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69"/>
  </p:notesMasterIdLst>
  <p:sldIdLst>
    <p:sldId id="359" r:id="rId2"/>
    <p:sldId id="424" r:id="rId3"/>
    <p:sldId id="272" r:id="rId4"/>
    <p:sldId id="426" r:id="rId5"/>
    <p:sldId id="393" r:id="rId6"/>
    <p:sldId id="394" r:id="rId7"/>
    <p:sldId id="414" r:id="rId8"/>
    <p:sldId id="382" r:id="rId9"/>
    <p:sldId id="395" r:id="rId10"/>
    <p:sldId id="433" r:id="rId11"/>
    <p:sldId id="415" r:id="rId12"/>
    <p:sldId id="396" r:id="rId13"/>
    <p:sldId id="377" r:id="rId14"/>
    <p:sldId id="378" r:id="rId15"/>
    <p:sldId id="379" r:id="rId16"/>
    <p:sldId id="380" r:id="rId17"/>
    <p:sldId id="427" r:id="rId18"/>
    <p:sldId id="383" r:id="rId19"/>
    <p:sldId id="384" r:id="rId20"/>
    <p:sldId id="388" r:id="rId21"/>
    <p:sldId id="428" r:id="rId22"/>
    <p:sldId id="418" r:id="rId23"/>
    <p:sldId id="416" r:id="rId24"/>
    <p:sldId id="403" r:id="rId25"/>
    <p:sldId id="351" r:id="rId26"/>
    <p:sldId id="309" r:id="rId27"/>
    <p:sldId id="390" r:id="rId28"/>
    <p:sldId id="419" r:id="rId29"/>
    <p:sldId id="421" r:id="rId30"/>
    <p:sldId id="422" r:id="rId31"/>
    <p:sldId id="423" r:id="rId32"/>
    <p:sldId id="308" r:id="rId33"/>
    <p:sldId id="306" r:id="rId34"/>
    <p:sldId id="429" r:id="rId35"/>
    <p:sldId id="406" r:id="rId36"/>
    <p:sldId id="407" r:id="rId37"/>
    <p:sldId id="408" r:id="rId38"/>
    <p:sldId id="409" r:id="rId39"/>
    <p:sldId id="410" r:id="rId40"/>
    <p:sldId id="411" r:id="rId41"/>
    <p:sldId id="412" r:id="rId42"/>
    <p:sldId id="413" r:id="rId43"/>
    <p:sldId id="430" r:id="rId44"/>
    <p:sldId id="404" r:id="rId45"/>
    <p:sldId id="329" r:id="rId46"/>
    <p:sldId id="331" r:id="rId47"/>
    <p:sldId id="361" r:id="rId48"/>
    <p:sldId id="269" r:id="rId49"/>
    <p:sldId id="425" r:id="rId50"/>
    <p:sldId id="325" r:id="rId51"/>
    <p:sldId id="391" r:id="rId52"/>
    <p:sldId id="392" r:id="rId53"/>
    <p:sldId id="354" r:id="rId54"/>
    <p:sldId id="355" r:id="rId55"/>
    <p:sldId id="401" r:id="rId56"/>
    <p:sldId id="402" r:id="rId57"/>
    <p:sldId id="417" r:id="rId58"/>
    <p:sldId id="431" r:id="rId59"/>
    <p:sldId id="261" r:id="rId60"/>
    <p:sldId id="434" r:id="rId61"/>
    <p:sldId id="435" r:id="rId62"/>
    <p:sldId id="262" r:id="rId63"/>
    <p:sldId id="387" r:id="rId64"/>
    <p:sldId id="432" r:id="rId65"/>
    <p:sldId id="389" r:id="rId66"/>
    <p:sldId id="436" r:id="rId67"/>
    <p:sldId id="296" r:id="rId6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F69B"/>
    <a:srgbClr val="FFD689"/>
    <a:srgbClr val="FFFFFF"/>
    <a:srgbClr val="F2F5FB"/>
    <a:srgbClr val="B6DFD5"/>
    <a:srgbClr val="A1D7BF"/>
    <a:srgbClr val="D3D0E0"/>
    <a:srgbClr val="C3C4D3"/>
    <a:srgbClr val="D9D9D9"/>
    <a:srgbClr val="EDEDE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85BE263C-DBD7-4A20-BB59-AAB30ACAA65A}" styleName="보통 스타일 3 - 강조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EB9631B5-78F2-41C9-869B-9F39066F8104}" styleName="보통 스타일 3 - 강조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8034E78-7F5D-4C2E-B375-FC64B27BC917}" styleName="어두운 스타일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dk1">
              <a:tint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dk1">
              <a:tint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dk1">
              <a:tint val="6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8799B23B-EC83-4686-B30A-512413B5E67A}" styleName="밝은 스타일 3 - 강조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9DCAF9ED-07DC-4A11-8D7F-57B35C25682E}" styleName="보통 스타일 1 - 강조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2">
              <a:tint val="20000"/>
            </a:schemeClr>
          </a:solidFill>
        </a:fill>
      </a:tcStyle>
    </a:band1H>
    <a:band1V>
      <a:tcStyle>
        <a:tcBdr/>
        <a:fill>
          <a:solidFill>
            <a:schemeClr val="accent2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1FECB4D8-DB02-4DC6-A0A2-4F2EBAE1DC90}" styleName="보통 스타일 1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616DA210-FB5B-4158-B5E0-FEB733F419BA}" styleName="밝은 스타일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8EC20E35-A176-4012-BC5E-935CFFF8708E}" styleName="보통 스타일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734" autoAdjust="0"/>
    <p:restoredTop sz="95214" autoAdjust="0"/>
  </p:normalViewPr>
  <p:slideViewPr>
    <p:cSldViewPr snapToGrid="0">
      <p:cViewPr>
        <p:scale>
          <a:sx n="75" d="100"/>
          <a:sy n="75" d="100"/>
        </p:scale>
        <p:origin x="989" y="2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viewProps" Target="view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6"/>
    </mc:Choice>
    <mc:Fallback>
      <c:style val="6"/>
    </mc:Fallback>
  </mc:AlternateContent>
  <c:chart>
    <c:autoTitleDeleted val="1"/>
    <c:plotArea>
      <c:layout/>
      <c:barChart>
        <c:barDir val="bar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계열 1</c:v>
                </c:pt>
              </c:strCache>
            </c:strRef>
          </c:tx>
          <c:spPr>
            <a:solidFill>
              <a:schemeClr val="bg2">
                <a:lumMod val="90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spc="300" baseline="0">
                    <a:solidFill>
                      <a:srgbClr val="FF0000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대구 수성구</c:v>
                </c:pt>
                <c:pt idx="1">
                  <c:v>대구 중구</c:v>
                </c:pt>
                <c:pt idx="2">
                  <c:v>서울 노원구</c:v>
                </c:pt>
                <c:pt idx="3">
                  <c:v>서울 중구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1.4257</c:v>
                </c:pt>
                <c:pt idx="1">
                  <c:v>4.0762999999999998</c:v>
                </c:pt>
                <c:pt idx="2">
                  <c:v>3.7985000000000002</c:v>
                </c:pt>
                <c:pt idx="3">
                  <c:v>5.3571999999999997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CB5B-4FA6-8C68-7B74CB75C610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열1</c:v>
                </c:pt>
              </c:strCache>
            </c:strRef>
          </c:tx>
          <c:spPr>
            <a:solidFill>
              <a:schemeClr val="accent4"/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대구 수성구</c:v>
                </c:pt>
                <c:pt idx="1">
                  <c:v>대구 중구</c:v>
                </c:pt>
                <c:pt idx="2">
                  <c:v>서울 노원구</c:v>
                </c:pt>
                <c:pt idx="3">
                  <c:v>서울 중구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1-CB5B-4FA6-8C68-7B74CB75C610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열2</c:v>
                </c:pt>
              </c:strCache>
            </c:strRef>
          </c:tx>
          <c:spPr>
            <a:solidFill>
              <a:schemeClr val="accent4">
                <a:shade val="65000"/>
              </a:schemeClr>
            </a:solidFill>
            <a:ln>
              <a:noFill/>
            </a:ln>
            <a:effectLst/>
          </c:spPr>
          <c:invertIfNegative val="0"/>
          <c:dLbls>
            <c:spPr>
              <a:noFill/>
              <a:ln>
                <a:noFill/>
              </a:ln>
              <a:effectLst/>
            </c:spPr>
            <c:txPr>
              <a:bodyPr rot="0" spcFirstLastPara="1" vertOverflow="ellipsis" vert="horz" wrap="square" anchor="ctr" anchorCtr="1"/>
              <a:lstStyle/>
              <a:p>
                <a:pPr>
                  <a:defRPr sz="1197" b="0" i="0" u="none" strike="noStrike" kern="1200" baseline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  <a:cs typeface="+mn-cs"/>
                  </a:defRPr>
                </a:pPr>
                <a:endParaRPr lang="ko-KR"/>
              </a:p>
            </c:txPr>
            <c:dLblPos val="ctr"/>
            <c:showLegendKey val="0"/>
            <c:showVal val="1"/>
            <c:showCatName val="0"/>
            <c:showSerName val="0"/>
            <c:showPercent val="0"/>
            <c:showBubbleSize val="0"/>
            <c:showLeaderLines val="0"/>
            <c:extLst>
              <c:ext xmlns:c15="http://schemas.microsoft.com/office/drawing/2012/chart" uri="{CE6537A1-D6FC-4f65-9D91-7224C49458BB}">
                <c15:showLeaderLines val="1"/>
                <c15:leaderLines>
                  <c:spPr>
                    <a:ln w="9525" cap="flat" cmpd="sng" algn="ctr">
                      <a:solidFill>
                        <a:schemeClr val="tx1">
                          <a:lumMod val="35000"/>
                          <a:lumOff val="65000"/>
                        </a:schemeClr>
                      </a:solidFill>
                      <a:round/>
                    </a:ln>
                    <a:effectLst/>
                  </c:spPr>
                </c15:leaderLines>
              </c:ext>
            </c:extLst>
          </c:dLbls>
          <c:cat>
            <c:strRef>
              <c:f>Sheet1!$A$2:$A$5</c:f>
              <c:strCache>
                <c:ptCount val="4"/>
                <c:pt idx="0">
                  <c:v>대구 수성구</c:v>
                </c:pt>
                <c:pt idx="1">
                  <c:v>대구 중구</c:v>
                </c:pt>
                <c:pt idx="2">
                  <c:v>서울 노원구</c:v>
                </c:pt>
                <c:pt idx="3">
                  <c:v>서울 중구</c:v>
                </c:pt>
              </c:strCache>
            </c:strRef>
          </c:cat>
          <c:val>
            <c:numRef>
              <c:f>Sheet1!$D$2:$D$5</c:f>
              <c:numCache>
                <c:formatCode>General</c:formatCode>
                <c:ptCount val="4"/>
              </c:numCache>
            </c:numRef>
          </c:val>
          <c:extLst>
            <c:ext xmlns:c16="http://schemas.microsoft.com/office/drawing/2014/chart" uri="{C3380CC4-5D6E-409C-BE32-E72D297353CC}">
              <c16:uniqueId val="{00000002-CB5B-4FA6-8C68-7B74CB75C610}"/>
            </c:ext>
          </c:extLst>
        </c:ser>
        <c:dLbls>
          <c:dLblPos val="ctr"/>
          <c:showLegendKey val="0"/>
          <c:showVal val="1"/>
          <c:showCatName val="0"/>
          <c:showSerName val="0"/>
          <c:showPercent val="0"/>
          <c:showBubbleSize val="0"/>
        </c:dLbls>
        <c:gapWidth val="0"/>
        <c:overlap val="33"/>
        <c:axId val="263816991"/>
        <c:axId val="207595375"/>
      </c:barChart>
      <c:catAx>
        <c:axId val="263816991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07595375"/>
        <c:crosses val="autoZero"/>
        <c:auto val="1"/>
        <c:lblAlgn val="ctr"/>
        <c:lblOffset val="100"/>
        <c:noMultiLvlLbl val="0"/>
      </c:catAx>
      <c:valAx>
        <c:axId val="207595375"/>
        <c:scaling>
          <c:orientation val="minMax"/>
        </c:scaling>
        <c:delete val="1"/>
        <c:axPos val="b"/>
        <c:numFmt formatCode="General" sourceLinked="1"/>
        <c:majorTickMark val="out"/>
        <c:minorTickMark val="none"/>
        <c:tickLblPos val="nextTo"/>
        <c:crossAx val="263816991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>
          <a:latin typeface="나눔스퀘어" panose="020B0600000101010101" pitchFamily="50" charset="-127"/>
          <a:ea typeface="나눔스퀘어" panose="020B0600000101010101" pitchFamily="50" charset="-127"/>
        </a:defRPr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Reversed" id="24">
  <a:schemeClr val="accent4"/>
</cs:colorStyle>
</file>

<file path=ppt/charts/style1.xml><?xml version="1.0" encoding="utf-8"?>
<cs:chartStyle xmlns:cs="http://schemas.microsoft.com/office/drawing/2012/chartStyle" xmlns:a="http://schemas.openxmlformats.org/drawingml/2006/main" id="21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EBD2BA8-52FF-43E2-A8C1-7E1CDB59919D}" type="datetimeFigureOut">
              <a:rPr lang="ko-KR" altLang="en-US" smtClean="0"/>
              <a:t>2020-09-28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6C9224-42BF-47E6-AFBF-7393A8DA85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1088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뉴노멀시대</a:t>
            </a:r>
            <a:r>
              <a:rPr lang="ko-KR" altLang="en-US" dirty="0"/>
              <a:t> 경제지원 정책제안 발표 시작하겠다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빅콘테스트</a:t>
            </a:r>
            <a:r>
              <a:rPr lang="ko-KR" altLang="en-US" baseline="0" dirty="0"/>
              <a:t> 주제로 진행했다</a:t>
            </a:r>
            <a:r>
              <a:rPr lang="en-US" altLang="ko-KR" baseline="0" dirty="0"/>
              <a:t>.</a:t>
            </a:r>
          </a:p>
          <a:p>
            <a:r>
              <a:rPr kumimoji="1" lang="ko-KR" altLang="en-US" dirty="0"/>
              <a:t>이번 주제는 </a:t>
            </a:r>
            <a:r>
              <a:rPr kumimoji="1" lang="ko-KR" altLang="en-US" dirty="0" err="1"/>
              <a:t>뉴노멀</a:t>
            </a:r>
            <a:r>
              <a:rPr kumimoji="1" lang="ko-KR" altLang="en-US" dirty="0"/>
              <a:t> 시대에 맞는 서비스 아이디어 및 </a:t>
            </a:r>
            <a:r>
              <a:rPr kumimoji="1" lang="en-US" altLang="ko-KR" dirty="0" err="1"/>
              <a:t>PoC</a:t>
            </a:r>
            <a:r>
              <a:rPr kumimoji="1" lang="ko-KR" altLang="en-US" dirty="0"/>
              <a:t> 제시 입니다</a:t>
            </a:r>
            <a:r>
              <a:rPr kumimoji="1" lang="en-US" altLang="ko-KR" dirty="0"/>
              <a:t>.</a:t>
            </a:r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5856268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408003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090999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6030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31448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14057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7109141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70990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824928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684960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11622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105699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172620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672346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942554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613391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59169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ko-KR" altLang="en-US" baseline="0" dirty="0"/>
              <a:t>경기 지역별 업종별 경제효과 지표화 </a:t>
            </a:r>
            <a:r>
              <a:rPr lang="en-US" altLang="ko-KR" baseline="0" dirty="0"/>
              <a:t>-&gt; </a:t>
            </a:r>
            <a:r>
              <a:rPr lang="ko-KR" altLang="en-US" baseline="0" dirty="0"/>
              <a:t>투입산출표에 의한 부가가치유발계수 계산</a:t>
            </a:r>
            <a:endParaRPr lang="en-US" altLang="ko-KR" baseline="0" dirty="0"/>
          </a:p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ko-KR" altLang="en-US" baseline="0" dirty="0"/>
              <a:t>상품</a:t>
            </a:r>
            <a:r>
              <a:rPr lang="en-US" altLang="ko-KR" baseline="0" dirty="0"/>
              <a:t>-</a:t>
            </a:r>
            <a:r>
              <a:rPr lang="ko-KR" altLang="en-US" baseline="0" dirty="0"/>
              <a:t>업종 매핑</a:t>
            </a:r>
            <a:endParaRPr lang="en-US" altLang="ko-KR" baseline="0" dirty="0"/>
          </a:p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ko-KR" altLang="en-US" baseline="0" dirty="0"/>
              <a:t>매핑 결과에 따른 표준 </a:t>
            </a:r>
            <a:r>
              <a:rPr lang="ko-KR" altLang="en-US" baseline="0" dirty="0" err="1"/>
              <a:t>산업연관표</a:t>
            </a:r>
            <a:r>
              <a:rPr lang="ko-KR" altLang="en-US" baseline="0" dirty="0"/>
              <a:t> 계산</a:t>
            </a:r>
            <a:endParaRPr lang="en-US" altLang="ko-KR" baseline="0" dirty="0"/>
          </a:p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ko-KR" altLang="en-US" baseline="0" dirty="0"/>
              <a:t>부가가치유발계수 </a:t>
            </a:r>
            <a:r>
              <a:rPr lang="ko-KR" altLang="en-US" baseline="0" dirty="0" err="1"/>
              <a:t>표준값</a:t>
            </a:r>
            <a:r>
              <a:rPr lang="ko-KR" altLang="en-US" baseline="0" dirty="0"/>
              <a:t> 계산</a:t>
            </a:r>
            <a:endParaRPr lang="en-US" altLang="ko-KR" baseline="0" dirty="0"/>
          </a:p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ko-KR" altLang="en-US" baseline="0" dirty="0"/>
              <a:t>지역별 업종비율지수 계산</a:t>
            </a:r>
            <a:endParaRPr lang="en-US" altLang="ko-KR" baseline="0" dirty="0"/>
          </a:p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ko-KR" altLang="en-US" baseline="0" dirty="0"/>
              <a:t>지역별 업종별 부가가치유발효과 계산 </a:t>
            </a:r>
            <a:r>
              <a:rPr lang="en-US" altLang="ko-KR" baseline="0" dirty="0"/>
              <a:t>(</a:t>
            </a:r>
            <a:r>
              <a:rPr lang="ko-KR" altLang="en-US" baseline="0" dirty="0"/>
              <a:t>부가가치유발계수 도출</a:t>
            </a:r>
            <a:r>
              <a:rPr lang="en-US" altLang="ko-KR" baseline="0" dirty="0"/>
              <a:t>)</a:t>
            </a:r>
          </a:p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ko-KR" altLang="en-US" baseline="0" dirty="0"/>
              <a:t>지역별 업종별 파급효과 표준화</a:t>
            </a:r>
            <a:endParaRPr lang="en-US" altLang="ko-KR" baseline="0" dirty="0"/>
          </a:p>
          <a:p>
            <a:pPr marL="228600" indent="-228600">
              <a:buFont typeface="Arial" panose="020B0604020202020204" pitchFamily="34" charset="0"/>
              <a:buAutoNum type="arabicParenR"/>
            </a:pPr>
            <a:r>
              <a:rPr lang="ko-KR" altLang="en-US" baseline="0" dirty="0"/>
              <a:t>지역별 업종별 경제효과가 우수한 업종 도출하여 시각화 </a:t>
            </a:r>
            <a:endParaRPr lang="en-US" altLang="ko-KR" baseline="0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6B679-D9AA-4FD5-BA5B-A9AAC534E27A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575385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732109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480160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32289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44954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뉴노멀의</a:t>
            </a:r>
            <a:r>
              <a:rPr lang="ko-KR" altLang="en-US" dirty="0"/>
              <a:t> 정의를 </a:t>
            </a:r>
            <a:r>
              <a:rPr lang="ko-KR" altLang="en-US" dirty="0" err="1"/>
              <a:t>짚고가겠다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ko-KR" altLang="en-US" dirty="0" err="1"/>
              <a:t>뉴노멀을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예측불가하고 </a:t>
            </a:r>
            <a:r>
              <a:rPr lang="ko-KR" altLang="en-US" dirty="0" err="1"/>
              <a:t>통제불가한</a:t>
            </a:r>
            <a:r>
              <a:rPr lang="ko-KR" altLang="en-US" dirty="0"/>
              <a:t> 외부요인으로 인해 기존과는</a:t>
            </a:r>
            <a:r>
              <a:rPr lang="ko-KR" altLang="en-US" baseline="0" dirty="0"/>
              <a:t> 사회적 경제적 활동이 달라진 시대</a:t>
            </a:r>
            <a:r>
              <a:rPr lang="en-US" altLang="ko-KR" baseline="0" dirty="0"/>
              <a:t>’</a:t>
            </a:r>
            <a:r>
              <a:rPr lang="ko-KR" altLang="en-US" baseline="0" dirty="0"/>
              <a:t> 로 정의했다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대표적으로 올해 </a:t>
            </a:r>
            <a:r>
              <a:rPr lang="en-US" altLang="ko-KR" baseline="0" dirty="0"/>
              <a:t>1</a:t>
            </a:r>
            <a:r>
              <a:rPr lang="ko-KR" altLang="en-US" baseline="0" dirty="0"/>
              <a:t>월 말부터 시작된 코로나바이러스가 이러한 외부요인에 해당한다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이에 따라 사회경제활동은 오프라인에서 온라인으로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범위는 글로벌에서 로컬로 변화한다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1930820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320746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738274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8727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21793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 지역을 크게 네가지 주제로 클러스터링을 진행했습니다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클러스터링에 사용한 변수는 다음과 같습니다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클러스터링의 방식은 간단하게 변수들의 표준화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차원축소를 위한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k-means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 방법을 사용했습니다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C7EEE-D5B4-43DE-8B6E-96C8D30BC1FA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37510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 지역을 크게 네가지 주제로 클러스터링을 진행했습니다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클러스터링에 사용한 변수는 다음과 같습니다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클러스터링의 방식은 간단하게 변수들의 표준화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차원축소를 위한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k-means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 방법을 사용했습니다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C7EEE-D5B4-43DE-8B6E-96C8D30BC1FA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891158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 지역을 크게 네가지 주제로 클러스터링을 진행했습니다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클러스터링에 사용한 변수는 다음과 같습니다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클러스터링의 방식은 간단하게 변수들의 표준화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차원축소를 위한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k-means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 방법을 사용했습니다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C7EEE-D5B4-43DE-8B6E-96C8D30BC1FA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026938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경기 지역을 크게 네가지 주제로 클러스터링을 진행했습니다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 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클러스터링에 사용한 변수는 다음과 같습니다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클러스터링의 방식은 간단하게 변수들의 표준화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차원축소를 위한 </a:t>
            </a:r>
            <a:r>
              <a:rPr lang="en-US" altLang="ko-KR" sz="1800" dirty="0" err="1">
                <a:latin typeface="맑은 고딕" panose="020B0503020000020004" pitchFamily="50" charset="-127"/>
                <a:ea typeface="맑은 고딕" panose="020B0503020000020004" pitchFamily="50" charset="-127"/>
              </a:rPr>
              <a:t>pca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그리고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k-means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 방법을 사용했습니다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C7EEE-D5B4-43DE-8B6E-96C8D30BC1FA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916601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k-means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클러스터링을 통해 총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군집으로 분류 하였고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결과는 다음과 같습니다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C7EEE-D5B4-43DE-8B6E-96C8D30BC1FA}" type="slidenum">
              <a:rPr lang="ko-KR" altLang="en-US" smtClean="0"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0815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k-means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클러스터링을 통해 총 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8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개의 군집으로 분류 하였고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그 결과는 다음과 같습니다</a:t>
            </a:r>
            <a:r>
              <a:rPr lang="en-US" altLang="ko-KR" sz="1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.</a:t>
            </a:r>
            <a:endParaRPr lang="ko-KR" altLang="en-US" sz="1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A5C7EEE-D5B4-43DE-8B6E-96C8D30BC1FA}" type="slidenum">
              <a:rPr lang="ko-KR" altLang="en-US" smtClean="0"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005303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951642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686758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2556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759911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/>
              <a:t># </a:t>
            </a:r>
            <a:r>
              <a:rPr lang="ko-KR" altLang="en-US" baseline="0" dirty="0"/>
              <a:t>경기지역화폐의 지역별 업종별 경제효과 계산 </a:t>
            </a:r>
            <a:endParaRPr lang="en-US" altLang="ko-KR" baseline="0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altLang="ko-KR" baseline="0" dirty="0"/>
              <a:t>                   by </a:t>
            </a:r>
            <a:r>
              <a:rPr lang="ko-KR" altLang="en-US" baseline="0" dirty="0"/>
              <a:t>경기지역 </a:t>
            </a:r>
            <a:r>
              <a:rPr lang="en-US" altLang="ko-KR" baseline="0" dirty="0"/>
              <a:t>24</a:t>
            </a:r>
            <a:r>
              <a:rPr lang="ko-KR" altLang="en-US" baseline="0" dirty="0"/>
              <a:t>개 시군 데이터 확보 </a:t>
            </a:r>
            <a:r>
              <a:rPr lang="en-US" altLang="ko-KR" baseline="0" dirty="0"/>
              <a:t>X </a:t>
            </a:r>
            <a:r>
              <a:rPr lang="ko-KR" altLang="en-US" baseline="0" dirty="0"/>
              <a:t>상품</a:t>
            </a:r>
            <a:r>
              <a:rPr lang="en-US" altLang="ko-KR" baseline="0" dirty="0"/>
              <a:t>-</a:t>
            </a:r>
            <a:r>
              <a:rPr lang="ko-KR" altLang="en-US" baseline="0" dirty="0"/>
              <a:t>업종 매핑 </a:t>
            </a:r>
            <a:r>
              <a:rPr lang="en-US" altLang="ko-KR" baseline="0" dirty="0"/>
              <a:t>22</a:t>
            </a:r>
            <a:r>
              <a:rPr lang="ko-KR" altLang="en-US" baseline="0" dirty="0"/>
              <a:t>개 카테고리 통합</a:t>
            </a:r>
            <a:endParaRPr lang="en-US" altLang="ko-KR" baseline="0" dirty="0"/>
          </a:p>
          <a:p>
            <a:pPr marL="0" indent="0">
              <a:buFont typeface="Arial" panose="020B0604020202020204" pitchFamily="34" charset="0"/>
              <a:buNone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6B679-D9AA-4FD5-BA5B-A9AAC534E27A}" type="slidenum">
              <a:rPr lang="ko-KR" altLang="en-US" smtClean="0"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48736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# </a:t>
            </a:r>
            <a:r>
              <a:rPr lang="ko-KR" altLang="en-US" dirty="0"/>
              <a:t>지역별 </a:t>
            </a:r>
            <a:r>
              <a:rPr lang="ko-KR" altLang="en-US" dirty="0" err="1"/>
              <a:t>클러스터링</a:t>
            </a:r>
            <a:r>
              <a:rPr lang="ko-KR" altLang="en-US" dirty="0"/>
              <a:t> 결과와 매칭된 </a:t>
            </a:r>
            <a:r>
              <a:rPr lang="en-US" altLang="ko-KR" dirty="0"/>
              <a:t>4</a:t>
            </a:r>
            <a:r>
              <a:rPr lang="ko-KR" altLang="en-US" dirty="0"/>
              <a:t>개 지역별 업종별 부가가치유발계수 분석</a:t>
            </a:r>
            <a:endParaRPr lang="en-US" altLang="ko-KR" dirty="0"/>
          </a:p>
          <a:p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노원구</a:t>
            </a:r>
            <a:r>
              <a:rPr lang="en-US" altLang="ko-KR" dirty="0"/>
              <a:t>(</a:t>
            </a:r>
            <a:r>
              <a:rPr lang="ko-KR" altLang="en-US" dirty="0"/>
              <a:t>서울</a:t>
            </a:r>
            <a:r>
              <a:rPr lang="en-US" altLang="ko-KR" dirty="0"/>
              <a:t>)</a:t>
            </a:r>
            <a:r>
              <a:rPr lang="ko-KR" altLang="en-US" dirty="0"/>
              <a:t>와 가장 유사한 지역 </a:t>
            </a:r>
            <a:r>
              <a:rPr lang="en-US" altLang="ko-KR" dirty="0"/>
              <a:t>-&gt;   </a:t>
            </a:r>
            <a:r>
              <a:rPr lang="ko-KR" altLang="en-US" dirty="0"/>
              <a:t>광명시</a:t>
            </a:r>
            <a:r>
              <a:rPr lang="en-US" altLang="ko-KR" dirty="0"/>
              <a:t>(</a:t>
            </a:r>
            <a:r>
              <a:rPr lang="ko-KR" altLang="en-US" dirty="0"/>
              <a:t>경기</a:t>
            </a:r>
            <a:r>
              <a:rPr lang="en-US" altLang="ko-KR" dirty="0"/>
              <a:t>)   =&gt; </a:t>
            </a:r>
            <a:r>
              <a:rPr lang="ko-KR" altLang="en-US" dirty="0" err="1"/>
              <a:t>사무통신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   중구</a:t>
            </a:r>
            <a:r>
              <a:rPr lang="en-US" altLang="ko-KR" dirty="0"/>
              <a:t>(</a:t>
            </a:r>
            <a:r>
              <a:rPr lang="ko-KR" altLang="en-US" dirty="0"/>
              <a:t>서울</a:t>
            </a:r>
            <a:r>
              <a:rPr lang="en-US" altLang="ko-KR" dirty="0"/>
              <a:t>)</a:t>
            </a:r>
            <a:r>
              <a:rPr lang="ko-KR" altLang="en-US" dirty="0"/>
              <a:t>와 가장 유사한 지역 </a:t>
            </a:r>
            <a:r>
              <a:rPr lang="en-US" altLang="ko-KR" dirty="0"/>
              <a:t>-&gt;   </a:t>
            </a:r>
            <a:r>
              <a:rPr lang="ko-KR" altLang="en-US" dirty="0"/>
              <a:t>구리시</a:t>
            </a:r>
            <a:r>
              <a:rPr lang="en-US" altLang="ko-KR" dirty="0"/>
              <a:t>(</a:t>
            </a:r>
            <a:r>
              <a:rPr lang="ko-KR" altLang="en-US" dirty="0"/>
              <a:t>경기</a:t>
            </a:r>
            <a:r>
              <a:rPr lang="en-US" altLang="ko-KR" dirty="0"/>
              <a:t>)   =&gt;</a:t>
            </a:r>
            <a:r>
              <a:rPr lang="en-US" altLang="ko-KR" baseline="0" dirty="0"/>
              <a:t> </a:t>
            </a:r>
            <a:r>
              <a:rPr lang="ko-KR" altLang="en-US" baseline="0" dirty="0" err="1"/>
              <a:t>사무통신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dirty="0"/>
              <a:t>수성구</a:t>
            </a:r>
            <a:r>
              <a:rPr lang="en-US" altLang="ko-KR" dirty="0"/>
              <a:t>(</a:t>
            </a:r>
            <a:r>
              <a:rPr lang="ko-KR" altLang="en-US" dirty="0"/>
              <a:t>대구</a:t>
            </a:r>
            <a:r>
              <a:rPr lang="en-US" altLang="ko-KR" dirty="0"/>
              <a:t>)</a:t>
            </a:r>
            <a:r>
              <a:rPr lang="ko-KR" altLang="en-US" dirty="0"/>
              <a:t>와 가장 유사한 지역 </a:t>
            </a:r>
            <a:r>
              <a:rPr lang="en-US" altLang="ko-KR" dirty="0"/>
              <a:t>-&gt; </a:t>
            </a:r>
            <a:r>
              <a:rPr lang="ko-KR" altLang="en-US" dirty="0"/>
              <a:t>의정부시</a:t>
            </a:r>
            <a:r>
              <a:rPr lang="en-US" altLang="ko-KR" dirty="0"/>
              <a:t>(</a:t>
            </a:r>
            <a:r>
              <a:rPr lang="ko-KR" altLang="en-US" dirty="0"/>
              <a:t>경기</a:t>
            </a:r>
            <a:r>
              <a:rPr lang="en-US" altLang="ko-KR" dirty="0"/>
              <a:t>)  =&gt; </a:t>
            </a:r>
            <a:r>
              <a:rPr lang="ko-KR" altLang="en-US" dirty="0" err="1"/>
              <a:t>음료식품</a:t>
            </a:r>
            <a:endParaRPr lang="en-US" altLang="ko-KR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dirty="0"/>
              <a:t>   </a:t>
            </a:r>
            <a:r>
              <a:rPr lang="ko-KR" altLang="en-US" dirty="0"/>
              <a:t>중구</a:t>
            </a:r>
            <a:r>
              <a:rPr lang="en-US" altLang="ko-KR" dirty="0"/>
              <a:t>(</a:t>
            </a:r>
            <a:r>
              <a:rPr lang="ko-KR" altLang="en-US" dirty="0"/>
              <a:t>대구</a:t>
            </a:r>
            <a:r>
              <a:rPr lang="en-US" altLang="ko-KR" dirty="0"/>
              <a:t>)</a:t>
            </a:r>
            <a:r>
              <a:rPr lang="ko-KR" altLang="en-US" dirty="0"/>
              <a:t>와 가장 유사한 지역 </a:t>
            </a:r>
            <a:r>
              <a:rPr lang="en-US" altLang="ko-KR" dirty="0"/>
              <a:t>-&gt;   </a:t>
            </a:r>
            <a:r>
              <a:rPr lang="ko-KR" altLang="en-US" dirty="0"/>
              <a:t>과천시</a:t>
            </a:r>
            <a:r>
              <a:rPr lang="en-US" altLang="ko-KR" dirty="0"/>
              <a:t>(</a:t>
            </a:r>
            <a:r>
              <a:rPr lang="ko-KR" altLang="en-US" dirty="0"/>
              <a:t>경기</a:t>
            </a:r>
            <a:r>
              <a:rPr lang="en-US" altLang="ko-KR" dirty="0"/>
              <a:t>)  </a:t>
            </a:r>
            <a:r>
              <a:rPr lang="en-US" altLang="ko-KR" baseline="0" dirty="0"/>
              <a:t> =&gt; </a:t>
            </a:r>
            <a:r>
              <a:rPr lang="ko-KR" altLang="en-US" baseline="0" dirty="0" err="1"/>
              <a:t>음료식품</a:t>
            </a:r>
            <a:endParaRPr lang="en-US" altLang="ko-KR" dirty="0"/>
          </a:p>
          <a:p>
            <a:pPr marL="171450" indent="-171450">
              <a:buFontTx/>
              <a:buChar char="-"/>
            </a:pPr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1C6B679-D9AA-4FD5-BA5B-A9AAC534E27A}" type="slidenum">
              <a:rPr lang="ko-KR" altLang="en-US" smtClean="0"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46965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4111689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7377664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07169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2170182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69778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3256284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022683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911664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뉴노멀의</a:t>
            </a:r>
            <a:r>
              <a:rPr lang="ko-KR" altLang="en-US" dirty="0"/>
              <a:t> 정의를 </a:t>
            </a:r>
            <a:r>
              <a:rPr lang="ko-KR" altLang="en-US" dirty="0" err="1"/>
              <a:t>짚고가겠다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ko-KR" altLang="en-US" dirty="0" err="1"/>
              <a:t>뉴노멀을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예측불가하고 </a:t>
            </a:r>
            <a:r>
              <a:rPr lang="ko-KR" altLang="en-US" dirty="0" err="1"/>
              <a:t>통제불가한</a:t>
            </a:r>
            <a:r>
              <a:rPr lang="ko-KR" altLang="en-US" dirty="0"/>
              <a:t> 외부요인으로 인해 기존과는</a:t>
            </a:r>
            <a:r>
              <a:rPr lang="ko-KR" altLang="en-US" baseline="0" dirty="0"/>
              <a:t> 사회적 경제적 활동이 달라진 시대</a:t>
            </a:r>
            <a:r>
              <a:rPr lang="en-US" altLang="ko-KR" baseline="0" dirty="0"/>
              <a:t>’</a:t>
            </a:r>
            <a:r>
              <a:rPr lang="ko-KR" altLang="en-US" baseline="0" dirty="0"/>
              <a:t> 로 정의했다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대표적으로 올해 </a:t>
            </a:r>
            <a:r>
              <a:rPr lang="en-US" altLang="ko-KR" baseline="0" dirty="0"/>
              <a:t>1</a:t>
            </a:r>
            <a:r>
              <a:rPr lang="ko-KR" altLang="en-US" baseline="0" dirty="0"/>
              <a:t>월 말부터 시작된 코로나바이러스가 이러한 외부요인에 해당한다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이에 따라 사회경제활동은 오프라인에서 온라인으로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범위는 글로벌에서 로컬로 변화한다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306848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먼저 </a:t>
            </a:r>
            <a:r>
              <a:rPr lang="ko-KR" altLang="en-US" dirty="0" err="1"/>
              <a:t>뉴노멀의</a:t>
            </a:r>
            <a:r>
              <a:rPr lang="ko-KR" altLang="en-US" dirty="0"/>
              <a:t> 정의를 </a:t>
            </a:r>
            <a:r>
              <a:rPr lang="ko-KR" altLang="en-US" dirty="0" err="1"/>
              <a:t>짚고가겠다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ko-KR" altLang="en-US" dirty="0" err="1"/>
              <a:t>뉴노멀을</a:t>
            </a:r>
            <a:r>
              <a:rPr lang="ko-KR" altLang="en-US" dirty="0"/>
              <a:t> </a:t>
            </a:r>
            <a:r>
              <a:rPr lang="en-US" altLang="ko-KR" dirty="0"/>
              <a:t>‘</a:t>
            </a:r>
            <a:r>
              <a:rPr lang="ko-KR" altLang="en-US" dirty="0"/>
              <a:t>예측불가하고 </a:t>
            </a:r>
            <a:r>
              <a:rPr lang="ko-KR" altLang="en-US" dirty="0" err="1"/>
              <a:t>통제불가한</a:t>
            </a:r>
            <a:r>
              <a:rPr lang="ko-KR" altLang="en-US" dirty="0"/>
              <a:t> 외부요인으로 인해 기존과는</a:t>
            </a:r>
            <a:r>
              <a:rPr lang="ko-KR" altLang="en-US" baseline="0" dirty="0"/>
              <a:t> 사회적 경제적 활동이 달라진 시대</a:t>
            </a:r>
            <a:r>
              <a:rPr lang="en-US" altLang="ko-KR" baseline="0" dirty="0"/>
              <a:t>’</a:t>
            </a:r>
            <a:r>
              <a:rPr lang="ko-KR" altLang="en-US" baseline="0" dirty="0"/>
              <a:t> 로 정의했다</a:t>
            </a:r>
            <a:r>
              <a:rPr lang="en-US" altLang="ko-KR" baseline="0" dirty="0"/>
              <a:t>. </a:t>
            </a:r>
          </a:p>
          <a:p>
            <a:r>
              <a:rPr lang="ko-KR" altLang="en-US" baseline="0" dirty="0"/>
              <a:t>대표적으로 올해 </a:t>
            </a:r>
            <a:r>
              <a:rPr lang="en-US" altLang="ko-KR" baseline="0" dirty="0"/>
              <a:t>1</a:t>
            </a:r>
            <a:r>
              <a:rPr lang="ko-KR" altLang="en-US" baseline="0" dirty="0"/>
              <a:t>월 말부터 시작된 코로나바이러스가 이러한 외부요인에 해당한다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r>
              <a:rPr lang="ko-KR" altLang="en-US" baseline="0" dirty="0"/>
              <a:t>이에 따라 사회경제활동은 오프라인에서 온라인으로</a:t>
            </a:r>
            <a:r>
              <a:rPr lang="en-US" altLang="ko-KR" baseline="0" dirty="0"/>
              <a:t>, </a:t>
            </a:r>
            <a:r>
              <a:rPr lang="ko-KR" altLang="en-US" baseline="0" dirty="0"/>
              <a:t>그 범위는 글로벌에서 로컬로 변화한다</a:t>
            </a:r>
            <a:r>
              <a:rPr lang="en-US" altLang="ko-KR" baseline="0" dirty="0"/>
              <a:t>.</a:t>
            </a:r>
          </a:p>
          <a:p>
            <a:endParaRPr lang="en-US" altLang="ko-KR" baseline="0" dirty="0"/>
          </a:p>
          <a:p>
            <a:endParaRPr lang="en-US" altLang="ko-KR" baseline="0" dirty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546188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1518477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64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9287895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65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2856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66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271078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67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03763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646713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53056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89774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66C9224-42BF-47E6-AFBF-7393A8DA857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6277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112318-F619-4488-8B6E-2F5F2426A69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8BEE6BB-9A5F-4E9F-9F1C-6D46BE01A3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2D9A51D-A948-4CB8-A9EB-5A26520C8E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4374BBD-0B82-4658-B13D-088F0E4D07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B1AAA67-696A-4836-A10B-FF164C3AF8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656316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C43AEE1-28CA-46D2-81F5-CD34E4F9E5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738FEC2-4BF0-4A45-9297-EE9B2E45E5C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BEDBAD0-D342-4544-94B8-122B3BDBF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D70FE0D-ACBA-4806-9F35-4EB786E865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F3119A-4AE1-408F-B8AD-4428B0060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93267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F0B3D2AB-E650-41C2-B6FB-5398A5C1968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92D6516-8F93-4221-97F7-E01D89EE517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86CB26-A349-496A-B48B-A7B8911722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2E726FD-A739-41D5-96BA-4670363928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0FAE18D-FED5-4070-8B76-811D76CCEC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48373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C6958D-28E5-4CC8-8C48-52A02A1BC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8E03031-827B-4AC7-B564-384C161774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19838-69C9-49EB-9B51-549106E9B8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C26852C-90C9-4502-A697-363CF824CF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F7509D0-CCBD-406A-9D4E-6845657BBA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68687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CEF73EF-188B-4B17-B08F-D30E80C308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D7DD2CA-F9BF-47A8-9D27-757556FD1C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E78A1FB-ABBF-480D-AC6C-9BB1AEF978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84247E-1D11-4A19-BDDF-E157A205B4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24EC815-B6FC-4BDE-910C-F8015ED4A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634659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AEB91-29AA-4ACC-BDCF-960470FCA5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56B0E51-7DC0-45B6-8306-D8167F5CB7C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7CB78CC-8798-4261-B4B1-60B4C54377A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9594384-5734-4FC8-928A-E1641354A1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82301C0-6908-48C0-8957-C8B3F4594C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07DD8FE-7741-412F-947D-7A7079F486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50992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D6DFD1-B640-4CC6-A759-6C7981C5CD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5B2A237-7572-46BD-9502-829F6C0AD4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81AE9732-B570-4506-BDA6-0AB39D45368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289407D-7DA6-4293-A426-38DF9B2116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239549F-370A-4671-B1BB-79655CC6CB8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A86D9E62-97AA-41F8-B69B-6CD691CF0E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41D3FC0-561B-4DE4-AA99-9DB56EC6B3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D0040F2-99C5-450C-9966-5D00290EBF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00216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E337C1-8281-4F6E-9A31-EBE388C3C8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EA4B32-9135-4223-8DE6-887D274340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407FC83-8D70-48DB-8681-08CFD9C0D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8FC15EC-BCCB-4B82-A94C-FABC63DF6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19722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2B9F9692-5462-4439-80C8-B7E337FC9A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4CA042D-EBC0-437C-A819-521611A545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2415CDA-0D1F-49BD-8381-21C3BEFD5A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81923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6F10D4-8D29-48C2-ADF0-92316E2C8E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BBA3CD3-DE79-4260-873A-FEDE5C678F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319C6BD2-52A1-4155-9D55-1D847772E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982A3511-0B13-4D97-937C-07365FBADA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4C805B4-20AF-4A3C-B131-E1D9FFBB02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9C705FC-2895-472A-B6FD-C2434624B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157268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C00D820-915B-4802-8C2E-FF7CA967E0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0CF9849-20D0-417A-99C8-099DF39939A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44A7754-54E7-4123-8C5E-1B05B517B5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AFFF3F1-9632-4E06-BAB7-312343416A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F23D6B1-934F-4B4D-9E4F-5AE9E873C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157FDD5-2092-4E16-8E7C-1CCA4719C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64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4C8B562-0886-4274-876D-59EFAAAE2F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1799B9E-1CD2-4A09-9ACC-2FA1C62D7A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2A0C5B4-9399-4A5E-8DEE-54436B1EC85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5A40FD1-0EE3-4101-8160-1422DBE4B71F}" type="datetimeFigureOut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2020-09-28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5B2B9FF-C0C5-4E9E-A76A-AF0745E2D88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8992FE0-2D01-4365-9F95-1FF838BCEF3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04987C-29F7-432B-B883-ED8D01B47793}" type="slidenum">
              <a:rPr lang="ko-KR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ko-KR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734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0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70.png"/><Relationship Id="rId5" Type="http://schemas.openxmlformats.org/officeDocument/2006/relationships/image" Target="../media/image260.png"/><Relationship Id="rId4" Type="http://schemas.openxmlformats.org/officeDocument/2006/relationships/image" Target="../media/image59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0.png"/><Relationship Id="rId4" Type="http://schemas.openxmlformats.org/officeDocument/2006/relationships/image" Target="../media/image350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jp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image" Target="../media/image71.emf"/><Relationship Id="rId7" Type="http://schemas.microsoft.com/office/2007/relationships/hdphoto" Target="../media/hdphoto2.wdp"/><Relationship Id="rId2" Type="http://schemas.openxmlformats.org/officeDocument/2006/relationships/image" Target="../media/image70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microsoft.com/office/2007/relationships/hdphoto" Target="../media/hdphoto1.wdp"/><Relationship Id="rId4" Type="http://schemas.openxmlformats.org/officeDocument/2006/relationships/image" Target="../media/image72.png"/><Relationship Id="rId9" Type="http://schemas.microsoft.com/office/2007/relationships/hdphoto" Target="../media/hdphoto3.wdp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7" Type="http://schemas.openxmlformats.org/officeDocument/2006/relationships/image" Target="../media/image77.emf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6.emf"/><Relationship Id="rId5" Type="http://schemas.openxmlformats.org/officeDocument/2006/relationships/image" Target="../media/image75.emf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81681878-B53B-3F4A-9D5E-44C9A61FCAE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15582" t="15837" r="49976" b="53807"/>
          <a:stretch/>
        </p:blipFill>
        <p:spPr>
          <a:xfrm>
            <a:off x="2978947" y="874752"/>
            <a:ext cx="9213053" cy="6077676"/>
          </a:xfrm>
          <a:prstGeom prst="rect">
            <a:avLst/>
          </a:prstGeom>
        </p:spPr>
      </p:pic>
      <p:grpSp>
        <p:nvGrpSpPr>
          <p:cNvPr id="8" name="그룹 7">
            <a:extLst>
              <a:ext uri="{FF2B5EF4-FFF2-40B4-BE49-F238E27FC236}">
                <a16:creationId xmlns:a16="http://schemas.microsoft.com/office/drawing/2014/main" id="{2E057660-316E-4D40-9B26-8D9F0874C139}"/>
              </a:ext>
            </a:extLst>
          </p:cNvPr>
          <p:cNvGrpSpPr/>
          <p:nvPr/>
        </p:nvGrpSpPr>
        <p:grpSpPr>
          <a:xfrm>
            <a:off x="0" y="6307617"/>
            <a:ext cx="12192000" cy="419100"/>
            <a:chOff x="0" y="6193317"/>
            <a:chExt cx="12192000" cy="419100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AF0FC323-B220-7646-AB5D-8AC7E9E83B0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770"/>
            <a:stretch/>
          </p:blipFill>
          <p:spPr>
            <a:xfrm>
              <a:off x="0" y="6193317"/>
              <a:ext cx="3854850" cy="4191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159B8C79-B992-8D41-A5B6-933B6474E6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00877" y="6193317"/>
              <a:ext cx="3924300" cy="419100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89E7EFE5-060C-E748-ABEA-BFCBA65C535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659520" y="6193317"/>
              <a:ext cx="3924300" cy="419100"/>
            </a:xfrm>
            <a:prstGeom prst="rect">
              <a:avLst/>
            </a:prstGeom>
          </p:spPr>
        </p:pic>
        <p:pic>
          <p:nvPicPr>
            <p:cNvPr id="17" name="그림 16">
              <a:extLst>
                <a:ext uri="{FF2B5EF4-FFF2-40B4-BE49-F238E27FC236}">
                  <a16:creationId xmlns:a16="http://schemas.microsoft.com/office/drawing/2014/main" id="{BEF054D1-A3D7-D44B-8D5D-24F19AA5CB3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" r="45083"/>
            <a:stretch/>
          </p:blipFill>
          <p:spPr>
            <a:xfrm>
              <a:off x="10036958" y="6193317"/>
              <a:ext cx="2155042" cy="419100"/>
            </a:xfrm>
            <a:prstGeom prst="rect">
              <a:avLst/>
            </a:prstGeom>
          </p:spPr>
        </p:pic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AFD25CA2-FEE4-8B41-8B44-FB6B412F178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7391" y="2878400"/>
            <a:ext cx="11188700" cy="40259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967E43D9-36D3-904A-B3D2-46BA1A35EDEB}"/>
              </a:ext>
            </a:extLst>
          </p:cNvPr>
          <p:cNvSpPr txBox="1"/>
          <p:nvPr/>
        </p:nvSpPr>
        <p:spPr>
          <a:xfrm>
            <a:off x="552885" y="4171618"/>
            <a:ext cx="3930243" cy="20047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팀명</a:t>
            </a:r>
            <a:r>
              <a:rPr kumimoji="1" lang="ko-KR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 MCUBE</a:t>
            </a:r>
          </a:p>
          <a:p>
            <a:pPr>
              <a:lnSpc>
                <a:spcPct val="150000"/>
              </a:lnSpc>
            </a:pPr>
            <a:endParaRPr kumimoji="1" lang="en-US" altLang="ko-KR" sz="12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서정아</a:t>
            </a:r>
            <a:r>
              <a:rPr kumimoji="1"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kumimoji="1" lang="en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jjuna95@naver.com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신민경</a:t>
            </a:r>
            <a:r>
              <a:rPr kumimoji="1"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kumimoji="1" lang="en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mks971014@gmail.com  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은혜원</a:t>
            </a:r>
            <a:r>
              <a:rPr kumimoji="1"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kumimoji="1" lang="en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eunhae96@naver.com</a:t>
            </a:r>
            <a:endParaRPr kumimoji="1" lang="en-US" altLang="ko-KR" sz="12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이청파</a:t>
            </a:r>
            <a:r>
              <a:rPr kumimoji="1"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kumimoji="1" lang="en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leechungpa@naver.com (</a:t>
            </a:r>
            <a:r>
              <a:rPr kumimoji="1" lang="ko-KR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팀장</a:t>
            </a:r>
            <a:r>
              <a:rPr kumimoji="1" lang="en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>
              <a:lnSpc>
                <a:spcPct val="150000"/>
              </a:lnSpc>
            </a:pPr>
            <a:r>
              <a:rPr kumimoji="1" lang="ko-KR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정지혜</a:t>
            </a:r>
            <a:r>
              <a:rPr kumimoji="1" lang="en-US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2709</a:t>
            </a:r>
            <a:r>
              <a:rPr kumimoji="1" lang="en" altLang="ko-KR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jihae@naver.com </a:t>
            </a:r>
            <a:endParaRPr kumimoji="1" lang="en-US" altLang="ko-KR" sz="12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F8828C99-AAA2-7D4A-BA0F-9D2B30263E55}"/>
              </a:ext>
            </a:extLst>
          </p:cNvPr>
          <p:cNvSpPr/>
          <p:nvPr/>
        </p:nvSpPr>
        <p:spPr>
          <a:xfrm>
            <a:off x="6142892" y="6642556"/>
            <a:ext cx="13356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800" dirty="0">
                <a:solidFill>
                  <a:schemeClr val="bg2">
                    <a:lumMod val="75000"/>
                  </a:schemeClr>
                </a:solidFill>
              </a:rPr>
              <a:t>http://</a:t>
            </a:r>
            <a:r>
              <a:rPr kumimoji="1" lang="en-US" altLang="ko-KR" sz="800" dirty="0" err="1">
                <a:solidFill>
                  <a:schemeClr val="bg2">
                    <a:lumMod val="75000"/>
                  </a:schemeClr>
                </a:solidFill>
              </a:rPr>
              <a:t>www.gmoney.or.kr</a:t>
            </a:r>
            <a:endParaRPr lang="ko-Kore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2A9BA-AC94-4C32-A29D-197BC2BB8D99}"/>
              </a:ext>
            </a:extLst>
          </p:cNvPr>
          <p:cNvSpPr txBox="1"/>
          <p:nvPr/>
        </p:nvSpPr>
        <p:spPr>
          <a:xfrm>
            <a:off x="1375016" y="1812962"/>
            <a:ext cx="814037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4400" spc="3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뉴노멀시대</a:t>
            </a:r>
            <a:r>
              <a:rPr kumimoji="1" lang="ko-KR" altLang="en-US" sz="4400" spc="3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맞춤형 지역화폐 제안</a:t>
            </a:r>
            <a:endParaRPr kumimoji="1" lang="en-US" altLang="ko-KR" sz="4400" spc="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183CCC3-0754-4DE7-80DF-EE065619E6A2}"/>
              </a:ext>
            </a:extLst>
          </p:cNvPr>
          <p:cNvSpPr txBox="1"/>
          <p:nvPr/>
        </p:nvSpPr>
        <p:spPr>
          <a:xfrm>
            <a:off x="3156493" y="2880274"/>
            <a:ext cx="449353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2400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  <a:r>
              <a:rPr kumimoji="1" lang="ko-KR" altLang="en-US" sz="2400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지역별 업종 맞춤형 지역화폐</a:t>
            </a:r>
            <a:r>
              <a:rPr kumimoji="1" lang="en-US" altLang="ko-KR" sz="2400" spc="300" dirty="0"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</a:p>
        </p:txBody>
      </p:sp>
    </p:spTree>
    <p:extLst>
      <p:ext uri="{BB962C8B-B14F-4D97-AF65-F5344CB8AC3E}">
        <p14:creationId xmlns:p14="http://schemas.microsoft.com/office/powerpoint/2010/main" val="17538929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96">
            <a:extLst>
              <a:ext uri="{FF2B5EF4-FFF2-40B4-BE49-F238E27FC236}">
                <a16:creationId xmlns:a16="http://schemas.microsoft.com/office/drawing/2014/main" id="{15C31B08-EF4B-44AB-BBC1-AB03C756A740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사각형: 둥근 모서리 96">
            <a:extLst>
              <a:ext uri="{FF2B5EF4-FFF2-40B4-BE49-F238E27FC236}">
                <a16:creationId xmlns:a16="http://schemas.microsoft.com/office/drawing/2014/main" id="{F4CFB926-9DAF-4391-B348-F3D742BCABA9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EDA : 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로컬로의 전환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0239E1FD-FD78-4F58-8FB9-C5A5EFAD561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348"/>
          <a:stretch/>
        </p:blipFill>
        <p:spPr>
          <a:xfrm>
            <a:off x="4086302" y="692657"/>
            <a:ext cx="6617356" cy="4441830"/>
          </a:xfrm>
          <a:prstGeom prst="rect">
            <a:avLst/>
          </a:prstGeom>
        </p:spPr>
      </p:pic>
      <p:sp>
        <p:nvSpPr>
          <p:cNvPr id="18" name="object 13">
            <a:extLst>
              <a:ext uri="{FF2B5EF4-FFF2-40B4-BE49-F238E27FC236}">
                <a16:creationId xmlns:a16="http://schemas.microsoft.com/office/drawing/2014/main" id="{A5B1CA4B-0C8C-479C-BA93-1424ED5E4CD9}"/>
              </a:ext>
            </a:extLst>
          </p:cNvPr>
          <p:cNvSpPr txBox="1"/>
          <p:nvPr/>
        </p:nvSpPr>
        <p:spPr>
          <a:xfrm>
            <a:off x="1488342" y="5042996"/>
            <a:ext cx="9192259" cy="1682924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1576977-436E-438C-9D61-3773271EFDDC}"/>
              </a:ext>
            </a:extLst>
          </p:cNvPr>
          <p:cNvSpPr/>
          <p:nvPr/>
        </p:nvSpPr>
        <p:spPr>
          <a:xfrm>
            <a:off x="1599533" y="5225977"/>
            <a:ext cx="8906542" cy="13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지역의 시간대별 전년대비 유동인구 감소량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출퇴근 시간은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~10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~20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낮시간은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~16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밤시간은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그외의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시간을 의미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주거지역의 비율이 높은 대구 수성구와 서울 노원구보다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상업지역의 비율이 높은 대구 중구와 서울 중구에서 출퇴근 시간이 전년대비 크게 감소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F3C302BF-DFAF-4E53-9928-1EE7AF11C81A}"/>
              </a:ext>
            </a:extLst>
          </p:cNvPr>
          <p:cNvSpPr/>
          <p:nvPr/>
        </p:nvSpPr>
        <p:spPr>
          <a:xfrm>
            <a:off x="5176520" y="914008"/>
            <a:ext cx="736600" cy="1832537"/>
          </a:xfrm>
          <a:prstGeom prst="rect">
            <a:avLst/>
          </a:prstGeom>
          <a:solidFill>
            <a:srgbClr val="FF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147D00A-AE83-427B-9FA2-B1900660B877}"/>
              </a:ext>
            </a:extLst>
          </p:cNvPr>
          <p:cNvSpPr/>
          <p:nvPr/>
        </p:nvSpPr>
        <p:spPr>
          <a:xfrm>
            <a:off x="1154532" y="1044465"/>
            <a:ext cx="104481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 데이터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시간대별 유동인구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1CDD78E-7E2E-4714-9627-BBFCF4050BD3}"/>
              </a:ext>
            </a:extLst>
          </p:cNvPr>
          <p:cNvSpPr/>
          <p:nvPr/>
        </p:nvSpPr>
        <p:spPr>
          <a:xfrm>
            <a:off x="922531" y="112801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C8FF3F11-25C0-4FFD-8323-8D6BCB72E269}"/>
              </a:ext>
            </a:extLst>
          </p:cNvPr>
          <p:cNvSpPr/>
          <p:nvPr/>
        </p:nvSpPr>
        <p:spPr>
          <a:xfrm>
            <a:off x="5176520" y="2978502"/>
            <a:ext cx="736600" cy="1832537"/>
          </a:xfrm>
          <a:prstGeom prst="rect">
            <a:avLst/>
          </a:prstGeom>
          <a:solidFill>
            <a:srgbClr val="FF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2ACF546-FBA8-4692-997A-06F40D76B9FD}"/>
              </a:ext>
            </a:extLst>
          </p:cNvPr>
          <p:cNvSpPr/>
          <p:nvPr/>
        </p:nvSpPr>
        <p:spPr>
          <a:xfrm>
            <a:off x="7645400" y="914008"/>
            <a:ext cx="736600" cy="1832537"/>
          </a:xfrm>
          <a:prstGeom prst="rect">
            <a:avLst/>
          </a:prstGeom>
          <a:solidFill>
            <a:srgbClr val="FF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3DA10AD9-DB61-49FD-8FB7-C9A56490E829}"/>
              </a:ext>
            </a:extLst>
          </p:cNvPr>
          <p:cNvSpPr/>
          <p:nvPr/>
        </p:nvSpPr>
        <p:spPr>
          <a:xfrm>
            <a:off x="7645400" y="2978502"/>
            <a:ext cx="736600" cy="1832537"/>
          </a:xfrm>
          <a:prstGeom prst="rect">
            <a:avLst/>
          </a:prstGeom>
          <a:solidFill>
            <a:srgbClr val="FF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</p:spTree>
    <p:extLst>
      <p:ext uri="{BB962C8B-B14F-4D97-AF65-F5344CB8AC3E}">
        <p14:creationId xmlns:p14="http://schemas.microsoft.com/office/powerpoint/2010/main" val="4114758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3">
            <a:extLst>
              <a:ext uri="{FF2B5EF4-FFF2-40B4-BE49-F238E27FC236}">
                <a16:creationId xmlns:a16="http://schemas.microsoft.com/office/drawing/2014/main" id="{C4268E70-6934-A74E-9734-D32B4C434916}"/>
              </a:ext>
            </a:extLst>
          </p:cNvPr>
          <p:cNvSpPr txBox="1"/>
          <p:nvPr/>
        </p:nvSpPr>
        <p:spPr>
          <a:xfrm>
            <a:off x="1488341" y="5526950"/>
            <a:ext cx="9192259" cy="1103808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4" name="사각형: 둥근 모서리 96">
            <a:extLst>
              <a:ext uri="{FF2B5EF4-FFF2-40B4-BE49-F238E27FC236}">
                <a16:creationId xmlns:a16="http://schemas.microsoft.com/office/drawing/2014/main" id="{D7212EF8-0B5B-BA48-8EAD-ABFCB19B6BBE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EDA : 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로컬로의 전환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B6E8312-75FC-474E-A0D5-8031E5D4E8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283" y="1003588"/>
            <a:ext cx="4269565" cy="4228179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391FA79-B870-D145-A4BB-015ABDD61F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49660" y="972737"/>
            <a:ext cx="4242377" cy="4242377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7C966FF-6408-4D43-89AF-358F90B6566E}"/>
              </a:ext>
            </a:extLst>
          </p:cNvPr>
          <p:cNvSpPr/>
          <p:nvPr/>
        </p:nvSpPr>
        <p:spPr>
          <a:xfrm>
            <a:off x="4043680" y="6179793"/>
            <a:ext cx="6730811" cy="35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0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ex: 9</a:t>
            </a:r>
            <a:r>
              <a:rPr lang="ko-KR" altLang="en-US" sz="10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대구시의 물류 </a:t>
            </a:r>
            <a:r>
              <a:rPr lang="ko-KR" altLang="en-US" sz="1000" spc="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증가량은</a:t>
            </a:r>
            <a:r>
              <a:rPr lang="ko-KR" altLang="en-US" sz="10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수성구가 중구의 </a:t>
            </a:r>
            <a:r>
              <a:rPr lang="en-US" altLang="ko-KR" sz="1000" b="1" spc="3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000" b="1" spc="3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 이상 </a:t>
            </a:r>
            <a:r>
              <a:rPr lang="en-US" altLang="ko-KR" sz="10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0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</a:t>
            </a:r>
            <a:r>
              <a:rPr lang="ko-KR" altLang="en-US" sz="1000" spc="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확진자수</a:t>
            </a:r>
            <a:r>
              <a:rPr lang="ko-KR" altLang="en-US" sz="10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600</a:t>
            </a:r>
            <a:r>
              <a:rPr lang="ko-KR" altLang="en-US" sz="1000" spc="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명대</a:t>
            </a:r>
            <a:r>
              <a:rPr lang="en-US" altLang="ko-KR" sz="10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000" b="1" spc="3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endParaRPr lang="en-US" altLang="ko-KR" sz="1000" b="1" spc="3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평행 사변형[P] 17">
            <a:extLst>
              <a:ext uri="{FF2B5EF4-FFF2-40B4-BE49-F238E27FC236}">
                <a16:creationId xmlns:a16="http://schemas.microsoft.com/office/drawing/2014/main" id="{057028BA-959E-C245-ABDC-C717238D5FE4}"/>
              </a:ext>
            </a:extLst>
          </p:cNvPr>
          <p:cNvSpPr/>
          <p:nvPr/>
        </p:nvSpPr>
        <p:spPr>
          <a:xfrm>
            <a:off x="2424920" y="5930274"/>
            <a:ext cx="1980114" cy="34644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9" name="평행 사변형[P] 18">
            <a:extLst>
              <a:ext uri="{FF2B5EF4-FFF2-40B4-BE49-F238E27FC236}">
                <a16:creationId xmlns:a16="http://schemas.microsoft.com/office/drawing/2014/main" id="{CB77930F-B7F8-5F4D-BA28-BABC0680D498}"/>
              </a:ext>
            </a:extLst>
          </p:cNvPr>
          <p:cNvSpPr/>
          <p:nvPr/>
        </p:nvSpPr>
        <p:spPr>
          <a:xfrm>
            <a:off x="4611902" y="5629739"/>
            <a:ext cx="1866760" cy="34644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6700B3-66EE-D24E-9852-6370FD78A965}"/>
              </a:ext>
            </a:extLst>
          </p:cNvPr>
          <p:cNvSpPr/>
          <p:nvPr/>
        </p:nvSpPr>
        <p:spPr>
          <a:xfrm>
            <a:off x="2106016" y="5569153"/>
            <a:ext cx="8176144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ore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물류량은 업무지역</a:t>
            </a:r>
            <a:r>
              <a:rPr lang="en-US" altLang="ko-Kore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ore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중구</a:t>
            </a:r>
            <a:r>
              <a:rPr lang="en-US" altLang="ko-Kore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ore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보다 </a:t>
            </a:r>
            <a:r>
              <a:rPr lang="ko-Kore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주거지역</a:t>
            </a:r>
            <a:r>
              <a:rPr lang="en-US" altLang="ko-Kore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ore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</a:t>
            </a:r>
            <a:r>
              <a:rPr lang="en-US" altLang="ko-Kore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ore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수성구</a:t>
            </a:r>
            <a:r>
              <a:rPr lang="en-US" altLang="ko-Kore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ore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에서</a:t>
            </a:r>
            <a:r>
              <a:rPr lang="ko-Kore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큰 폭으로 증가</a:t>
            </a:r>
            <a:endParaRPr lang="en-US" altLang="ko-Kore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확진자가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많았던 기간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물류량이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더 크게 증가함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F9E0E83-7400-D444-B797-08F97E92FB43}"/>
              </a:ext>
            </a:extLst>
          </p:cNvPr>
          <p:cNvSpPr/>
          <p:nvPr/>
        </p:nvSpPr>
        <p:spPr>
          <a:xfrm>
            <a:off x="7477760" y="1192101"/>
            <a:ext cx="447040" cy="3745504"/>
          </a:xfrm>
          <a:prstGeom prst="rect">
            <a:avLst/>
          </a:prstGeom>
          <a:solidFill>
            <a:srgbClr val="FF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141D4EF-0151-E944-AAD9-2D54A082911C}"/>
              </a:ext>
            </a:extLst>
          </p:cNvPr>
          <p:cNvSpPr/>
          <p:nvPr/>
        </p:nvSpPr>
        <p:spPr>
          <a:xfrm>
            <a:off x="7081235" y="5001885"/>
            <a:ext cx="2082568" cy="3852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1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</a:t>
            </a:r>
            <a:r>
              <a:rPr lang="ko-KR" altLang="en-US" sz="11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확진자수</a:t>
            </a:r>
            <a:r>
              <a:rPr lang="ko-KR" altLang="en-US" sz="11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600</a:t>
            </a:r>
            <a:r>
              <a:rPr lang="ko-KR" altLang="en-US" sz="11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명대</a:t>
            </a:r>
            <a:r>
              <a:rPr lang="ko-KR" altLang="en-US" sz="11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1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A4964FDC-B926-4EF5-9BAA-22B307BE4484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3178CB1-1236-4BE8-9BC4-C2F62C1BCC02}"/>
              </a:ext>
            </a:extLst>
          </p:cNvPr>
          <p:cNvSpPr/>
          <p:nvPr/>
        </p:nvSpPr>
        <p:spPr>
          <a:xfrm>
            <a:off x="871906" y="638553"/>
            <a:ext cx="1044818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CJ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물류데이터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764332-2101-4547-88B3-1F8F8C1BBBA5}"/>
              </a:ext>
            </a:extLst>
          </p:cNvPr>
          <p:cNvSpPr/>
          <p:nvPr/>
        </p:nvSpPr>
        <p:spPr>
          <a:xfrm>
            <a:off x="639905" y="798632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5830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사각형: 둥근 모서리 96">
            <a:extLst>
              <a:ext uri="{FF2B5EF4-FFF2-40B4-BE49-F238E27FC236}">
                <a16:creationId xmlns:a16="http://schemas.microsoft.com/office/drawing/2014/main" id="{15C31B08-EF4B-44AB-BBC1-AB03C756A740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사각형: 둥근 모서리 96">
            <a:extLst>
              <a:ext uri="{FF2B5EF4-FFF2-40B4-BE49-F238E27FC236}">
                <a16:creationId xmlns:a16="http://schemas.microsoft.com/office/drawing/2014/main" id="{F4CFB926-9DAF-4391-B348-F3D742BCABA9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EDA : 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로컬로의 전환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42EA0472-A1C7-4067-A303-029311EB59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325" y="1427968"/>
            <a:ext cx="5971348" cy="4005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object 13">
            <a:extLst>
              <a:ext uri="{FF2B5EF4-FFF2-40B4-BE49-F238E27FC236}">
                <a16:creationId xmlns:a16="http://schemas.microsoft.com/office/drawing/2014/main" id="{4A737941-52A4-4648-953D-07DF888BC160}"/>
              </a:ext>
            </a:extLst>
          </p:cNvPr>
          <p:cNvSpPr txBox="1"/>
          <p:nvPr/>
        </p:nvSpPr>
        <p:spPr>
          <a:xfrm>
            <a:off x="1499870" y="5499795"/>
            <a:ext cx="9192259" cy="1120080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6ACEE81-9A7D-4644-B70A-347A08A02E0C}"/>
              </a:ext>
            </a:extLst>
          </p:cNvPr>
          <p:cNvSpPr/>
          <p:nvPr/>
        </p:nvSpPr>
        <p:spPr>
          <a:xfrm>
            <a:off x="1745280" y="5672806"/>
            <a:ext cx="8701438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지역의 회사원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(30 · 40 · 50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2019, 2020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년의 유동인구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회사원의 유동인구 감소폭이 큰 것으로 보아 앞서 출퇴근 시간의 감소폭이 큰 것을 뒷받침하는 근거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5826F1F9-3698-4229-91BB-42ED1717E50D}"/>
              </a:ext>
            </a:extLst>
          </p:cNvPr>
          <p:cNvSpPr/>
          <p:nvPr/>
        </p:nvSpPr>
        <p:spPr>
          <a:xfrm>
            <a:off x="1113892" y="942865"/>
            <a:ext cx="104481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 데이터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30, 40, 50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 유동인구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97161D1-F37E-4CCA-8A62-FF09CA1C0E22}"/>
              </a:ext>
            </a:extLst>
          </p:cNvPr>
          <p:cNvSpPr/>
          <p:nvPr/>
        </p:nvSpPr>
        <p:spPr>
          <a:xfrm>
            <a:off x="881891" y="102641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24556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295E82DB-CA1A-40D2-A83D-25B27A137F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2618" y="656899"/>
            <a:ext cx="7342360" cy="4720089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CAF82AF1-566C-C240-924D-F6E923EB9291}"/>
              </a:ext>
            </a:extLst>
          </p:cNvPr>
          <p:cNvSpPr/>
          <p:nvPr/>
        </p:nvSpPr>
        <p:spPr>
          <a:xfrm>
            <a:off x="1151292" y="905940"/>
            <a:ext cx="10420641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전년대비 카드매출액 차이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414580A-59B0-8D4F-81E8-7E5B69A73DFE}"/>
              </a:ext>
            </a:extLst>
          </p:cNvPr>
          <p:cNvSpPr/>
          <p:nvPr/>
        </p:nvSpPr>
        <p:spPr>
          <a:xfrm>
            <a:off x="919292" y="1049948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E8CDB243-9044-469C-B310-9E00EFB757BC}"/>
              </a:ext>
            </a:extLst>
          </p:cNvPr>
          <p:cNvSpPr/>
          <p:nvPr/>
        </p:nvSpPr>
        <p:spPr>
          <a:xfrm>
            <a:off x="4525771" y="1290341"/>
            <a:ext cx="1502881" cy="3242271"/>
          </a:xfrm>
          <a:prstGeom prst="rect">
            <a:avLst/>
          </a:prstGeom>
          <a:gradFill flip="none" rotWithShape="1">
            <a:gsLst>
              <a:gs pos="0">
                <a:srgbClr val="FF0000">
                  <a:alpha val="60000"/>
                </a:srgbClr>
              </a:gs>
              <a:gs pos="100000">
                <a:srgbClr val="FF000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BB13EDF7-D398-41CA-AB88-A407D6CD7C57}"/>
              </a:ext>
            </a:extLst>
          </p:cNvPr>
          <p:cNvCxnSpPr>
            <a:cxnSpLocks/>
          </p:cNvCxnSpPr>
          <p:nvPr/>
        </p:nvCxnSpPr>
        <p:spPr>
          <a:xfrm>
            <a:off x="4525771" y="939836"/>
            <a:ext cx="0" cy="358364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3FE2EAE-855C-49C9-B2B8-CAD550193206}"/>
              </a:ext>
            </a:extLst>
          </p:cNvPr>
          <p:cNvSpPr/>
          <p:nvPr/>
        </p:nvSpPr>
        <p:spPr>
          <a:xfrm>
            <a:off x="4510817" y="867139"/>
            <a:ext cx="1763375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신천지 집단감염</a:t>
            </a:r>
            <a:endParaRPr lang="en-US" altLang="ko-KR" sz="1400" spc="3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FB850A01-4CA5-4A4F-BC26-E1D9213076D7}"/>
              </a:ext>
            </a:extLst>
          </p:cNvPr>
          <p:cNvCxnSpPr>
            <a:cxnSpLocks/>
          </p:cNvCxnSpPr>
          <p:nvPr/>
        </p:nvCxnSpPr>
        <p:spPr>
          <a:xfrm>
            <a:off x="4525771" y="936372"/>
            <a:ext cx="0" cy="3583640"/>
          </a:xfrm>
          <a:prstGeom prst="line">
            <a:avLst/>
          </a:prstGeom>
          <a:ln w="22225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3DD319E8-1C9B-43E8-B51D-0B65B24C97D9}"/>
              </a:ext>
            </a:extLst>
          </p:cNvPr>
          <p:cNvCxnSpPr>
            <a:cxnSpLocks/>
          </p:cNvCxnSpPr>
          <p:nvPr/>
        </p:nvCxnSpPr>
        <p:spPr>
          <a:xfrm>
            <a:off x="6467466" y="936372"/>
            <a:ext cx="0" cy="3583640"/>
          </a:xfrm>
          <a:prstGeom prst="line">
            <a:avLst/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C9F21C7-E902-45DD-9FDA-F455EFB50D28}"/>
              </a:ext>
            </a:extLst>
          </p:cNvPr>
          <p:cNvSpPr/>
          <p:nvPr/>
        </p:nvSpPr>
        <p:spPr>
          <a:xfrm>
            <a:off x="6452512" y="863675"/>
            <a:ext cx="2678903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거리두기 최초 시행</a:t>
            </a:r>
            <a:endParaRPr lang="en-US" altLang="ko-KR" sz="1400" spc="30" dirty="0">
              <a:solidFill>
                <a:srgbClr val="00B05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40E4CDB1-D50A-491D-ADAA-A5C8958230D2}"/>
              </a:ext>
            </a:extLst>
          </p:cNvPr>
          <p:cNvSpPr/>
          <p:nvPr/>
        </p:nvSpPr>
        <p:spPr>
          <a:xfrm>
            <a:off x="6452512" y="1286877"/>
            <a:ext cx="1370970" cy="3245735"/>
          </a:xfrm>
          <a:prstGeom prst="rect">
            <a:avLst/>
          </a:prstGeom>
          <a:gradFill flip="none" rotWithShape="1">
            <a:gsLst>
              <a:gs pos="0">
                <a:srgbClr val="00B050">
                  <a:alpha val="60000"/>
                </a:srgbClr>
              </a:gs>
              <a:gs pos="100000">
                <a:srgbClr val="00B050">
                  <a:alpha val="0"/>
                </a:srgbClr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object 13">
            <a:extLst>
              <a:ext uri="{FF2B5EF4-FFF2-40B4-BE49-F238E27FC236}">
                <a16:creationId xmlns:a16="http://schemas.microsoft.com/office/drawing/2014/main" id="{CB062B1A-9F9A-4F61-8E3F-0933894BFEE9}"/>
              </a:ext>
            </a:extLst>
          </p:cNvPr>
          <p:cNvSpPr txBox="1"/>
          <p:nvPr/>
        </p:nvSpPr>
        <p:spPr>
          <a:xfrm>
            <a:off x="894478" y="5366287"/>
            <a:ext cx="10759428" cy="1217600"/>
          </a:xfrm>
          <a:prstGeom prst="rect">
            <a:avLst/>
          </a:prstGeom>
          <a:solidFill>
            <a:srgbClr val="F2F5FB"/>
          </a:solidFill>
        </p:spPr>
        <p:txBody>
          <a:bodyPr vert="horz" wrap="square" lIns="0" tIns="128905" rIns="0" bIns="0" rtlCol="0">
            <a:no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카드매출을 각 주차별로 합한 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카드매출액에서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카드매출액을 뺀 전년대비 매출 증가액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신천지 집단감염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이후 전 지역 매출이 급감하는 것이 나타남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지역별로 급감하는 정도가 다르며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특히 서울 중구의 경우 정부의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400" dirty="0">
                <a:solidFill>
                  <a:srgbClr val="00B05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사회적 거리두기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정책 최초 시행 이후 크게 감소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사각형: 둥근 모서리 96">
            <a:extLst>
              <a:ext uri="{FF2B5EF4-FFF2-40B4-BE49-F238E27FC236}">
                <a16:creationId xmlns:a16="http://schemas.microsoft.com/office/drawing/2014/main" id="{86B3E3BE-8124-4E7E-BB2A-328474E93122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EDA : 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로컬로의 전환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C836D4E0-C36F-44F8-AD05-AA20C7EFCE18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7887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B46FE0F9-33CB-4334-8244-967509943975}"/>
              </a:ext>
            </a:extLst>
          </p:cNvPr>
          <p:cNvSpPr/>
          <p:nvPr/>
        </p:nvSpPr>
        <p:spPr>
          <a:xfrm>
            <a:off x="1414651" y="935427"/>
            <a:ext cx="10981687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노원구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·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중구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업종별 전년대비 카드매출 </a:t>
            </a:r>
            <a:r>
              <a:rPr lang="ko-KR" altLang="en-US" sz="15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증감액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노원구 기준 변환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endParaRPr lang="en-US" altLang="ko-KR" sz="15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6EB13E6-AD82-4D48-B58D-DB9449232B15}"/>
              </a:ext>
            </a:extLst>
          </p:cNvPr>
          <p:cNvSpPr/>
          <p:nvPr/>
        </p:nvSpPr>
        <p:spPr>
          <a:xfrm>
            <a:off x="1182651" y="107943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CFF1EFBE-5F13-465F-816F-0257770899F9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EDA : 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로컬로의 전환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8" name="Picture 6">
            <a:extLst>
              <a:ext uri="{FF2B5EF4-FFF2-40B4-BE49-F238E27FC236}">
                <a16:creationId xmlns:a16="http://schemas.microsoft.com/office/drawing/2014/main" id="{6079509F-A63B-4178-A847-5CFE32B5D9F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438"/>
          <a:stretch/>
        </p:blipFill>
        <p:spPr bwMode="auto">
          <a:xfrm>
            <a:off x="127784" y="1512952"/>
            <a:ext cx="4341496" cy="328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B409419F-FB12-4439-8DBF-65DA053AF2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92566" y="1512952"/>
            <a:ext cx="6135934" cy="3287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화살표: 오른쪽 10">
            <a:extLst>
              <a:ext uri="{FF2B5EF4-FFF2-40B4-BE49-F238E27FC236}">
                <a16:creationId xmlns:a16="http://schemas.microsoft.com/office/drawing/2014/main" id="{79D3D62F-39FD-406A-A797-25FDB7B82026}"/>
              </a:ext>
            </a:extLst>
          </p:cNvPr>
          <p:cNvSpPr/>
          <p:nvPr/>
        </p:nvSpPr>
        <p:spPr>
          <a:xfrm>
            <a:off x="4610060" y="2816151"/>
            <a:ext cx="1241725" cy="681249"/>
          </a:xfrm>
          <a:prstGeom prst="rightArrow">
            <a:avLst/>
          </a:prstGeom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표준화</a:t>
            </a:r>
          </a:p>
        </p:txBody>
      </p:sp>
      <p:sp>
        <p:nvSpPr>
          <p:cNvPr id="7" name="사각형: 둥근 모서리 96">
            <a:extLst>
              <a:ext uri="{FF2B5EF4-FFF2-40B4-BE49-F238E27FC236}">
                <a16:creationId xmlns:a16="http://schemas.microsoft.com/office/drawing/2014/main" id="{6AB1F419-3269-462E-965A-B170CB5DF8ED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object 13">
            <a:extLst>
              <a:ext uri="{FF2B5EF4-FFF2-40B4-BE49-F238E27FC236}">
                <a16:creationId xmlns:a16="http://schemas.microsoft.com/office/drawing/2014/main" id="{4E95F306-AFEF-4B83-987F-93E3178EA848}"/>
              </a:ext>
            </a:extLst>
          </p:cNvPr>
          <p:cNvSpPr txBox="1"/>
          <p:nvPr/>
        </p:nvSpPr>
        <p:spPr>
          <a:xfrm>
            <a:off x="1488342" y="4898851"/>
            <a:ext cx="9389208" cy="1759124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04D8EA8-91FE-4F32-8EFE-5EDFDA0A2241}"/>
              </a:ext>
            </a:extLst>
          </p:cNvPr>
          <p:cNvSpPr/>
          <p:nvPr/>
        </p:nvSpPr>
        <p:spPr>
          <a:xfrm>
            <a:off x="1634262" y="5072307"/>
            <a:ext cx="9097369" cy="13538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평균 카드매출 총액이 서울 노원구의 경우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억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천인 반면 서울 중구의 경우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억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천으로 절대금액 차이가 존재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이를 반영하기 위해 서울 중구의 모든 매출액에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0.542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배하여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서울 노원구의 전체 매출과 동일하게 변환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표준화 하였음에도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도심지역인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중구의 카드매출 감소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주거지역이 많은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노원구보다 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배 가까이 큼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 주거지역이 많은 로컬 지역 중심으로 활동이 이동하여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로컬 지역은 상대적으로 적은 매출 감소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보였음</a:t>
            </a:r>
            <a:endParaRPr lang="ko-KR" altLang="en-US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033222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" name="그림 69">
            <a:extLst>
              <a:ext uri="{FF2B5EF4-FFF2-40B4-BE49-F238E27FC236}">
                <a16:creationId xmlns:a16="http://schemas.microsoft.com/office/drawing/2014/main" id="{B5D9041C-ABA3-4B40-AFA3-9DE874B13CB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02"/>
          <a:stretch/>
        </p:blipFill>
        <p:spPr>
          <a:xfrm>
            <a:off x="-2" y="2382310"/>
            <a:ext cx="3431736" cy="2476044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066B44C3-5B16-4404-9C01-227B3876433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6320" y="2381080"/>
            <a:ext cx="3466461" cy="247604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7831E63C-622A-473A-BB54-E7E361198FE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/>
          <a:stretch/>
        </p:blipFill>
        <p:spPr>
          <a:xfrm>
            <a:off x="5923279" y="2369098"/>
            <a:ext cx="3418359" cy="2476044"/>
          </a:xfrm>
          <a:prstGeom prst="rect">
            <a:avLst/>
          </a:prstGeom>
        </p:spPr>
      </p:pic>
      <p:pic>
        <p:nvPicPr>
          <p:cNvPr id="76" name="그림 75">
            <a:extLst>
              <a:ext uri="{FF2B5EF4-FFF2-40B4-BE49-F238E27FC236}">
                <a16:creationId xmlns:a16="http://schemas.microsoft.com/office/drawing/2014/main" id="{F677F1C3-3565-4E68-A31E-B5AA069C587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8" r="2236"/>
          <a:stretch/>
        </p:blipFill>
        <p:spPr>
          <a:xfrm>
            <a:off x="8851164" y="2380241"/>
            <a:ext cx="3340836" cy="2476044"/>
          </a:xfrm>
          <a:prstGeom prst="rect">
            <a:avLst/>
          </a:prstGeom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id="{1695BB28-79F0-472F-BDC6-8821D81821EB}"/>
              </a:ext>
            </a:extLst>
          </p:cNvPr>
          <p:cNvSpPr/>
          <p:nvPr/>
        </p:nvSpPr>
        <p:spPr>
          <a:xfrm>
            <a:off x="1414651" y="765979"/>
            <a:ext cx="10981687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지역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~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소비패턴 변화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신천지 집단감염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0F5B9052-E959-488B-B874-CCD8A9826CB3}"/>
              </a:ext>
            </a:extLst>
          </p:cNvPr>
          <p:cNvSpPr/>
          <p:nvPr/>
        </p:nvSpPr>
        <p:spPr>
          <a:xfrm>
            <a:off x="1182651" y="909987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A94B3601-2953-4B5E-9D4B-F9CE8399D4EC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주차에 따라 달라지는 지역별 업종별 소비패턴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FD020144-2538-4EF0-A194-666FCF3BEAF7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03FDDA4A-0057-42D3-A800-B53CC27C0122}"/>
              </a:ext>
            </a:extLst>
          </p:cNvPr>
          <p:cNvSpPr txBox="1"/>
          <p:nvPr/>
        </p:nvSpPr>
        <p:spPr>
          <a:xfrm>
            <a:off x="806084" y="1353380"/>
            <a:ext cx="10579833" cy="1116223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B62247-7BB8-43D1-936D-0191191D7663}"/>
              </a:ext>
            </a:extLst>
          </p:cNvPr>
          <p:cNvSpPr/>
          <p:nvPr/>
        </p:nvSpPr>
        <p:spPr>
          <a:xfrm>
            <a:off x="970505" y="1526577"/>
            <a:ext cx="10250987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상이한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매출량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차이를 반영한 후 나타난 그래프로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빨간색일 수록 전년대비 매출 감소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-1),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파란색일 수록 증가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의미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축은 업종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지역이며 코로나 발생 초기인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주차의 소비패턴 변화를 나타냄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41368157-2D87-4FD5-A4EA-84A4447D48C8}"/>
              </a:ext>
            </a:extLst>
          </p:cNvPr>
          <p:cNvSpPr txBox="1"/>
          <p:nvPr/>
        </p:nvSpPr>
        <p:spPr>
          <a:xfrm>
            <a:off x="806081" y="5002383"/>
            <a:ext cx="10579833" cy="1485693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C245078-0989-4798-8930-688986666306}"/>
              </a:ext>
            </a:extLst>
          </p:cNvPr>
          <p:cNvSpPr/>
          <p:nvPr/>
        </p:nvSpPr>
        <p:spPr>
          <a:xfrm>
            <a:off x="980031" y="5206125"/>
            <a:ext cx="1025098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신천지 집단감염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직접적인 영향을 받는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대구에서 서울 보다 큰 매출 감소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확인할 수 있음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지역별로 매출패턴은 업종에 따라 다르게 나타나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는 것을 확인할 수 있음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수성구의 경우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숙박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크게 감소하나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중구의 경우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의류업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 가장 크게 감소함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548417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711B6F1D-30C1-47AF-9057-FA1B3E94CF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3" y="2389833"/>
            <a:ext cx="3347744" cy="2391246"/>
          </a:xfrm>
          <a:prstGeom prst="rect">
            <a:avLst/>
          </a:prstGeom>
        </p:spPr>
      </p:pic>
      <p:pic>
        <p:nvPicPr>
          <p:cNvPr id="29" name="그림 28">
            <a:extLst>
              <a:ext uri="{FF2B5EF4-FFF2-40B4-BE49-F238E27FC236}">
                <a16:creationId xmlns:a16="http://schemas.microsoft.com/office/drawing/2014/main" id="{3149249E-F4EA-461C-9CCC-E8663C31399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3727" y="2371726"/>
            <a:ext cx="3436544" cy="2454674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DFCDACF0-5F5A-4EF4-A906-AF8F8041BB0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596" y="2371726"/>
            <a:ext cx="3436544" cy="2454674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260BCEFB-1A53-4CE2-9441-7CABFF2F896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5465" y="2371726"/>
            <a:ext cx="3436544" cy="2454674"/>
          </a:xfrm>
          <a:prstGeom prst="rect">
            <a:avLst/>
          </a:prstGeom>
        </p:spPr>
      </p:pic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E08B74AA-08B1-427D-8F2A-90473316CCE7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주차에 따라 달라지는 지역별 업종별 소비패턴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73057DA7-F287-4FCB-B26C-295388773616}"/>
              </a:ext>
            </a:extLst>
          </p:cNvPr>
          <p:cNvSpPr/>
          <p:nvPr/>
        </p:nvSpPr>
        <p:spPr>
          <a:xfrm>
            <a:off x="1424176" y="765979"/>
            <a:ext cx="10981687" cy="405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지역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~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21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소비패턴 변화 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재난지원금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ECBF3F0-5675-4EB6-8BE7-3BD8CFCDE84C}"/>
              </a:ext>
            </a:extLst>
          </p:cNvPr>
          <p:cNvSpPr/>
          <p:nvPr/>
        </p:nvSpPr>
        <p:spPr>
          <a:xfrm>
            <a:off x="1192176" y="909987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DE9168FF-D0A4-4BF6-996F-1E91F9CBFB60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9" name="object 13">
            <a:extLst>
              <a:ext uri="{FF2B5EF4-FFF2-40B4-BE49-F238E27FC236}">
                <a16:creationId xmlns:a16="http://schemas.microsoft.com/office/drawing/2014/main" id="{85AAA144-E066-43DC-B159-B9296C763B06}"/>
              </a:ext>
            </a:extLst>
          </p:cNvPr>
          <p:cNvSpPr txBox="1"/>
          <p:nvPr/>
        </p:nvSpPr>
        <p:spPr>
          <a:xfrm>
            <a:off x="806084" y="1353380"/>
            <a:ext cx="10579833" cy="1116223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9C14D032-A226-4B0D-9E67-C3717673EE96}"/>
              </a:ext>
            </a:extLst>
          </p:cNvPr>
          <p:cNvSpPr/>
          <p:nvPr/>
        </p:nvSpPr>
        <p:spPr>
          <a:xfrm>
            <a:off x="970505" y="1526577"/>
            <a:ext cx="10250987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상이한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매출량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차이를 반영한 후 나타난 그래프로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빨간색일 수록 전년대비 매출 감소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-1),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파란색일 수록 증가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최고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의미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축은 업종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축은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지역이며 재난지원금 지급 시점인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18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주차의 소비패턴 변화를 나타냄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3" name="object 13">
            <a:extLst>
              <a:ext uri="{FF2B5EF4-FFF2-40B4-BE49-F238E27FC236}">
                <a16:creationId xmlns:a16="http://schemas.microsoft.com/office/drawing/2014/main" id="{722930BE-D229-4AAD-A622-93C9546B6884}"/>
              </a:ext>
            </a:extLst>
          </p:cNvPr>
          <p:cNvSpPr txBox="1"/>
          <p:nvPr/>
        </p:nvSpPr>
        <p:spPr>
          <a:xfrm>
            <a:off x="806081" y="5002383"/>
            <a:ext cx="10579833" cy="1485693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880A9838-9C7F-4F01-987A-E5FCA3AC15C1}"/>
              </a:ext>
            </a:extLst>
          </p:cNvPr>
          <p:cNvSpPr/>
          <p:nvPr/>
        </p:nvSpPr>
        <p:spPr>
          <a:xfrm>
            <a:off x="980031" y="5206125"/>
            <a:ext cx="10250987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재난지원금 지급으로 일부 지역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카드매출이 회복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모습을 보임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그러나 회복의 추세는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지역과 업종에 동일하게 작용하는 것은 아님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실제로 대구 수성구의 경우 재난지원금이 지급된 이후에도 </a:t>
            </a:r>
            <a:r>
              <a:rPr lang="ko-KR" altLang="en-US" sz="14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문화취미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는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충분히 회복하지 못함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07291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1373700"/>
            <a:ext cx="1461770" cy="5484299"/>
          </a:xfrm>
          <a:custGeom>
            <a:avLst/>
            <a:gdLst/>
            <a:ahLst/>
            <a:cxnLst/>
            <a:rect l="l" t="t" r="r" b="b"/>
            <a:pathLst>
              <a:path w="1461770" h="5143500">
                <a:moveTo>
                  <a:pt x="1461516" y="0"/>
                </a:moveTo>
                <a:lnTo>
                  <a:pt x="0" y="0"/>
                </a:lnTo>
                <a:lnTo>
                  <a:pt x="0" y="5143500"/>
                </a:lnTo>
                <a:lnTo>
                  <a:pt x="1461516" y="5143500"/>
                </a:lnTo>
                <a:lnTo>
                  <a:pt x="1461516" y="0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>
            <a:spLocks noGrp="1"/>
          </p:cNvSpPr>
          <p:nvPr>
            <p:ph type="title"/>
          </p:nvPr>
        </p:nvSpPr>
        <p:spPr>
          <a:xfrm>
            <a:off x="0" y="854618"/>
            <a:ext cx="2398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CONTENTS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3697604" cy="656137"/>
          </a:xfrm>
          <a:custGeom>
            <a:avLst/>
            <a:gdLst/>
            <a:ahLst/>
            <a:cxnLst/>
            <a:rect l="l" t="t" r="r" b="b"/>
            <a:pathLst>
              <a:path w="3697604" h="554990">
                <a:moveTo>
                  <a:pt x="3697224" y="184404"/>
                </a:moveTo>
                <a:lnTo>
                  <a:pt x="1469136" y="184404"/>
                </a:lnTo>
                <a:lnTo>
                  <a:pt x="1467612" y="184404"/>
                </a:lnTo>
                <a:lnTo>
                  <a:pt x="1461516" y="184404"/>
                </a:lnTo>
                <a:lnTo>
                  <a:pt x="1461516" y="0"/>
                </a:lnTo>
                <a:lnTo>
                  <a:pt x="0" y="0"/>
                </a:lnTo>
                <a:lnTo>
                  <a:pt x="0" y="554736"/>
                </a:lnTo>
                <a:lnTo>
                  <a:pt x="1461516" y="554736"/>
                </a:lnTo>
                <a:lnTo>
                  <a:pt x="1461516" y="376428"/>
                </a:lnTo>
                <a:lnTo>
                  <a:pt x="3125724" y="376428"/>
                </a:lnTo>
                <a:lnTo>
                  <a:pt x="3125724" y="309372"/>
                </a:lnTo>
                <a:lnTo>
                  <a:pt x="1461516" y="309372"/>
                </a:lnTo>
                <a:lnTo>
                  <a:pt x="1461516" y="230124"/>
                </a:lnTo>
                <a:lnTo>
                  <a:pt x="1467612" y="230124"/>
                </a:lnTo>
                <a:lnTo>
                  <a:pt x="1469136" y="230124"/>
                </a:lnTo>
                <a:lnTo>
                  <a:pt x="3697224" y="230124"/>
                </a:lnTo>
                <a:lnTo>
                  <a:pt x="3697224" y="184404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461770" y="0"/>
            <a:ext cx="2536063" cy="69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DB7820-44D4-4016-A83A-512E4419F870}"/>
              </a:ext>
            </a:extLst>
          </p:cNvPr>
          <p:cNvSpPr/>
          <p:nvPr/>
        </p:nvSpPr>
        <p:spPr>
          <a:xfrm>
            <a:off x="5185021" y="3237219"/>
            <a:ext cx="42970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빅콘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 :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온라인으로 전환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1.3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빅콘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 :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로컬로 전환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1.4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주차별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지역별 업종별 소비패턴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9C08AE-8AD2-48C7-AAB8-9669E6A9D489}"/>
              </a:ext>
            </a:extLst>
          </p:cNvPr>
          <p:cNvSpPr/>
          <p:nvPr/>
        </p:nvSpPr>
        <p:spPr>
          <a:xfrm>
            <a:off x="8747704" y="3237219"/>
            <a:ext cx="3530601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2.1 EDA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정리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재난지원금 한계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2.3 POC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24270" y="2671626"/>
            <a:ext cx="9926009" cy="578694"/>
            <a:chOff x="1798701" y="1136804"/>
            <a:chExt cx="9926009" cy="578694"/>
          </a:xfrm>
          <a:noFill/>
        </p:grpSpPr>
        <p:sp>
          <p:nvSpPr>
            <p:cNvPr id="23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1798701" y="1136805"/>
              <a:ext cx="2791855" cy="565593"/>
            </a:xfrm>
            <a:prstGeom prst="roundRect">
              <a:avLst>
                <a:gd name="adj" fmla="val 0"/>
              </a:avLst>
            </a:prstGeom>
            <a:grp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서론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0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5365778" y="1136804"/>
              <a:ext cx="2791855" cy="565593"/>
            </a:xfrm>
            <a:prstGeom prst="roundRect">
              <a:avLst>
                <a:gd name="adj" fmla="val 0"/>
              </a:avLst>
            </a:prstGeom>
            <a:grp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 err="1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주제선정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1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8932855" y="1149905"/>
              <a:ext cx="2791855" cy="565593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서비스 아이디어</a:t>
              </a:r>
              <a:endPara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9" name="object 10"/>
          <p:cNvGrpSpPr/>
          <p:nvPr/>
        </p:nvGrpSpPr>
        <p:grpSpPr>
          <a:xfrm>
            <a:off x="1724270" y="2395714"/>
            <a:ext cx="9954260" cy="240157"/>
            <a:chOff x="1719833" y="2231898"/>
            <a:chExt cx="9954260" cy="240157"/>
          </a:xfrm>
          <a:solidFill>
            <a:srgbClr val="2F5597"/>
          </a:solidFill>
        </p:grpSpPr>
        <p:sp>
          <p:nvSpPr>
            <p:cNvPr id="40" name="object 11"/>
            <p:cNvSpPr/>
            <p:nvPr/>
          </p:nvSpPr>
          <p:spPr>
            <a:xfrm>
              <a:off x="1719833" y="2231898"/>
              <a:ext cx="9954260" cy="0"/>
            </a:xfrm>
            <a:custGeom>
              <a:avLst/>
              <a:gdLst/>
              <a:ahLst/>
              <a:cxnLst/>
              <a:rect l="l" t="t" r="r" b="b"/>
              <a:pathLst>
                <a:path w="9954260">
                  <a:moveTo>
                    <a:pt x="0" y="0"/>
                  </a:moveTo>
                  <a:lnTo>
                    <a:pt x="9954133" y="0"/>
                  </a:lnTo>
                </a:path>
              </a:pathLst>
            </a:custGeom>
            <a:solidFill>
              <a:srgbClr val="0072B8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3"/>
            <p:cNvSpPr/>
            <p:nvPr/>
          </p:nvSpPr>
          <p:spPr>
            <a:xfrm>
              <a:off x="2979322" y="2242129"/>
              <a:ext cx="260350" cy="226695"/>
            </a:xfrm>
            <a:custGeom>
              <a:avLst/>
              <a:gdLst/>
              <a:ahLst/>
              <a:cxnLst/>
              <a:rect l="l" t="t" r="r" b="b"/>
              <a:pathLst>
                <a:path w="260350" h="226694">
                  <a:moveTo>
                    <a:pt x="129667" y="226187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7" y="226187"/>
                  </a:lnTo>
                  <a:close/>
                </a:path>
              </a:pathLst>
            </a:cu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7"/>
            <p:cNvSpPr/>
            <p:nvPr/>
          </p:nvSpPr>
          <p:spPr>
            <a:xfrm>
              <a:off x="6566788" y="2236833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7" y="226060"/>
                  </a:moveTo>
                  <a:lnTo>
                    <a:pt x="0" y="508"/>
                  </a:lnTo>
                  <a:lnTo>
                    <a:pt x="260223" y="0"/>
                  </a:lnTo>
                  <a:lnTo>
                    <a:pt x="129667" y="22606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8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260223" y="0"/>
                  </a:moveTo>
                  <a:lnTo>
                    <a:pt x="0" y="507"/>
                  </a:lnTo>
                  <a:lnTo>
                    <a:pt x="129666" y="226059"/>
                  </a:lnTo>
                  <a:lnTo>
                    <a:pt x="260223" y="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9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6" y="226059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6" y="226059"/>
                  </a:lnTo>
                  <a:close/>
                </a:path>
              </a:pathLst>
            </a:cu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1"/>
          <p:cNvSpPr/>
          <p:nvPr/>
        </p:nvSpPr>
        <p:spPr>
          <a:xfrm>
            <a:off x="1588813" y="2156708"/>
            <a:ext cx="7269611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4780649" y="3389461"/>
            <a:ext cx="3621672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79976162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평행 사변형[P] 30">
            <a:extLst>
              <a:ext uri="{FF2B5EF4-FFF2-40B4-BE49-F238E27FC236}">
                <a16:creationId xmlns:a16="http://schemas.microsoft.com/office/drawing/2014/main" id="{5B30F0AB-2857-2B44-A6D5-6B0D7E73D60B}"/>
              </a:ext>
            </a:extLst>
          </p:cNvPr>
          <p:cNvSpPr/>
          <p:nvPr/>
        </p:nvSpPr>
        <p:spPr>
          <a:xfrm>
            <a:off x="2324294" y="1569073"/>
            <a:ext cx="842435" cy="34644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평행 사변형[P] 29">
            <a:extLst>
              <a:ext uri="{FF2B5EF4-FFF2-40B4-BE49-F238E27FC236}">
                <a16:creationId xmlns:a16="http://schemas.microsoft.com/office/drawing/2014/main" id="{88BB2BC7-8EA6-414C-85F4-92294BC28BFA}"/>
              </a:ext>
            </a:extLst>
          </p:cNvPr>
          <p:cNvSpPr/>
          <p:nvPr/>
        </p:nvSpPr>
        <p:spPr>
          <a:xfrm>
            <a:off x="2569829" y="3492479"/>
            <a:ext cx="632934" cy="34644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2" name="사각형: 둥근 모서리 96">
            <a:extLst>
              <a:ext uri="{FF2B5EF4-FFF2-40B4-BE49-F238E27FC236}">
                <a16:creationId xmlns:a16="http://schemas.microsoft.com/office/drawing/2014/main" id="{D6CEE95E-F901-3041-9FDA-87D2E094C19B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서비스 구상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3" name="사각형: 둥근 모서리 96">
            <a:extLst>
              <a:ext uri="{FF2B5EF4-FFF2-40B4-BE49-F238E27FC236}">
                <a16:creationId xmlns:a16="http://schemas.microsoft.com/office/drawing/2014/main" id="{51785500-DA98-8E47-80A7-E2ABDABB05AA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아이디어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1C15347-CF07-5044-9600-695C2EC73903}"/>
              </a:ext>
            </a:extLst>
          </p:cNvPr>
          <p:cNvSpPr txBox="1"/>
          <p:nvPr/>
        </p:nvSpPr>
        <p:spPr>
          <a:xfrm>
            <a:off x="620200" y="927722"/>
            <a:ext cx="72558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빅콘데이터로 살펴볼 수 있는 사실</a:t>
            </a:r>
            <a:endParaRPr sz="18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A971BF96-8B29-A546-B344-515ED91FC34B}"/>
              </a:ext>
            </a:extLst>
          </p:cNvPr>
          <p:cNvSpPr txBox="1"/>
          <p:nvPr/>
        </p:nvSpPr>
        <p:spPr>
          <a:xfrm>
            <a:off x="1488342" y="2062637"/>
            <a:ext cx="9192259" cy="1087478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5BA407-50CE-C041-81F8-3E640C45C2B1}"/>
              </a:ext>
            </a:extLst>
          </p:cNvPr>
          <p:cNvSpPr/>
          <p:nvPr/>
        </p:nvSpPr>
        <p:spPr>
          <a:xfrm>
            <a:off x="1771287" y="2279942"/>
            <a:ext cx="8626368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물류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이용량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증가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오프라인에서 이뤄지는 소비인 편의점 소비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유통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감소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209341FF-96DF-084D-88BE-B3857B664206}"/>
              </a:ext>
            </a:extLst>
          </p:cNvPr>
          <p:cNvGrpSpPr/>
          <p:nvPr/>
        </p:nvGrpSpPr>
        <p:grpSpPr>
          <a:xfrm>
            <a:off x="1168699" y="1512561"/>
            <a:ext cx="3631872" cy="384401"/>
            <a:chOff x="854374" y="1307682"/>
            <a:chExt cx="3631872" cy="384401"/>
          </a:xfrm>
        </p:grpSpPr>
        <p:sp>
          <p:nvSpPr>
            <p:cNvPr id="15" name="직사각형 14">
              <a:extLst>
                <a:ext uri="{FF2B5EF4-FFF2-40B4-BE49-F238E27FC236}">
                  <a16:creationId xmlns:a16="http://schemas.microsoft.com/office/drawing/2014/main" id="{6DD7A14E-AC74-7A4C-8467-299079E0D79C}"/>
                </a:ext>
              </a:extLst>
            </p:cNvPr>
            <p:cNvSpPr/>
            <p:nvPr/>
          </p:nvSpPr>
          <p:spPr>
            <a:xfrm>
              <a:off x="854374" y="1451690"/>
              <a:ext cx="133237" cy="1714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FA95ED30-1C8A-954E-AD2A-0BE1939B9C6A}"/>
                </a:ext>
              </a:extLst>
            </p:cNvPr>
            <p:cNvSpPr/>
            <p:nvPr/>
          </p:nvSpPr>
          <p:spPr>
            <a:xfrm>
              <a:off x="1086376" y="1307682"/>
              <a:ext cx="3399870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소비가 주로 온라인에서 이루어짐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3" name="object 13">
            <a:extLst>
              <a:ext uri="{FF2B5EF4-FFF2-40B4-BE49-F238E27FC236}">
                <a16:creationId xmlns:a16="http://schemas.microsoft.com/office/drawing/2014/main" id="{048315DC-54A8-2345-9144-CB6DEDBEF682}"/>
              </a:ext>
            </a:extLst>
          </p:cNvPr>
          <p:cNvSpPr txBox="1"/>
          <p:nvPr/>
        </p:nvSpPr>
        <p:spPr>
          <a:xfrm>
            <a:off x="1488342" y="4080486"/>
            <a:ext cx="9192259" cy="1485392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A3BCC16-D7AD-D641-86B0-6F62A947F353}"/>
              </a:ext>
            </a:extLst>
          </p:cNvPr>
          <p:cNvSpPr/>
          <p:nvPr/>
        </p:nvSpPr>
        <p:spPr>
          <a:xfrm>
            <a:off x="1771287" y="4325610"/>
            <a:ext cx="8626368" cy="99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유동인구가 전년대비 크게 감소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도심지역에서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카드매출액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감소폭이 주거지역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로컬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보다 더 큼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도심지역에서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편의점소비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유통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감소폭이 주거지역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로컬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보다 더 큼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41DA8F-D14C-514C-8571-8841A05AA70B}"/>
              </a:ext>
            </a:extLst>
          </p:cNvPr>
          <p:cNvGrpSpPr/>
          <p:nvPr/>
        </p:nvGrpSpPr>
        <p:grpSpPr>
          <a:xfrm>
            <a:off x="1170126" y="3438897"/>
            <a:ext cx="3631872" cy="384401"/>
            <a:chOff x="854374" y="1307682"/>
            <a:chExt cx="3631872" cy="384401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981D4799-FBF5-5749-825F-E4D5F5D66A00}"/>
                </a:ext>
              </a:extLst>
            </p:cNvPr>
            <p:cNvSpPr/>
            <p:nvPr/>
          </p:nvSpPr>
          <p:spPr>
            <a:xfrm>
              <a:off x="854374" y="1451690"/>
              <a:ext cx="133237" cy="1714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id="{25752369-2C0A-2847-A17A-9C53E9EC9BAE}"/>
                </a:ext>
              </a:extLst>
            </p:cNvPr>
            <p:cNvSpPr/>
            <p:nvPr/>
          </p:nvSpPr>
          <p:spPr>
            <a:xfrm>
              <a:off x="1086376" y="1307682"/>
              <a:ext cx="3399870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소비활동범위가 로컬로 줄어듦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6F9A3A3E-FFE5-5C40-B5E1-B33D47F543B6}"/>
              </a:ext>
            </a:extLst>
          </p:cNvPr>
          <p:cNvSpPr/>
          <p:nvPr/>
        </p:nvSpPr>
        <p:spPr>
          <a:xfrm>
            <a:off x="1175348" y="5967074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E14EF98-E9E7-8E46-9033-018AA551B0A2}"/>
              </a:ext>
            </a:extLst>
          </p:cNvPr>
          <p:cNvSpPr/>
          <p:nvPr/>
        </p:nvSpPr>
        <p:spPr>
          <a:xfrm>
            <a:off x="1407349" y="5823066"/>
            <a:ext cx="7721293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확산으로 인해 전반적으로 매출이 감소했으나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감소폭은 지역별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업종별로 다름 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408950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4">
            <a:extLst>
              <a:ext uri="{FF2B5EF4-FFF2-40B4-BE49-F238E27FC236}">
                <a16:creationId xmlns:a16="http://schemas.microsoft.com/office/drawing/2014/main" id="{21C15347-CF07-5044-9600-695C2EC73903}"/>
              </a:ext>
            </a:extLst>
          </p:cNvPr>
          <p:cNvSpPr txBox="1"/>
          <p:nvPr/>
        </p:nvSpPr>
        <p:spPr>
          <a:xfrm>
            <a:off x="620200" y="927722"/>
            <a:ext cx="72558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R" altLang="en-US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기존 자금지원 방책</a:t>
            </a:r>
            <a:r>
              <a:rPr lang="en-US" altLang="ko-KR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(</a:t>
            </a:r>
            <a:r>
              <a:rPr lang="ko-KR" altLang="en-US" b="1" spc="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재난지원금</a:t>
            </a:r>
            <a:r>
              <a:rPr lang="en-US" altLang="ko-KR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)</a:t>
            </a:r>
            <a:r>
              <a:rPr lang="ko-KR" altLang="en-US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의 한계</a:t>
            </a:r>
            <a:endParaRPr sz="18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A971BF96-8B29-A546-B344-515ED91FC34B}"/>
              </a:ext>
            </a:extLst>
          </p:cNvPr>
          <p:cNvSpPr txBox="1"/>
          <p:nvPr/>
        </p:nvSpPr>
        <p:spPr>
          <a:xfrm>
            <a:off x="1511398" y="2018253"/>
            <a:ext cx="9169203" cy="1028235"/>
          </a:xfrm>
          <a:prstGeom prst="rect">
            <a:avLst/>
          </a:prstGeom>
          <a:solidFill>
            <a:srgbClr val="F2F5FB"/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5BA407-50CE-C041-81F8-3E640C45C2B1}"/>
              </a:ext>
            </a:extLst>
          </p:cNvPr>
          <p:cNvSpPr/>
          <p:nvPr/>
        </p:nvSpPr>
        <p:spPr>
          <a:xfrm>
            <a:off x="1667303" y="2178587"/>
            <a:ext cx="8876872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">
              <a:lnSpc>
                <a:spcPct val="150000"/>
              </a:lnSpc>
              <a:spcBef>
                <a:spcPts val="1015"/>
              </a:spcBef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COVID-19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확산이라는 유례없는 위기에 대응하여 국민 생활의 안정과 위축된 경제 회복을 위해 정부가 전국민에게 가구별로 일괄적으로 지급한 긴급 지원금</a:t>
            </a:r>
            <a:endParaRPr lang="en-US" altLang="ko-KR" sz="1400" b="1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749FCF2B-4FA4-4746-9006-AF516ED2C9DA}"/>
              </a:ext>
            </a:extLst>
          </p:cNvPr>
          <p:cNvSpPr txBox="1"/>
          <p:nvPr/>
        </p:nvSpPr>
        <p:spPr>
          <a:xfrm>
            <a:off x="1511398" y="3731247"/>
            <a:ext cx="9178955" cy="1709997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3CA245AE-401A-9B42-AFF7-27C2730EF7CF}"/>
              </a:ext>
            </a:extLst>
          </p:cNvPr>
          <p:cNvSpPr/>
          <p:nvPr/>
        </p:nvSpPr>
        <p:spPr>
          <a:xfrm>
            <a:off x="1667303" y="3878686"/>
            <a:ext cx="901329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lnSpc>
                <a:spcPct val="10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단기적인 효과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3020">
              <a:lnSpc>
                <a:spcPct val="100000"/>
              </a:lnSpc>
              <a:spcBef>
                <a:spcPts val="1015"/>
              </a:spcBef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지급 이후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주간 매출 좋아졌지만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월부터 다시 침체 시작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불명확한 지원대상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3020">
              <a:spcBef>
                <a:spcPts val="1015"/>
              </a:spcBef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  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업종마다 피해규모가 다름에도 불구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재난지원금이 지급되는 업종은 소비자의 선택에만 의존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7272B6-1D2E-CF4E-8AAC-E5138B4A07E7}"/>
              </a:ext>
            </a:extLst>
          </p:cNvPr>
          <p:cNvSpPr/>
          <p:nvPr/>
        </p:nvSpPr>
        <p:spPr>
          <a:xfrm>
            <a:off x="2643451" y="5930700"/>
            <a:ext cx="6905099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지속적으로 사용가능하며</a:t>
            </a:r>
            <a:r>
              <a:rPr lang="en-US" altLang="ko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</a:t>
            </a: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피해규모에 비례한 지원이 가능한 방책이 필요</a:t>
            </a:r>
            <a:endParaRPr lang="en-US" altLang="ko-KR" sz="1400" b="1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328C9551-8D79-43A3-8C84-676B6996916A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서비스 구상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7B319C66-B6E7-E54B-A7ED-9065C8EA3972}"/>
              </a:ext>
            </a:extLst>
          </p:cNvPr>
          <p:cNvGrpSpPr/>
          <p:nvPr/>
        </p:nvGrpSpPr>
        <p:grpSpPr>
          <a:xfrm>
            <a:off x="1164604" y="1512561"/>
            <a:ext cx="3631872" cy="384401"/>
            <a:chOff x="854374" y="1307682"/>
            <a:chExt cx="3631872" cy="384401"/>
          </a:xfrm>
        </p:grpSpPr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8468AE2-F775-F744-9345-75AB69448214}"/>
                </a:ext>
              </a:extLst>
            </p:cNvPr>
            <p:cNvSpPr/>
            <p:nvPr/>
          </p:nvSpPr>
          <p:spPr>
            <a:xfrm>
              <a:off x="854374" y="1451690"/>
              <a:ext cx="133237" cy="1714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8D561F12-7E31-0C46-942C-884BE05B94CE}"/>
                </a:ext>
              </a:extLst>
            </p:cNvPr>
            <p:cNvSpPr/>
            <p:nvPr/>
          </p:nvSpPr>
          <p:spPr>
            <a:xfrm>
              <a:off x="1086376" y="1307682"/>
              <a:ext cx="3399870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재난지원금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51D264B7-2FFD-1444-A8FE-75A0D33EDF05}"/>
              </a:ext>
            </a:extLst>
          </p:cNvPr>
          <p:cNvGrpSpPr/>
          <p:nvPr/>
        </p:nvGrpSpPr>
        <p:grpSpPr>
          <a:xfrm>
            <a:off x="1164604" y="3185087"/>
            <a:ext cx="3631872" cy="384401"/>
            <a:chOff x="854374" y="1307682"/>
            <a:chExt cx="3631872" cy="384401"/>
          </a:xfrm>
        </p:grpSpPr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9B3890A-4FE2-3748-87E6-3D3A716FA6E3}"/>
                </a:ext>
              </a:extLst>
            </p:cNvPr>
            <p:cNvSpPr/>
            <p:nvPr/>
          </p:nvSpPr>
          <p:spPr>
            <a:xfrm>
              <a:off x="854374" y="1451690"/>
              <a:ext cx="133237" cy="1714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D024B419-BB7C-444C-917A-D91F442D4C52}"/>
                </a:ext>
              </a:extLst>
            </p:cNvPr>
            <p:cNvSpPr/>
            <p:nvPr/>
          </p:nvSpPr>
          <p:spPr>
            <a:xfrm>
              <a:off x="1086376" y="1307682"/>
              <a:ext cx="3399870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한계점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1" name="사각형: 둥근 모서리 96">
            <a:extLst>
              <a:ext uri="{FF2B5EF4-FFF2-40B4-BE49-F238E27FC236}">
                <a16:creationId xmlns:a16="http://schemas.microsoft.com/office/drawing/2014/main" id="{F39FED07-A4B9-004E-A067-5E5D3C934AC1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아이디어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C697D995-C598-4E6E-848B-4F576858F12E}"/>
              </a:ext>
            </a:extLst>
          </p:cNvPr>
          <p:cNvSpPr/>
          <p:nvPr/>
        </p:nvSpPr>
        <p:spPr>
          <a:xfrm>
            <a:off x="1168699" y="1656569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C30DDF-0201-4AC7-BC5D-4B892F37240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088058" y="5859514"/>
            <a:ext cx="465930" cy="4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98911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1373700"/>
            <a:ext cx="1461770" cy="5484299"/>
          </a:xfrm>
          <a:custGeom>
            <a:avLst/>
            <a:gdLst/>
            <a:ahLst/>
            <a:cxnLst/>
            <a:rect l="l" t="t" r="r" b="b"/>
            <a:pathLst>
              <a:path w="1461770" h="5143500">
                <a:moveTo>
                  <a:pt x="1461516" y="0"/>
                </a:moveTo>
                <a:lnTo>
                  <a:pt x="0" y="0"/>
                </a:lnTo>
                <a:lnTo>
                  <a:pt x="0" y="5143500"/>
                </a:lnTo>
                <a:lnTo>
                  <a:pt x="1461516" y="5143500"/>
                </a:lnTo>
                <a:lnTo>
                  <a:pt x="1461516" y="0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>
            <a:spLocks noGrp="1"/>
          </p:cNvSpPr>
          <p:nvPr>
            <p:ph type="title"/>
          </p:nvPr>
        </p:nvSpPr>
        <p:spPr>
          <a:xfrm>
            <a:off x="1" y="854618"/>
            <a:ext cx="1461770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CONTENTS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3697604" cy="656137"/>
          </a:xfrm>
          <a:custGeom>
            <a:avLst/>
            <a:gdLst/>
            <a:ahLst/>
            <a:cxnLst/>
            <a:rect l="l" t="t" r="r" b="b"/>
            <a:pathLst>
              <a:path w="3697604" h="554990">
                <a:moveTo>
                  <a:pt x="3697224" y="184404"/>
                </a:moveTo>
                <a:lnTo>
                  <a:pt x="1469136" y="184404"/>
                </a:lnTo>
                <a:lnTo>
                  <a:pt x="1467612" y="184404"/>
                </a:lnTo>
                <a:lnTo>
                  <a:pt x="1461516" y="184404"/>
                </a:lnTo>
                <a:lnTo>
                  <a:pt x="1461516" y="0"/>
                </a:lnTo>
                <a:lnTo>
                  <a:pt x="0" y="0"/>
                </a:lnTo>
                <a:lnTo>
                  <a:pt x="0" y="554736"/>
                </a:lnTo>
                <a:lnTo>
                  <a:pt x="1461516" y="554736"/>
                </a:lnTo>
                <a:lnTo>
                  <a:pt x="1461516" y="376428"/>
                </a:lnTo>
                <a:lnTo>
                  <a:pt x="3125724" y="376428"/>
                </a:lnTo>
                <a:lnTo>
                  <a:pt x="3125724" y="309372"/>
                </a:lnTo>
                <a:lnTo>
                  <a:pt x="1461516" y="309372"/>
                </a:lnTo>
                <a:lnTo>
                  <a:pt x="1461516" y="230124"/>
                </a:lnTo>
                <a:lnTo>
                  <a:pt x="1467612" y="230124"/>
                </a:lnTo>
                <a:lnTo>
                  <a:pt x="1469136" y="230124"/>
                </a:lnTo>
                <a:lnTo>
                  <a:pt x="3697224" y="230124"/>
                </a:lnTo>
                <a:lnTo>
                  <a:pt x="3697224" y="184404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461770" y="0"/>
            <a:ext cx="2536063" cy="69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DB7820-44D4-4016-A83A-512E4419F870}"/>
              </a:ext>
            </a:extLst>
          </p:cNvPr>
          <p:cNvSpPr/>
          <p:nvPr/>
        </p:nvSpPr>
        <p:spPr>
          <a:xfrm>
            <a:off x="5185021" y="3237219"/>
            <a:ext cx="42970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빅콘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 :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온라인으로 전환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1.3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빅콘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 :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로컬로 전환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1.4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주차별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지역별 업종별 소비패턴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9C08AE-8AD2-48C7-AAB8-9669E6A9D489}"/>
              </a:ext>
            </a:extLst>
          </p:cNvPr>
          <p:cNvSpPr/>
          <p:nvPr/>
        </p:nvSpPr>
        <p:spPr>
          <a:xfrm>
            <a:off x="8747704" y="3237219"/>
            <a:ext cx="3530601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2.1 EDA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정리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재난지원금 한계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2.3 POC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24270" y="2671626"/>
            <a:ext cx="9926009" cy="578694"/>
            <a:chOff x="1798701" y="1136804"/>
            <a:chExt cx="9926009" cy="578694"/>
          </a:xfrm>
          <a:noFill/>
        </p:grpSpPr>
        <p:sp>
          <p:nvSpPr>
            <p:cNvPr id="23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1798701" y="1136805"/>
              <a:ext cx="2791855" cy="565593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서론</a:t>
              </a:r>
              <a:endPara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0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5365778" y="1136804"/>
              <a:ext cx="2791855" cy="565593"/>
            </a:xfrm>
            <a:prstGeom prst="roundRect">
              <a:avLst>
                <a:gd name="adj" fmla="val 0"/>
              </a:avLst>
            </a:prstGeom>
            <a:grp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 err="1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주제선정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1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8932855" y="1149905"/>
              <a:ext cx="2791855" cy="565593"/>
            </a:xfrm>
            <a:prstGeom prst="roundRect">
              <a:avLst>
                <a:gd name="adj" fmla="val 0"/>
              </a:avLst>
            </a:prstGeom>
            <a:grp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서비스 아이디어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9" name="object 10"/>
          <p:cNvGrpSpPr/>
          <p:nvPr/>
        </p:nvGrpSpPr>
        <p:grpSpPr>
          <a:xfrm>
            <a:off x="1724270" y="2395714"/>
            <a:ext cx="9954260" cy="240157"/>
            <a:chOff x="1719833" y="2231898"/>
            <a:chExt cx="9954260" cy="240157"/>
          </a:xfrm>
          <a:solidFill>
            <a:srgbClr val="2F5597"/>
          </a:solidFill>
        </p:grpSpPr>
        <p:sp>
          <p:nvSpPr>
            <p:cNvPr id="40" name="object 11"/>
            <p:cNvSpPr/>
            <p:nvPr/>
          </p:nvSpPr>
          <p:spPr>
            <a:xfrm>
              <a:off x="1719833" y="2231898"/>
              <a:ext cx="9954260" cy="0"/>
            </a:xfrm>
            <a:custGeom>
              <a:avLst/>
              <a:gdLst/>
              <a:ahLst/>
              <a:cxnLst/>
              <a:rect l="l" t="t" r="r" b="b"/>
              <a:pathLst>
                <a:path w="9954260">
                  <a:moveTo>
                    <a:pt x="0" y="0"/>
                  </a:moveTo>
                  <a:lnTo>
                    <a:pt x="9954133" y="0"/>
                  </a:lnTo>
                </a:path>
              </a:pathLst>
            </a:custGeom>
            <a:solidFill>
              <a:srgbClr val="0072B8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3"/>
            <p:cNvSpPr/>
            <p:nvPr/>
          </p:nvSpPr>
          <p:spPr>
            <a:xfrm>
              <a:off x="2979322" y="2242129"/>
              <a:ext cx="260350" cy="226695"/>
            </a:xfrm>
            <a:custGeom>
              <a:avLst/>
              <a:gdLst/>
              <a:ahLst/>
              <a:cxnLst/>
              <a:rect l="l" t="t" r="r" b="b"/>
              <a:pathLst>
                <a:path w="260350" h="226694">
                  <a:moveTo>
                    <a:pt x="129667" y="226187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7" y="226187"/>
                  </a:lnTo>
                  <a:close/>
                </a:path>
              </a:pathLst>
            </a:cu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7"/>
            <p:cNvSpPr/>
            <p:nvPr/>
          </p:nvSpPr>
          <p:spPr>
            <a:xfrm>
              <a:off x="6566788" y="2236833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7" y="226060"/>
                  </a:moveTo>
                  <a:lnTo>
                    <a:pt x="0" y="508"/>
                  </a:lnTo>
                  <a:lnTo>
                    <a:pt x="260223" y="0"/>
                  </a:lnTo>
                  <a:lnTo>
                    <a:pt x="129667" y="22606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8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260223" y="0"/>
                  </a:moveTo>
                  <a:lnTo>
                    <a:pt x="0" y="507"/>
                  </a:lnTo>
                  <a:lnTo>
                    <a:pt x="129666" y="226059"/>
                  </a:lnTo>
                  <a:lnTo>
                    <a:pt x="260223" y="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9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6" y="226059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6" y="226059"/>
                  </a:lnTo>
                  <a:close/>
                </a:path>
              </a:pathLst>
            </a:cu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9" name="object 21"/>
          <p:cNvSpPr/>
          <p:nvPr/>
        </p:nvSpPr>
        <p:spPr>
          <a:xfrm>
            <a:off x="4526285" y="2156708"/>
            <a:ext cx="7285934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/>
          <p:cNvSpPr/>
          <p:nvPr/>
        </p:nvSpPr>
        <p:spPr>
          <a:xfrm>
            <a:off x="4600345" y="3350267"/>
            <a:ext cx="7285934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1072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[P] 29">
            <a:extLst>
              <a:ext uri="{FF2B5EF4-FFF2-40B4-BE49-F238E27FC236}">
                <a16:creationId xmlns:a16="http://schemas.microsoft.com/office/drawing/2014/main" id="{B6B230E4-7084-4674-AF3A-A3BA509F4E38}"/>
              </a:ext>
            </a:extLst>
          </p:cNvPr>
          <p:cNvSpPr/>
          <p:nvPr/>
        </p:nvSpPr>
        <p:spPr>
          <a:xfrm>
            <a:off x="3232622" y="4825834"/>
            <a:ext cx="2165252" cy="34644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21C15347-CF07-5044-9600-695C2EC73903}"/>
              </a:ext>
            </a:extLst>
          </p:cNvPr>
          <p:cNvSpPr txBox="1"/>
          <p:nvPr/>
        </p:nvSpPr>
        <p:spPr>
          <a:xfrm>
            <a:off x="620200" y="927722"/>
            <a:ext cx="7255831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spcBef>
                <a:spcPts val="100"/>
              </a:spcBef>
            </a:pPr>
            <a:r>
              <a:rPr lang="ko-KR" altLang="en-US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아이디어 제안</a:t>
            </a:r>
            <a:r>
              <a:rPr lang="en-US" altLang="ko-KR" b="1" spc="300" dirty="0">
                <a:latin typeface="Malgun Gothic"/>
                <a:cs typeface="Malgun Gothic"/>
              </a:rPr>
              <a:t>:</a:t>
            </a:r>
            <a:r>
              <a:rPr lang="ko-KR" altLang="en-US" b="1" spc="300" dirty="0">
                <a:latin typeface="Malgun Gothic"/>
                <a:cs typeface="Malgun Gothic"/>
              </a:rPr>
              <a:t> </a:t>
            </a:r>
            <a:r>
              <a:rPr kumimoji="1" lang="ko-KR" altLang="en-US" b="1" spc="300" dirty="0" err="1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뉴노멀시대</a:t>
            </a:r>
            <a:r>
              <a:rPr kumimoji="1" lang="ko-KR" altLang="en-US" b="1" spc="300" dirty="0">
                <a:latin typeface="경기천년제목 Medium" panose="02020603020101020101" pitchFamily="18" charset="-127"/>
                <a:ea typeface="경기천년제목 Medium" panose="02020603020101020101" pitchFamily="18" charset="-127"/>
              </a:rPr>
              <a:t> 맞춤형 지역화폐 제안</a:t>
            </a:r>
            <a:endParaRPr kumimoji="1" lang="en-US" altLang="ko-KR" b="1" spc="300" dirty="0">
              <a:latin typeface="경기천년제목 Medium" panose="02020603020101020101" pitchFamily="18" charset="-127"/>
              <a:ea typeface="경기천년제목 Medium" panose="02020603020101020101" pitchFamily="18" charset="-127"/>
            </a:endParaRPr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2C8AA77E-EE77-41BE-9CF2-551D80C5F840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서비스 구상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D98C6224-5F75-4E46-869E-49AE2182B691}"/>
              </a:ext>
            </a:extLst>
          </p:cNvPr>
          <p:cNvGrpSpPr/>
          <p:nvPr/>
        </p:nvGrpSpPr>
        <p:grpSpPr>
          <a:xfrm>
            <a:off x="1164604" y="1524440"/>
            <a:ext cx="3631872" cy="384401"/>
            <a:chOff x="854374" y="1307682"/>
            <a:chExt cx="3631872" cy="384401"/>
          </a:xfrm>
        </p:grpSpPr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406385D1-9684-5248-8E2A-B5AB16A713CB}"/>
                </a:ext>
              </a:extLst>
            </p:cNvPr>
            <p:cNvSpPr/>
            <p:nvPr/>
          </p:nvSpPr>
          <p:spPr>
            <a:xfrm>
              <a:off x="854374" y="1451690"/>
              <a:ext cx="133237" cy="1714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48294121-1E73-F947-8F6C-EB8D070CD7FA}"/>
                </a:ext>
              </a:extLst>
            </p:cNvPr>
            <p:cNvSpPr/>
            <p:nvPr/>
          </p:nvSpPr>
          <p:spPr>
            <a:xfrm>
              <a:off x="1086376" y="1307682"/>
              <a:ext cx="3399870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뉴노멀시대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변화 반영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44712717-28ED-024B-BC4C-C1B88F8814F2}"/>
              </a:ext>
            </a:extLst>
          </p:cNvPr>
          <p:cNvSpPr/>
          <p:nvPr/>
        </p:nvSpPr>
        <p:spPr>
          <a:xfrm>
            <a:off x="3232622" y="5333560"/>
            <a:ext cx="5379143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지역화폐 본래의 기능을 활용하여 지역내 소비를 유도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환급률을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미세조정하여 지역별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업종별로 손해에 비례하여 지원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77190DA4-3CF0-1C47-9E21-B439406584A8}"/>
              </a:ext>
            </a:extLst>
          </p:cNvPr>
          <p:cNvSpPr/>
          <p:nvPr/>
        </p:nvSpPr>
        <p:spPr>
          <a:xfrm>
            <a:off x="3232622" y="4756959"/>
            <a:ext cx="339987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변동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환급률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 지역화폐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2" name="사각형: 둥근 모서리 96">
            <a:extLst>
              <a:ext uri="{FF2B5EF4-FFF2-40B4-BE49-F238E27FC236}">
                <a16:creationId xmlns:a16="http://schemas.microsoft.com/office/drawing/2014/main" id="{9F06911A-BA55-404E-8E0B-3B02E753F47D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아이디어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6" name="object 13">
            <a:extLst>
              <a:ext uri="{FF2B5EF4-FFF2-40B4-BE49-F238E27FC236}">
                <a16:creationId xmlns:a16="http://schemas.microsoft.com/office/drawing/2014/main" id="{7F3DF42E-37F1-AF43-AA32-7D8697E97C2D}"/>
              </a:ext>
            </a:extLst>
          </p:cNvPr>
          <p:cNvSpPr txBox="1"/>
          <p:nvPr/>
        </p:nvSpPr>
        <p:spPr>
          <a:xfrm>
            <a:off x="1511398" y="2018253"/>
            <a:ext cx="9169203" cy="699895"/>
          </a:xfrm>
          <a:prstGeom prst="rect">
            <a:avLst/>
          </a:prstGeom>
          <a:solidFill>
            <a:srgbClr val="F2F5FB"/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23B8E39-82B9-7840-B725-FDAEF6E1DAD2}"/>
              </a:ext>
            </a:extLst>
          </p:cNvPr>
          <p:cNvGrpSpPr/>
          <p:nvPr/>
        </p:nvGrpSpPr>
        <p:grpSpPr>
          <a:xfrm>
            <a:off x="1171846" y="2850484"/>
            <a:ext cx="3631872" cy="384401"/>
            <a:chOff x="854374" y="1307682"/>
            <a:chExt cx="3631872" cy="384401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EB2E8698-FC12-1248-A8EC-5E09161DA091}"/>
                </a:ext>
              </a:extLst>
            </p:cNvPr>
            <p:cNvSpPr/>
            <p:nvPr/>
          </p:nvSpPr>
          <p:spPr>
            <a:xfrm>
              <a:off x="854374" y="1451690"/>
              <a:ext cx="133237" cy="1714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8AF7D50B-B81A-D746-BCCB-B132DC8B1B82}"/>
                </a:ext>
              </a:extLst>
            </p:cNvPr>
            <p:cNvSpPr/>
            <p:nvPr/>
          </p:nvSpPr>
          <p:spPr>
            <a:xfrm>
              <a:off x="1086376" y="1307682"/>
              <a:ext cx="3399870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기존정책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단점 개선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6" name="object 13">
            <a:extLst>
              <a:ext uri="{FF2B5EF4-FFF2-40B4-BE49-F238E27FC236}">
                <a16:creationId xmlns:a16="http://schemas.microsoft.com/office/drawing/2014/main" id="{57924BB0-9A50-2345-A3DD-E623A8B8E94D}"/>
              </a:ext>
            </a:extLst>
          </p:cNvPr>
          <p:cNvSpPr txBox="1"/>
          <p:nvPr/>
        </p:nvSpPr>
        <p:spPr>
          <a:xfrm>
            <a:off x="1511398" y="3364528"/>
            <a:ext cx="9169203" cy="1028235"/>
          </a:xfrm>
          <a:prstGeom prst="rect">
            <a:avLst/>
          </a:prstGeom>
          <a:solidFill>
            <a:srgbClr val="F2F5FB"/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6153E56D-B2AE-1D46-9B1A-B119DA2B505A}"/>
              </a:ext>
            </a:extLst>
          </p:cNvPr>
          <p:cNvSpPr/>
          <p:nvPr/>
        </p:nvSpPr>
        <p:spPr>
          <a:xfrm>
            <a:off x="1637250" y="3499001"/>
            <a:ext cx="8920112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지역경제를 탄탄히 하여 장기적으로는 지역이 성장하는 효과를 이끌어냄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매출에 크게 타격을 입은 업종에 지원하도록 지원대상을 명확히 함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4447C249-DEA7-3841-889D-A765867C2834}"/>
              </a:ext>
            </a:extLst>
          </p:cNvPr>
          <p:cNvSpPr/>
          <p:nvPr/>
        </p:nvSpPr>
        <p:spPr>
          <a:xfrm>
            <a:off x="1637249" y="2206640"/>
            <a:ext cx="892011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온라인 소비가 늘어나는 흐름 속에서 로컬 중심의 소비를 지원하는 지역화폐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87DEBB-5330-4955-94BC-675B5E7BF84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2589147" y="4756959"/>
            <a:ext cx="465930" cy="4372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74800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1373700"/>
            <a:ext cx="1461770" cy="5484299"/>
          </a:xfrm>
          <a:custGeom>
            <a:avLst/>
            <a:gdLst/>
            <a:ahLst/>
            <a:cxnLst/>
            <a:rect l="l" t="t" r="r" b="b"/>
            <a:pathLst>
              <a:path w="1461770" h="5143500">
                <a:moveTo>
                  <a:pt x="1461516" y="0"/>
                </a:moveTo>
                <a:lnTo>
                  <a:pt x="0" y="0"/>
                </a:lnTo>
                <a:lnTo>
                  <a:pt x="0" y="5143500"/>
                </a:lnTo>
                <a:lnTo>
                  <a:pt x="1461516" y="5143500"/>
                </a:lnTo>
                <a:lnTo>
                  <a:pt x="1461516" y="0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5" name="object 4"/>
          <p:cNvSpPr txBox="1">
            <a:spLocks noGrp="1"/>
          </p:cNvSpPr>
          <p:nvPr>
            <p:ph type="title"/>
          </p:nvPr>
        </p:nvSpPr>
        <p:spPr>
          <a:xfrm>
            <a:off x="0" y="854618"/>
            <a:ext cx="2398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CONTENTS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3697604" cy="656137"/>
          </a:xfrm>
          <a:custGeom>
            <a:avLst/>
            <a:gdLst/>
            <a:ahLst/>
            <a:cxnLst/>
            <a:rect l="l" t="t" r="r" b="b"/>
            <a:pathLst>
              <a:path w="3697604" h="554990">
                <a:moveTo>
                  <a:pt x="3697224" y="184404"/>
                </a:moveTo>
                <a:lnTo>
                  <a:pt x="1469136" y="184404"/>
                </a:lnTo>
                <a:lnTo>
                  <a:pt x="1467612" y="184404"/>
                </a:lnTo>
                <a:lnTo>
                  <a:pt x="1461516" y="184404"/>
                </a:lnTo>
                <a:lnTo>
                  <a:pt x="1461516" y="0"/>
                </a:lnTo>
                <a:lnTo>
                  <a:pt x="0" y="0"/>
                </a:lnTo>
                <a:lnTo>
                  <a:pt x="0" y="554736"/>
                </a:lnTo>
                <a:lnTo>
                  <a:pt x="1461516" y="554736"/>
                </a:lnTo>
                <a:lnTo>
                  <a:pt x="1461516" y="376428"/>
                </a:lnTo>
                <a:lnTo>
                  <a:pt x="3125724" y="376428"/>
                </a:lnTo>
                <a:lnTo>
                  <a:pt x="3125724" y="309372"/>
                </a:lnTo>
                <a:lnTo>
                  <a:pt x="1461516" y="309372"/>
                </a:lnTo>
                <a:lnTo>
                  <a:pt x="1461516" y="230124"/>
                </a:lnTo>
                <a:lnTo>
                  <a:pt x="1467612" y="230124"/>
                </a:lnTo>
                <a:lnTo>
                  <a:pt x="1469136" y="230124"/>
                </a:lnTo>
                <a:lnTo>
                  <a:pt x="3697224" y="230124"/>
                </a:lnTo>
                <a:lnTo>
                  <a:pt x="3697224" y="184404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1770" y="0"/>
            <a:ext cx="2536063" cy="69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724270" y="2674335"/>
            <a:ext cx="9926009" cy="578694"/>
            <a:chOff x="1798701" y="1136804"/>
            <a:chExt cx="9926009" cy="578694"/>
          </a:xfrm>
        </p:grpSpPr>
        <p:sp>
          <p:nvSpPr>
            <p:cNvPr id="45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1798701" y="1136805"/>
              <a:ext cx="2791855" cy="565593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지역화폐 분석</a:t>
              </a:r>
              <a:endPara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6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5365778" y="1136804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군집 분석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7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8932855" y="1149905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유사도 분석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9" name="object 10"/>
          <p:cNvGrpSpPr/>
          <p:nvPr/>
        </p:nvGrpSpPr>
        <p:grpSpPr>
          <a:xfrm>
            <a:off x="1724270" y="2395714"/>
            <a:ext cx="9954260" cy="240157"/>
            <a:chOff x="1719833" y="2231898"/>
            <a:chExt cx="9954260" cy="240157"/>
          </a:xfrm>
          <a:solidFill>
            <a:srgbClr val="2F5597"/>
          </a:solidFill>
        </p:grpSpPr>
        <p:sp>
          <p:nvSpPr>
            <p:cNvPr id="40" name="object 11"/>
            <p:cNvSpPr/>
            <p:nvPr/>
          </p:nvSpPr>
          <p:spPr>
            <a:xfrm>
              <a:off x="1719833" y="2231898"/>
              <a:ext cx="9954260" cy="0"/>
            </a:xfrm>
            <a:custGeom>
              <a:avLst/>
              <a:gdLst/>
              <a:ahLst/>
              <a:cxnLst/>
              <a:rect l="l" t="t" r="r" b="b"/>
              <a:pathLst>
                <a:path w="9954260">
                  <a:moveTo>
                    <a:pt x="0" y="0"/>
                  </a:moveTo>
                  <a:lnTo>
                    <a:pt x="9954133" y="0"/>
                  </a:lnTo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1" name="object 13"/>
            <p:cNvSpPr/>
            <p:nvPr/>
          </p:nvSpPr>
          <p:spPr>
            <a:xfrm>
              <a:off x="2979322" y="2242129"/>
              <a:ext cx="260350" cy="226695"/>
            </a:xfrm>
            <a:custGeom>
              <a:avLst/>
              <a:gdLst/>
              <a:ahLst/>
              <a:cxnLst/>
              <a:rect l="l" t="t" r="r" b="b"/>
              <a:pathLst>
                <a:path w="260350" h="226694">
                  <a:moveTo>
                    <a:pt x="129667" y="226187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7" y="226187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2" name="object 17"/>
            <p:cNvSpPr/>
            <p:nvPr/>
          </p:nvSpPr>
          <p:spPr>
            <a:xfrm>
              <a:off x="6566788" y="2236833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7" y="226060"/>
                  </a:moveTo>
                  <a:lnTo>
                    <a:pt x="0" y="508"/>
                  </a:lnTo>
                  <a:lnTo>
                    <a:pt x="260223" y="0"/>
                  </a:lnTo>
                  <a:lnTo>
                    <a:pt x="129667" y="22606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3" name="object 18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260223" y="0"/>
                  </a:moveTo>
                  <a:lnTo>
                    <a:pt x="0" y="507"/>
                  </a:lnTo>
                  <a:lnTo>
                    <a:pt x="129666" y="226059"/>
                  </a:lnTo>
                  <a:lnTo>
                    <a:pt x="260223" y="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4" name="object 19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6" y="226059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6" y="226059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6DB7820-44D4-4016-A83A-512E4419F870}"/>
              </a:ext>
            </a:extLst>
          </p:cNvPr>
          <p:cNvSpPr/>
          <p:nvPr/>
        </p:nvSpPr>
        <p:spPr>
          <a:xfrm>
            <a:off x="5185021" y="3239927"/>
            <a:ext cx="42970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분석 목적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및 전처리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4.3 PCA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4.4 K-means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29C08AE-8AD2-48C7-AAB8-9669E6A9D489}"/>
              </a:ext>
            </a:extLst>
          </p:cNvPr>
          <p:cNvSpPr/>
          <p:nvPr/>
        </p:nvSpPr>
        <p:spPr>
          <a:xfrm>
            <a:off x="8747704" y="3239927"/>
            <a:ext cx="353060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 분석 방법 및 결과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업종별 부가가치유발계수 시각화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5.3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클러스터링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개지역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매칭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DB7820-44D4-4016-A83A-512E4419F870}"/>
              </a:ext>
            </a:extLst>
          </p:cNvPr>
          <p:cNvSpPr/>
          <p:nvPr/>
        </p:nvSpPr>
        <p:spPr>
          <a:xfrm>
            <a:off x="1605395" y="3235204"/>
            <a:ext cx="42970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경제효과 분석 참고자료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데이터 전처리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3.3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3.4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경제효과 분석방법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~ 5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object 21"/>
          <p:cNvSpPr/>
          <p:nvPr/>
        </p:nvSpPr>
        <p:spPr>
          <a:xfrm>
            <a:off x="4553720" y="2154693"/>
            <a:ext cx="7638280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40025" y="3287554"/>
            <a:ext cx="7460535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81588954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96">
            <a:extLst>
              <a:ext uri="{FF2B5EF4-FFF2-40B4-BE49-F238E27FC236}">
                <a16:creationId xmlns:a16="http://schemas.microsoft.com/office/drawing/2014/main" id="{AECCDF69-4DF5-4C49-BBCD-FFBA6D946D49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solidFill>
              <a:srgbClr val="2F559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경제효과 분석 참고자료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9" name="사각형: 둥근 모서리 96">
            <a:extLst>
              <a:ext uri="{FF2B5EF4-FFF2-40B4-BE49-F238E27FC236}">
                <a16:creationId xmlns:a16="http://schemas.microsoft.com/office/drawing/2014/main" id="{374DDA78-53E1-864D-BC32-175CB8C9C6DD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57367" y="937571"/>
            <a:ext cx="10680919" cy="384401"/>
            <a:chOff x="857367" y="937571"/>
            <a:chExt cx="10680919" cy="384401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CB07958E-4E1A-634D-B234-E2B8D29B14E5}"/>
                </a:ext>
              </a:extLst>
            </p:cNvPr>
            <p:cNvSpPr/>
            <p:nvPr/>
          </p:nvSpPr>
          <p:spPr>
            <a:xfrm>
              <a:off x="1090098" y="937571"/>
              <a:ext cx="10448188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선행 연구</a:t>
              </a: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검토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D465526B-AE01-834B-BE5C-1737ECB4F7B7}"/>
                </a:ext>
              </a:extLst>
            </p:cNvPr>
            <p:cNvSpPr/>
            <p:nvPr/>
          </p:nvSpPr>
          <p:spPr>
            <a:xfrm>
              <a:off x="857367" y="1097338"/>
              <a:ext cx="133237" cy="17145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" name="그룹 5"/>
          <p:cNvGrpSpPr/>
          <p:nvPr/>
        </p:nvGrpSpPr>
        <p:grpSpPr>
          <a:xfrm>
            <a:off x="1511398" y="4047933"/>
            <a:ext cx="9169203" cy="1332185"/>
            <a:chOff x="613179" y="1953223"/>
            <a:chExt cx="10925107" cy="1332185"/>
          </a:xfrm>
          <a:solidFill>
            <a:srgbClr val="F2F5FB"/>
          </a:solidFill>
        </p:grpSpPr>
        <p:sp>
          <p:nvSpPr>
            <p:cNvPr id="23" name="object 13">
              <a:extLst>
                <a:ext uri="{FF2B5EF4-FFF2-40B4-BE49-F238E27FC236}">
                  <a16:creationId xmlns:a16="http://schemas.microsoft.com/office/drawing/2014/main" id="{4982ACAC-F337-BF47-A461-5334E556249B}"/>
                </a:ext>
              </a:extLst>
            </p:cNvPr>
            <p:cNvSpPr txBox="1"/>
            <p:nvPr/>
          </p:nvSpPr>
          <p:spPr>
            <a:xfrm>
              <a:off x="613179" y="1953223"/>
              <a:ext cx="10925107" cy="1332185"/>
            </a:xfrm>
            <a:prstGeom prst="rect">
              <a:avLst/>
            </a:prstGeom>
            <a:grpFill/>
          </p:spPr>
          <p:txBody>
            <a:bodyPr vert="horz" wrap="square" lIns="0" tIns="128905" rIns="0" bIns="0" rtlCol="0">
              <a:noAutofit/>
            </a:bodyPr>
            <a:lstStyle/>
            <a:p>
              <a:pPr marL="33020">
                <a:lnSpc>
                  <a:spcPct val="100000"/>
                </a:lnSpc>
                <a:spcBef>
                  <a:spcPts val="1015"/>
                </a:spcBef>
              </a:pPr>
              <a:endParaRPr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CB07958E-4E1A-634D-B234-E2B8D29B14E5}"/>
                </a:ext>
              </a:extLst>
            </p:cNvPr>
            <p:cNvSpPr/>
            <p:nvPr/>
          </p:nvSpPr>
          <p:spPr>
            <a:xfrm>
              <a:off x="923985" y="2206793"/>
              <a:ext cx="10448188" cy="3844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지역화폐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도입 </a:t>
              </a: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· 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확대에 따른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성과분석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및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경제효과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확인</a:t>
              </a: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CB07958E-4E1A-634D-B234-E2B8D29B14E5}"/>
                </a:ext>
              </a:extLst>
            </p:cNvPr>
            <p:cNvSpPr/>
            <p:nvPr/>
          </p:nvSpPr>
          <p:spPr>
            <a:xfrm>
              <a:off x="923985" y="2631401"/>
              <a:ext cx="10448188" cy="384401"/>
            </a:xfrm>
            <a:prstGeom prst="rect">
              <a:avLst/>
            </a:prstGeom>
            <a:grpFill/>
          </p:spPr>
          <p:txBody>
            <a:bodyPr wrap="square">
              <a:spAutoFit/>
            </a:bodyPr>
            <a:lstStyle/>
            <a:p>
              <a:pPr marL="285750" indent="-285750">
                <a:lnSpc>
                  <a:spcPct val="150000"/>
                </a:lnSpc>
                <a:buFont typeface="Arial" panose="020B0604020202020204" pitchFamily="34" charset="0"/>
                <a:buChar char="•"/>
              </a:pP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기존 연구 논문의 경우</a:t>
              </a: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시흥시 </a:t>
              </a:r>
              <a:r>
                <a:rPr lang="en-US" altLang="ko-KR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지역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만으로 국한하여 경제효과를 분석한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한계 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7" name="그룹 6"/>
          <p:cNvGrpSpPr/>
          <p:nvPr/>
        </p:nvGrpSpPr>
        <p:grpSpPr>
          <a:xfrm>
            <a:off x="3539909" y="1408490"/>
            <a:ext cx="5248491" cy="2408902"/>
            <a:chOff x="2697509" y="1109880"/>
            <a:chExt cx="6433791" cy="2952919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78156" y="1323663"/>
              <a:ext cx="1892543" cy="25237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061775" y="1317493"/>
              <a:ext cx="1883664" cy="2523649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893996" y="1317493"/>
              <a:ext cx="1885451" cy="2526044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모서리가 둥근 직사각형 28">
              <a:extLst>
                <a:ext uri="{FF2B5EF4-FFF2-40B4-BE49-F238E27FC236}">
                  <a16:creationId xmlns:a16="http://schemas.microsoft.com/office/drawing/2014/main" id="{B2DE7869-DF1A-498D-9991-B91863B5C62A}"/>
                </a:ext>
              </a:extLst>
            </p:cNvPr>
            <p:cNvSpPr/>
            <p:nvPr/>
          </p:nvSpPr>
          <p:spPr>
            <a:xfrm>
              <a:off x="2697509" y="1109880"/>
              <a:ext cx="6433791" cy="2952919"/>
            </a:xfrm>
            <a:prstGeom prst="roundRect">
              <a:avLst>
                <a:gd name="adj" fmla="val 3383"/>
              </a:avLst>
            </a:prstGeom>
            <a:noFill/>
            <a:ln w="19050">
              <a:solidFill>
                <a:srgbClr val="2F5597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91440" tIns="45720" rIns="91440" bIns="45720" rtlCol="0" anchor="ctr"/>
            <a:lstStyle/>
            <a:p>
              <a:pPr algn="ctr">
                <a:lnSpc>
                  <a:spcPct val="150000"/>
                </a:lnSpc>
              </a:pPr>
              <a:endParaRPr lang="en-US" altLang="ko-KR" sz="1100" dirty="0">
                <a:solidFill>
                  <a:srgbClr val="000000"/>
                </a:solidFill>
                <a:ea typeface="맑은 고딕"/>
              </a:endParaRPr>
            </a:p>
          </p:txBody>
        </p:sp>
      </p:grpSp>
      <p:grpSp>
        <p:nvGrpSpPr>
          <p:cNvPr id="8" name="그룹 7"/>
          <p:cNvGrpSpPr/>
          <p:nvPr/>
        </p:nvGrpSpPr>
        <p:grpSpPr>
          <a:xfrm>
            <a:off x="1264317" y="5633688"/>
            <a:ext cx="10099750" cy="812531"/>
            <a:chOff x="858383" y="5401580"/>
            <a:chExt cx="11333617" cy="812531"/>
          </a:xfrm>
        </p:grpSpPr>
        <p:sp>
          <p:nvSpPr>
            <p:cNvPr id="30" name="오른쪽 화살표 29"/>
            <p:cNvSpPr/>
            <p:nvPr/>
          </p:nvSpPr>
          <p:spPr>
            <a:xfrm>
              <a:off x="858383" y="5487534"/>
              <a:ext cx="578100" cy="282280"/>
            </a:xfrm>
            <a:prstGeom prst="rightArrow">
              <a:avLst>
                <a:gd name="adj1" fmla="val 34914"/>
                <a:gd name="adj2" fmla="val 56034"/>
              </a:avLst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CB07958E-4E1A-634D-B234-E2B8D29B14E5}"/>
                </a:ext>
              </a:extLst>
            </p:cNvPr>
            <p:cNvSpPr/>
            <p:nvPr/>
          </p:nvSpPr>
          <p:spPr>
            <a:xfrm>
              <a:off x="1743812" y="5401580"/>
              <a:ext cx="10448188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선행 연구 계산 방법 참고하여</a:t>
              </a: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,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경기지역전체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범위를 확대한 </a:t>
              </a:r>
              <a:r>
                <a:rPr lang="en-US" altLang="ko-KR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24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개 시군 지역 대상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으로 분석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진행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B07958E-4E1A-634D-B234-E2B8D29B14E5}"/>
                </a:ext>
              </a:extLst>
            </p:cNvPr>
            <p:cNvSpPr/>
            <p:nvPr/>
          </p:nvSpPr>
          <p:spPr>
            <a:xfrm>
              <a:off x="1743812" y="5829710"/>
              <a:ext cx="10448188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업종별 파급효과 분석에서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차원 확장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한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지역별 </a:t>
              </a:r>
              <a:r>
                <a:rPr lang="en-US" altLang="ko-KR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·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업종별 </a:t>
              </a:r>
              <a:r>
                <a:rPr lang="ko-KR" altLang="en-US" sz="1400" spc="3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지역화폐의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경제효과 분석 및 </a:t>
              </a:r>
              <a:r>
                <a:rPr lang="ko-KR" altLang="en-US" sz="1400" b="1" spc="3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표준화지수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계산  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5789644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3">
            <a:extLst>
              <a:ext uri="{FF2B5EF4-FFF2-40B4-BE49-F238E27FC236}">
                <a16:creationId xmlns:a16="http://schemas.microsoft.com/office/drawing/2014/main" id="{C15DB9C1-72E7-0949-9E55-1F27342B8052}"/>
              </a:ext>
            </a:extLst>
          </p:cNvPr>
          <p:cNvSpPr txBox="1"/>
          <p:nvPr/>
        </p:nvSpPr>
        <p:spPr>
          <a:xfrm>
            <a:off x="673404" y="921794"/>
            <a:ext cx="10925106" cy="1056016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CA99684-717A-D443-9D5D-88669F9C4150}"/>
              </a:ext>
            </a:extLst>
          </p:cNvPr>
          <p:cNvSpPr/>
          <p:nvPr/>
        </p:nvSpPr>
        <p:spPr>
          <a:xfrm>
            <a:off x="1029028" y="1048572"/>
            <a:ext cx="8803230" cy="7515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일반지역화폐 결제 총액은 </a:t>
            </a:r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따라 다른 모습을 보임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 분포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인구수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지역화폐 가맹점 등</a:t>
            </a:r>
            <a:r>
              <a:rPr lang="en-US" altLang="ko-KR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5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특성이 영향을 줄 것으로 가정하고 연구 진행</a:t>
            </a:r>
            <a:endParaRPr lang="en-US" altLang="ko-KR" sz="15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사각형: 둥근 모서리 96">
            <a:extLst>
              <a:ext uri="{FF2B5EF4-FFF2-40B4-BE49-F238E27FC236}">
                <a16:creationId xmlns:a16="http://schemas.microsoft.com/office/drawing/2014/main" id="{00235249-8CB7-9240-BC8A-9BB3194A2000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지역화폐 </a:t>
            </a: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EDA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DBF4246-16FF-664A-AD01-68FEAE437BEE}"/>
              </a:ext>
            </a:extLst>
          </p:cNvPr>
          <p:cNvSpPr txBox="1"/>
          <p:nvPr/>
        </p:nvSpPr>
        <p:spPr>
          <a:xfrm>
            <a:off x="3099340" y="2158403"/>
            <a:ext cx="75693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D3B5AFD-64EC-814C-BA92-BB6585CAA39A}"/>
              </a:ext>
            </a:extLst>
          </p:cNvPr>
          <p:cNvSpPr txBox="1"/>
          <p:nvPr/>
        </p:nvSpPr>
        <p:spPr>
          <a:xfrm>
            <a:off x="8975852" y="2158403"/>
            <a:ext cx="756938" cy="29238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업종별</a:t>
            </a: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FD664FDD-838A-EA49-B1F7-95F689F1A0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012"/>
          <a:stretch/>
        </p:blipFill>
        <p:spPr>
          <a:xfrm>
            <a:off x="6359756" y="2518757"/>
            <a:ext cx="5340509" cy="404567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267A678C-A6AC-B440-83E7-BE49F15707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6063"/>
          <a:stretch/>
        </p:blipFill>
        <p:spPr>
          <a:xfrm>
            <a:off x="673404" y="2509133"/>
            <a:ext cx="5682478" cy="4102014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2407D55C-3E6A-6344-912E-C42E952FA1F7}"/>
              </a:ext>
            </a:extLst>
          </p:cNvPr>
          <p:cNvSpPr txBox="1"/>
          <p:nvPr/>
        </p:nvSpPr>
        <p:spPr>
          <a:xfrm>
            <a:off x="8342299" y="1580717"/>
            <a:ext cx="3265638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  <a:r>
              <a:rPr kumimoji="1"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지역화폐 도입 확대에 따른 성과분석 및 발전방안</a:t>
            </a:r>
            <a:r>
              <a:rPr kumimoji="1" lang="en-US" altLang="ko-KR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(2019),</a:t>
            </a:r>
            <a:r>
              <a:rPr kumimoji="1" lang="ko-KR" altLang="en-US" sz="8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경기연구원</a:t>
            </a:r>
            <a:endParaRPr kumimoji="1" lang="ko-Kore-KR" altLang="en-US" sz="8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사각형: 둥근 모서리 96">
            <a:extLst>
              <a:ext uri="{FF2B5EF4-FFF2-40B4-BE49-F238E27FC236}">
                <a16:creationId xmlns:a16="http://schemas.microsoft.com/office/drawing/2014/main" id="{DC3DFDBB-DFCA-4B0E-A35F-49F9CC902C14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255046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96">
            <a:extLst>
              <a:ext uri="{FF2B5EF4-FFF2-40B4-BE49-F238E27FC236}">
                <a16:creationId xmlns:a16="http://schemas.microsoft.com/office/drawing/2014/main" id="{00235249-8CB7-9240-BC8A-9BB3194A2000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지역화폐 데이터 전처리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6" name="object 13">
            <a:extLst>
              <a:ext uri="{FF2B5EF4-FFF2-40B4-BE49-F238E27FC236}">
                <a16:creationId xmlns:a16="http://schemas.microsoft.com/office/drawing/2014/main" id="{E856EB79-BE09-9C4F-A749-A4827AF05CD2}"/>
              </a:ext>
            </a:extLst>
          </p:cNvPr>
          <p:cNvSpPr txBox="1"/>
          <p:nvPr/>
        </p:nvSpPr>
        <p:spPr>
          <a:xfrm>
            <a:off x="673404" y="1354107"/>
            <a:ext cx="10925106" cy="974327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7" name="object 14">
            <a:extLst>
              <a:ext uri="{FF2B5EF4-FFF2-40B4-BE49-F238E27FC236}">
                <a16:creationId xmlns:a16="http://schemas.microsoft.com/office/drawing/2014/main" id="{BAEFA093-A577-8F46-9BB5-8B8FB7CA3B6A}"/>
              </a:ext>
            </a:extLst>
          </p:cNvPr>
          <p:cNvSpPr txBox="1"/>
          <p:nvPr/>
        </p:nvSpPr>
        <p:spPr>
          <a:xfrm>
            <a:off x="620201" y="927722"/>
            <a:ext cx="158915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ore-KR" altLang="en-US" sz="18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데이터 수집</a:t>
            </a:r>
            <a:endParaRPr sz="18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0639EF-6149-274F-9CF3-5C7C9CD5F4D4}"/>
              </a:ext>
            </a:extLst>
          </p:cNvPr>
          <p:cNvSpPr/>
          <p:nvPr/>
        </p:nvSpPr>
        <p:spPr>
          <a:xfrm>
            <a:off x="1000678" y="1507961"/>
            <a:ext cx="9444584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lnSpc>
                <a:spcPct val="10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경기지역경제포털 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: 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경기지역화폐 일반발행카드 </a:t>
            </a:r>
            <a:r>
              <a:rPr lang="ko-KR" altLang="en-US" sz="1400" spc="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가맹점별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일간 결제금액 정보</a:t>
            </a:r>
            <a:endParaRPr lang="en-US" altLang="ko-KR" sz="14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lnSpc>
                <a:spcPct val="10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경기데이터드림 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: 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지역화폐 가맹점 현황</a:t>
            </a:r>
          </a:p>
        </p:txBody>
      </p:sp>
      <p:sp>
        <p:nvSpPr>
          <p:cNvPr id="20" name="object 13">
            <a:extLst>
              <a:ext uri="{FF2B5EF4-FFF2-40B4-BE49-F238E27FC236}">
                <a16:creationId xmlns:a16="http://schemas.microsoft.com/office/drawing/2014/main" id="{CAE41CEB-0DA7-8041-A12E-16D4323C3807}"/>
              </a:ext>
            </a:extLst>
          </p:cNvPr>
          <p:cNvSpPr txBox="1"/>
          <p:nvPr/>
        </p:nvSpPr>
        <p:spPr>
          <a:xfrm>
            <a:off x="673403" y="3081590"/>
            <a:ext cx="10925107" cy="1698432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21" name="object 14">
            <a:extLst>
              <a:ext uri="{FF2B5EF4-FFF2-40B4-BE49-F238E27FC236}">
                <a16:creationId xmlns:a16="http://schemas.microsoft.com/office/drawing/2014/main" id="{40259F4C-A9CC-F341-B7B0-955670531C9A}"/>
              </a:ext>
            </a:extLst>
          </p:cNvPr>
          <p:cNvSpPr txBox="1"/>
          <p:nvPr/>
        </p:nvSpPr>
        <p:spPr>
          <a:xfrm>
            <a:off x="620200" y="2616602"/>
            <a:ext cx="5475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ore-KR" altLang="en-US" sz="1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데이터 정제</a:t>
            </a:r>
            <a:endParaRPr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C694701-969F-934D-BD2B-A227E37602C8}"/>
              </a:ext>
            </a:extLst>
          </p:cNvPr>
          <p:cNvSpPr/>
          <p:nvPr/>
        </p:nvSpPr>
        <p:spPr>
          <a:xfrm>
            <a:off x="1000677" y="3259745"/>
            <a:ext cx="1059783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가맹점 우편번호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소재지 도로명 주소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상호명 등의 불필요한 데이터 제거</a:t>
            </a:r>
            <a:endParaRPr lang="en-US" altLang="ko-Kore-KR" sz="14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카드매출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통계청 기본부문과 카테고리 매핑 후 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‘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유통업 영리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’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‘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유통업 비영리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’ 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등 카테고리 통일 또는 삭제</a:t>
            </a:r>
            <a:endParaRPr lang="en-US" altLang="ko-Kore-KR" sz="14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‘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음식점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’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‘</a:t>
            </a:r>
            <a:r>
              <a:rPr lang="ko-KR" altLang="en-US" sz="1400" spc="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음식점업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’, ‘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분식집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’, ＇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치킨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’ 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등의 이상치 대체</a:t>
            </a:r>
            <a:endParaRPr lang="en-US" altLang="ko-KR" sz="14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‘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양주사랑카드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', '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여주사랑카드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’ 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등 지역화폐 상품명을 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‘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양주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’, ‘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여주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’ 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등의 </a:t>
            </a:r>
            <a:r>
              <a:rPr lang="ko-KR" altLang="en-US" sz="1400" spc="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지역명으로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대체</a:t>
            </a:r>
            <a:endParaRPr lang="en-US" altLang="ko-KR" sz="14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5" name="object 13">
            <a:extLst>
              <a:ext uri="{FF2B5EF4-FFF2-40B4-BE49-F238E27FC236}">
                <a16:creationId xmlns:a16="http://schemas.microsoft.com/office/drawing/2014/main" id="{D0681672-CAA8-4544-83A6-4CEFDE8F53A5}"/>
              </a:ext>
            </a:extLst>
          </p:cNvPr>
          <p:cNvSpPr txBox="1"/>
          <p:nvPr/>
        </p:nvSpPr>
        <p:spPr>
          <a:xfrm>
            <a:off x="673404" y="5350039"/>
            <a:ext cx="10925106" cy="954508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2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26" name="object 14">
            <a:extLst>
              <a:ext uri="{FF2B5EF4-FFF2-40B4-BE49-F238E27FC236}">
                <a16:creationId xmlns:a16="http://schemas.microsoft.com/office/drawing/2014/main" id="{F0885DB5-8445-3D49-BA07-C42325021E33}"/>
              </a:ext>
            </a:extLst>
          </p:cNvPr>
          <p:cNvSpPr txBox="1"/>
          <p:nvPr/>
        </p:nvSpPr>
        <p:spPr>
          <a:xfrm>
            <a:off x="620200" y="4983769"/>
            <a:ext cx="5217892" cy="2395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ore-KR" altLang="en-US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집계</a:t>
            </a:r>
            <a:endParaRPr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48993A24-0E04-CE46-A045-F3315F760ED5}"/>
              </a:ext>
            </a:extLst>
          </p:cNvPr>
          <p:cNvSpPr/>
          <p:nvPr/>
        </p:nvSpPr>
        <p:spPr>
          <a:xfrm>
            <a:off x="1000678" y="5503893"/>
            <a:ext cx="9444584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일별 데이터를 주별로 변환 및 업종별 결제금액 합계 처리</a:t>
            </a:r>
            <a:endParaRPr lang="en-US" altLang="ko-Kore-KR" sz="14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‘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행복화성지역화폐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_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화이트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’, ‘</a:t>
            </a:r>
            <a:r>
              <a:rPr lang="ko-KR" altLang="en-US" sz="1400" spc="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양평농협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창립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50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주년 </a:t>
            </a:r>
            <a:r>
              <a:rPr lang="ko-KR" altLang="en-US" sz="1400" spc="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기프트카드</a:t>
            </a: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’ 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등 특별 시행된 지역화폐 통합</a:t>
            </a:r>
            <a:endParaRPr lang="en-US" altLang="ko-Kore-KR" sz="14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00DC9730-F8E5-45E1-A7D1-02FF49C7922D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548514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465526B-AE01-834B-BE5C-1737ECB4F7B7}"/>
              </a:ext>
            </a:extLst>
          </p:cNvPr>
          <p:cNvSpPr/>
          <p:nvPr/>
        </p:nvSpPr>
        <p:spPr>
          <a:xfrm>
            <a:off x="1166371" y="131089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8A285817-B9E2-4845-BD2D-8B6873865F71}"/>
              </a:ext>
            </a:extLst>
          </p:cNvPr>
          <p:cNvSpPr/>
          <p:nvPr/>
        </p:nvSpPr>
        <p:spPr>
          <a:xfrm>
            <a:off x="1746759" y="2869899"/>
            <a:ext cx="2675936" cy="257694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ore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산업연관표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기본부문의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상품</a:t>
            </a:r>
            <a:r>
              <a:rPr kumimoji="1"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</a:t>
            </a:r>
            <a:r>
              <a:rPr kumimoji="1"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와 지역화폐</a:t>
            </a:r>
            <a:r>
              <a:rPr kumimoji="1"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카드매출 업종 매핑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가맹점 비중을 고려한  업종비율지수 계산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상품∙업종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매핑결과를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이용해  지역별 산업연관비율지수 도출</a:t>
            </a:r>
            <a:endParaRPr kumimoji="1" lang="ko-Kore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오각형[P] 16">
            <a:extLst>
              <a:ext uri="{FF2B5EF4-FFF2-40B4-BE49-F238E27FC236}">
                <a16:creationId xmlns:a16="http://schemas.microsoft.com/office/drawing/2014/main" id="{C136F72C-8A66-BE48-B33C-A6606BA1C4E5}"/>
              </a:ext>
            </a:extLst>
          </p:cNvPr>
          <p:cNvSpPr/>
          <p:nvPr/>
        </p:nvSpPr>
        <p:spPr>
          <a:xfrm>
            <a:off x="1746759" y="2177459"/>
            <a:ext cx="2842191" cy="594309"/>
          </a:xfrm>
          <a:prstGeom prst="homePlate">
            <a:avLst>
              <a:gd name="adj" fmla="val 310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3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상품・업종</a:t>
            </a:r>
            <a:r>
              <a:rPr kumimoji="1"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매핑 및 </a:t>
            </a:r>
            <a:r>
              <a:rPr kumimoji="1" lang="ko-KR" altLang="en-US" sz="1300" b="1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비율지수</a:t>
            </a:r>
            <a:r>
              <a:rPr kumimoji="1"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도출</a:t>
            </a:r>
            <a:endParaRPr kumimoji="1" lang="ko-Kore-KR" altLang="en-US" sz="13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B50035A-F55C-BB4A-B4D4-A34006850F4A}"/>
              </a:ext>
            </a:extLst>
          </p:cNvPr>
          <p:cNvSpPr/>
          <p:nvPr/>
        </p:nvSpPr>
        <p:spPr>
          <a:xfrm>
            <a:off x="4814436" y="2869899"/>
            <a:ext cx="2675936" cy="257694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ore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한국은행의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투입산출표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산업연관비율지수를 고려해 지역별 부가가치 유발계수 추정</a:t>
            </a:r>
            <a:endParaRPr kumimoji="1" lang="ko-Kore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오각형[P] 18">
            <a:extLst>
              <a:ext uri="{FF2B5EF4-FFF2-40B4-BE49-F238E27FC236}">
                <a16:creationId xmlns:a16="http://schemas.microsoft.com/office/drawing/2014/main" id="{B7F31430-8231-B242-82F5-8F3C0E33CDD7}"/>
              </a:ext>
            </a:extLst>
          </p:cNvPr>
          <p:cNvSpPr/>
          <p:nvPr/>
        </p:nvSpPr>
        <p:spPr>
          <a:xfrm>
            <a:off x="4814436" y="2177459"/>
            <a:ext cx="2842191" cy="594309"/>
          </a:xfrm>
          <a:prstGeom prst="homePlate">
            <a:avLst>
              <a:gd name="adj" fmla="val 310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</a:t>
            </a:r>
            <a:r>
              <a:rPr kumimoji="1"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300" b="1" spc="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유발계수</a:t>
            </a:r>
            <a:r>
              <a:rPr kumimoji="1"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추정</a:t>
            </a:r>
            <a:endParaRPr kumimoji="1" lang="ko-Kore-KR" altLang="en-US" sz="1300" b="1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9FE4E56E-8538-DA4B-B080-89CCBC2DE0CE}"/>
              </a:ext>
            </a:extLst>
          </p:cNvPr>
          <p:cNvSpPr/>
          <p:nvPr/>
        </p:nvSpPr>
        <p:spPr>
          <a:xfrm>
            <a:off x="7867889" y="2869899"/>
            <a:ext cx="2675936" cy="2576948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 err="1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상품∙업종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매핑 결과를 활용하여 추정된 지역별 유발계수를 업종별로 변환</a:t>
            </a:r>
            <a:endParaRPr kumimoji="1" lang="ko-Kore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" name="오각형[P] 20">
            <a:extLst>
              <a:ext uri="{FF2B5EF4-FFF2-40B4-BE49-F238E27FC236}">
                <a16:creationId xmlns:a16="http://schemas.microsoft.com/office/drawing/2014/main" id="{C089C237-1286-5247-B806-02DBBF9B31C6}"/>
              </a:ext>
            </a:extLst>
          </p:cNvPr>
          <p:cNvSpPr/>
          <p:nvPr/>
        </p:nvSpPr>
        <p:spPr>
          <a:xfrm>
            <a:off x="7867889" y="2177459"/>
            <a:ext cx="2842191" cy="594309"/>
          </a:xfrm>
          <a:prstGeom prst="homePlate">
            <a:avLst>
              <a:gd name="adj" fmla="val 310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ore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업종별</a:t>
            </a:r>
            <a:r>
              <a:rPr kumimoji="1"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파급효과 도출</a:t>
            </a:r>
            <a:endParaRPr kumimoji="1" lang="ko-Kore-KR" altLang="en-US" sz="1300" b="1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AE0DD3B-98CE-2A4E-B7E2-4AD0B9A40221}"/>
              </a:ext>
            </a:extLst>
          </p:cNvPr>
          <p:cNvSpPr txBox="1"/>
          <p:nvPr/>
        </p:nvSpPr>
        <p:spPr>
          <a:xfrm>
            <a:off x="3738976" y="5841823"/>
            <a:ext cx="46634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</a:t>
            </a:r>
            <a:r>
              <a:rPr kumimoji="1"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업종별 파급효과</a:t>
            </a:r>
            <a:r>
              <a:rPr kumimoji="1"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kumimoji="1"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부가가치유발계수</a:t>
            </a:r>
            <a:r>
              <a:rPr kumimoji="1"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kumimoji="1"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분석</a:t>
            </a:r>
            <a:endParaRPr kumimoji="1" lang="ko-Kore-KR" altLang="en-US" sz="14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07958E-4E1A-634D-B234-E2B8D29B14E5}"/>
              </a:ext>
            </a:extLst>
          </p:cNvPr>
          <p:cNvSpPr/>
          <p:nvPr/>
        </p:nvSpPr>
        <p:spPr>
          <a:xfrm>
            <a:off x="1398372" y="1166887"/>
            <a:ext cx="1044818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 매핑 및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비율지수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도출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유발계수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추정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업종별 파급효과 도출의 절차를 거쳐 지역별 업종별 파급효과 분석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사각형: 둥근 모서리 96">
            <a:extLst>
              <a:ext uri="{FF2B5EF4-FFF2-40B4-BE49-F238E27FC236}">
                <a16:creationId xmlns:a16="http://schemas.microsoft.com/office/drawing/2014/main" id="{B6776AF7-7310-4249-A60E-184778FCAEBB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경제효과 분석 방법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9180870-9CD9-CC4E-8643-401565C3B28B}"/>
              </a:ext>
            </a:extLst>
          </p:cNvPr>
          <p:cNvSpPr txBox="1"/>
          <p:nvPr/>
        </p:nvSpPr>
        <p:spPr>
          <a:xfrm>
            <a:off x="7733338" y="5448383"/>
            <a:ext cx="2710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시흥시 산업분석 및 전략산업 도출 연구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(2015),</a:t>
            </a: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시흥산업연구원</a:t>
            </a:r>
            <a:endParaRPr kumimoji="1" lang="ko-Kore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8049564A-714D-4EA5-8823-5D9914C1FE05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45466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15" name="표 13">
                <a:extLst>
                  <a:ext uri="{FF2B5EF4-FFF2-40B4-BE49-F238E27FC236}">
                    <a16:creationId xmlns:a16="http://schemas.microsoft.com/office/drawing/2014/main" id="{E2A42AB5-7CBE-A449-9347-F909BF08CA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4382914"/>
                  </p:ext>
                </p:extLst>
              </p:nvPr>
            </p:nvGraphicFramePr>
            <p:xfrm>
              <a:off x="3226362" y="2175685"/>
              <a:ext cx="4171809" cy="31488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6274">
                      <a:extLst>
                        <a:ext uri="{9D8B030D-6E8A-4147-A177-3AD203B41FA5}">
                          <a16:colId xmlns:a16="http://schemas.microsoft.com/office/drawing/2014/main" val="3345312886"/>
                        </a:ext>
                      </a:extLst>
                    </a:gridCol>
                    <a:gridCol w="1190528">
                      <a:extLst>
                        <a:ext uri="{9D8B030D-6E8A-4147-A177-3AD203B41FA5}">
                          <a16:colId xmlns:a16="http://schemas.microsoft.com/office/drawing/2014/main" val="2317799884"/>
                        </a:ext>
                      </a:extLst>
                    </a:gridCol>
                    <a:gridCol w="1050500">
                      <a:extLst>
                        <a:ext uri="{9D8B030D-6E8A-4147-A177-3AD203B41FA5}">
                          <a16:colId xmlns:a16="http://schemas.microsoft.com/office/drawing/2014/main" val="2419556313"/>
                        </a:ext>
                      </a:extLst>
                    </a:gridCol>
                    <a:gridCol w="1064507">
                      <a:extLst>
                        <a:ext uri="{9D8B030D-6E8A-4147-A177-3AD203B41FA5}">
                          <a16:colId xmlns:a16="http://schemas.microsoft.com/office/drawing/2014/main" val="924570908"/>
                        </a:ext>
                      </a:extLst>
                    </a:gridCol>
                  </a:tblGrid>
                  <a:tr h="81599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ore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</a:t>
                          </a: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3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177335"/>
                      </a:ext>
                    </a:extLst>
                  </a:tr>
                  <a:tr h="7873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ore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</a:t>
                          </a: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11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12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13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714234764"/>
                      </a:ext>
                    </a:extLst>
                  </a:tr>
                  <a:tr h="8134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ore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</a:t>
                          </a: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21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22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23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986606563"/>
                      </a:ext>
                    </a:extLst>
                  </a:tr>
                  <a:tr h="7321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ore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</a:t>
                          </a: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3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31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32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33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562526797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15" name="표 13">
                <a:extLst>
                  <a:ext uri="{FF2B5EF4-FFF2-40B4-BE49-F238E27FC236}">
                    <a16:creationId xmlns:a16="http://schemas.microsoft.com/office/drawing/2014/main" id="{E2A42AB5-7CBE-A449-9347-F909BF08CA2F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634382914"/>
                  </p:ext>
                </p:extLst>
              </p:nvPr>
            </p:nvGraphicFramePr>
            <p:xfrm>
              <a:off x="3226362" y="2175685"/>
              <a:ext cx="4171809" cy="3148887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866274">
                      <a:extLst>
                        <a:ext uri="{9D8B030D-6E8A-4147-A177-3AD203B41FA5}">
                          <a16:colId xmlns:a16="http://schemas.microsoft.com/office/drawing/2014/main" val="3345312886"/>
                        </a:ext>
                      </a:extLst>
                    </a:gridCol>
                    <a:gridCol w="1190528">
                      <a:extLst>
                        <a:ext uri="{9D8B030D-6E8A-4147-A177-3AD203B41FA5}">
                          <a16:colId xmlns:a16="http://schemas.microsoft.com/office/drawing/2014/main" val="2317799884"/>
                        </a:ext>
                      </a:extLst>
                    </a:gridCol>
                    <a:gridCol w="1050500">
                      <a:extLst>
                        <a:ext uri="{9D8B030D-6E8A-4147-A177-3AD203B41FA5}">
                          <a16:colId xmlns:a16="http://schemas.microsoft.com/office/drawing/2014/main" val="2419556313"/>
                        </a:ext>
                      </a:extLst>
                    </a:gridCol>
                    <a:gridCol w="1064507">
                      <a:extLst>
                        <a:ext uri="{9D8B030D-6E8A-4147-A177-3AD203B41FA5}">
                          <a16:colId xmlns:a16="http://schemas.microsoft.com/office/drawing/2014/main" val="924570908"/>
                        </a:ext>
                      </a:extLst>
                    </a:gridCol>
                  </a:tblGrid>
                  <a:tr h="81599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ore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</a:t>
                          </a: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3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154177335"/>
                      </a:ext>
                    </a:extLst>
                  </a:tr>
                  <a:tr h="7873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ore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</a:t>
                          </a: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1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2959" t="-103077" r="-177551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7093" t="-103077" r="-102326" b="-1953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2000" t="-103077" r="-571" b="-195385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714234764"/>
                      </a:ext>
                    </a:extLst>
                  </a:tr>
                  <a:tr h="8134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ore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</a:t>
                          </a: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2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2959" t="-197015" r="-177551" b="-89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7093" t="-197015" r="-102326" b="-89552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2000" t="-197015" r="-571" b="-89552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986606563"/>
                      </a:ext>
                    </a:extLst>
                  </a:tr>
                  <a:tr h="7321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ore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업종</a:t>
                          </a: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 </a:t>
                          </a:r>
                          <a:r>
                            <a:rPr lang="en-US" altLang="ko-KR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3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72959" t="-331667" r="-177551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197093" t="-331667" r="-102326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3"/>
                          <a:stretch>
                            <a:fillRect l="-292000" t="-331667" r="-571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562526797"/>
                      </a:ext>
                    </a:extLst>
                  </a:tr>
                </a:tbl>
              </a:graphicData>
            </a:graphic>
          </p:graphicFrame>
        </mc:Fallback>
      </mc:AlternateContent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4356726A-4401-3D41-A143-8418824626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0762298"/>
                  </p:ext>
                </p:extLst>
              </p:nvPr>
            </p:nvGraphicFramePr>
            <p:xfrm>
              <a:off x="8350568" y="2177459"/>
              <a:ext cx="2520460" cy="31488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20460">
                      <a:extLst>
                        <a:ext uri="{9D8B030D-6E8A-4147-A177-3AD203B41FA5}">
                          <a16:colId xmlns:a16="http://schemas.microsoft.com/office/drawing/2014/main" val="4069659525"/>
                        </a:ext>
                      </a:extLst>
                    </a:gridCol>
                  </a:tblGrid>
                  <a:tr h="8159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ore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지역별</a:t>
                          </a:r>
                          <a:endParaRPr lang="en-US" altLang="ko-Kore-KR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부가가치유발효과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014314"/>
                      </a:ext>
                    </a:extLst>
                  </a:tr>
                  <a:tr h="7873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US" altLang="ko-Kore-KR" sz="1400" i="1" spc="300" smtClean="0"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altLang="ko-KR" sz="1400" b="0" i="1" spc="300" smtClean="0">
                                          <a:latin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  <m:sub>
                                      <m:r>
                                        <a:rPr lang="en-US" altLang="ko-Kore-KR" sz="1400" b="0" i="1" spc="300" smtClean="0">
                                          <a:latin typeface="Cambria Math" panose="02040503050406030204" pitchFamily="18" charset="0"/>
                                        </a:rPr>
                                        <m:t>1</m:t>
                                      </m:r>
                                    </m:sub>
                                  </m:s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11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400" spc="300" dirty="0">
                              <a:latin typeface="+mn-lt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12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400" spc="300" dirty="0">
                              <a:latin typeface="+mn-lt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13</m:t>
                                  </m:r>
                                </m:sub>
                              </m:sSub>
                            </m:oMath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397698060"/>
                      </a:ext>
                    </a:extLst>
                  </a:tr>
                  <a:tr h="8134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pc="3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21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400" spc="300" dirty="0">
                              <a:latin typeface="+mn-lt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22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400" spc="300" dirty="0">
                              <a:latin typeface="+mn-lt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23</m:t>
                                  </m:r>
                                </m:sub>
                              </m:sSub>
                            </m:oMath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938334326"/>
                      </a:ext>
                    </a:extLst>
                  </a:tr>
                  <a:tr h="7321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R" sz="1400" b="0" i="1" spc="3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31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400" spc="300" dirty="0">
                              <a:latin typeface="+mn-lt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32</m:t>
                                  </m:r>
                                </m:sub>
                              </m:sSub>
                            </m:oMath>
                          </a14:m>
                          <a:r>
                            <a:rPr lang="en-US" altLang="ko-Kore-KR" sz="1400" spc="300" dirty="0">
                              <a:latin typeface="+mn-lt"/>
                            </a:rPr>
                            <a:t>+</a:t>
                          </a:r>
                          <a14:m>
                            <m:oMath xmlns:m="http://schemas.openxmlformats.org/officeDocument/2006/math"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b>
                              </m:sSub>
                              <m:sSub>
                                <m:sSubPr>
                                  <m:ctrlPr>
                                    <a:rPr lang="en-US" altLang="ko-Kore-KR" sz="1400" i="1" spc="300" smtClean="0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altLang="ko-Kore-KR" sz="1400" b="0" i="1" spc="300" smtClean="0">
                                      <a:latin typeface="Cambria Math" panose="02040503050406030204" pitchFamily="18" charset="0"/>
                                    </a:rPr>
                                    <m:t>33</m:t>
                                  </m:r>
                                </m:sub>
                              </m:sSub>
                            </m:oMath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278289096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2" name="표 1">
                <a:extLst>
                  <a:ext uri="{FF2B5EF4-FFF2-40B4-BE49-F238E27FC236}">
                    <a16:creationId xmlns:a16="http://schemas.microsoft.com/office/drawing/2014/main" id="{4356726A-4401-3D41-A143-841882462678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4260762298"/>
                  </p:ext>
                </p:extLst>
              </p:nvPr>
            </p:nvGraphicFramePr>
            <p:xfrm>
              <a:off x="8350568" y="2177459"/>
              <a:ext cx="2520460" cy="31488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520460">
                      <a:extLst>
                        <a:ext uri="{9D8B030D-6E8A-4147-A177-3AD203B41FA5}">
                          <a16:colId xmlns:a16="http://schemas.microsoft.com/office/drawing/2014/main" val="4069659525"/>
                        </a:ext>
                      </a:extLst>
                    </a:gridCol>
                  </a:tblGrid>
                  <a:tr h="8159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ore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지역별</a:t>
                          </a:r>
                          <a:endParaRPr lang="en-US" altLang="ko-Kore-KR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부가가치유발효과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394014314"/>
                      </a:ext>
                    </a:extLst>
                  </a:tr>
                  <a:tr h="78730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04651" r="-241" b="-197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397698060"/>
                      </a:ext>
                    </a:extLst>
                  </a:tr>
                  <a:tr h="8134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197015" r="-241" b="-90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938334326"/>
                      </a:ext>
                    </a:extLst>
                  </a:tr>
                  <a:tr h="73211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6350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4"/>
                          <a:stretch>
                            <a:fillRect t="-331667" r="-241" b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278289096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26" name="사각형: 둥근 모서리 96">
            <a:extLst>
              <a:ext uri="{FF2B5EF4-FFF2-40B4-BE49-F238E27FC236}">
                <a16:creationId xmlns:a16="http://schemas.microsoft.com/office/drawing/2014/main" id="{EA0F093E-079B-1C40-97AA-CD0C632C5A4C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경제효과 분석 방법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D171DCC-018C-F14F-83E1-59176A04A31B}"/>
              </a:ext>
            </a:extLst>
          </p:cNvPr>
          <p:cNvSpPr/>
          <p:nvPr/>
        </p:nvSpPr>
        <p:spPr>
          <a:xfrm>
            <a:off x="1398372" y="1166887"/>
            <a:ext cx="8993403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 매핑 및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비율지수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도출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유발계수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추정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업종별 파급효과 도출의 절차를 거쳐 지역별 업종별 파급효과 분석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A52607BE-CAD0-804C-8E08-C5CEC48F04DB}"/>
              </a:ext>
            </a:extLst>
          </p:cNvPr>
          <p:cNvSpPr/>
          <p:nvPr/>
        </p:nvSpPr>
        <p:spPr>
          <a:xfrm>
            <a:off x="1166371" y="131089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301B11F-344A-2849-AE3E-B81FD0244939}"/>
              </a:ext>
            </a:extLst>
          </p:cNvPr>
          <p:cNvSpPr txBox="1"/>
          <p:nvPr/>
        </p:nvSpPr>
        <p:spPr>
          <a:xfrm>
            <a:off x="4725623" y="5841823"/>
            <a:ext cx="306045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</a:t>
            </a:r>
            <a:r>
              <a:rPr kumimoji="1" lang="ko-KR" altLang="en-US" sz="1400" spc="30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부가가치유발효과 계산</a:t>
            </a:r>
            <a:endParaRPr kumimoji="1" lang="ko-Kore-KR" altLang="en-US" sz="14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70F66310-CA36-1645-B826-25D83C45E831}"/>
              </a:ext>
            </a:extLst>
          </p:cNvPr>
          <p:cNvSpPr txBox="1"/>
          <p:nvPr/>
        </p:nvSpPr>
        <p:spPr>
          <a:xfrm>
            <a:off x="8241563" y="5448383"/>
            <a:ext cx="2710999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참고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:</a:t>
            </a: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시흥시 산업분석 및 전략산업 도출 연구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(2015),</a:t>
            </a:r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시흥산업연구원</a:t>
            </a:r>
            <a:endParaRPr kumimoji="1" lang="ko-Kore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0572534B-8522-C141-8ED1-3D16382FA0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756478"/>
                  </p:ext>
                </p:extLst>
              </p:nvPr>
            </p:nvGraphicFramePr>
            <p:xfrm>
              <a:off x="1398372" y="2177459"/>
              <a:ext cx="1306327" cy="31488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6327">
                      <a:extLst>
                        <a:ext uri="{9D8B030D-6E8A-4147-A177-3AD203B41FA5}">
                          <a16:colId xmlns:a16="http://schemas.microsoft.com/office/drawing/2014/main" val="2328499574"/>
                        </a:ext>
                      </a:extLst>
                    </a:gridCol>
                  </a:tblGrid>
                  <a:tr h="8159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산업연관</a:t>
                          </a:r>
                          <a:endParaRPr lang="en-US" altLang="ko-KR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300" spc="3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비율지수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866663"/>
                      </a:ext>
                    </a:extLst>
                  </a:tr>
                  <a:tr h="787309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R" sz="1400" b="0" i="1" spc="30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541708834"/>
                      </a:ext>
                    </a:extLst>
                  </a:tr>
                  <a:tr h="813464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2493560473"/>
                      </a:ext>
                    </a:extLst>
                  </a:tr>
                  <a:tr h="732117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14:m>
                            <m:oMathPara xmlns:m="http://schemas.openxmlformats.org/officeDocument/2006/math">
                              <m:oMathParaPr>
                                <m:jc m:val="centerGroup"/>
                              </m:oMathParaPr>
                              <m:oMath xmlns:m="http://schemas.openxmlformats.org/officeDocument/2006/math">
                                <m:sSub>
                                  <m:sSubPr>
                                    <m:ctrlPr>
                                      <a:rPr lang="en-US" altLang="ko-Kore-KR" sz="1400" i="1" spc="300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𝑝</m:t>
                                    </m:r>
                                  </m:e>
                                  <m:sub>
                                    <m:r>
                                      <a:rPr lang="en-US" altLang="ko-Kore-KR" sz="1400" b="0" i="1" spc="300" smtClean="0">
                                        <a:latin typeface="Cambria Math" panose="02040503050406030204" pitchFamily="18" charset="0"/>
                                      </a:rPr>
                                      <m:t>3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ko-Kore-KR" altLang="en-US" sz="1400" spc="300" dirty="0">
                            <a:latin typeface="+mn-lt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</a:tcPr>
                    </a:tc>
                    <a:extLst>
                      <a:ext uri="{0D108BD9-81ED-4DB2-BD59-A6C34878D82A}">
                        <a16:rowId xmlns:a16="http://schemas.microsoft.com/office/drawing/2014/main" val="1067386541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4" name="표 3">
                <a:extLst>
                  <a:ext uri="{FF2B5EF4-FFF2-40B4-BE49-F238E27FC236}">
                    <a16:creationId xmlns:a16="http://schemas.microsoft.com/office/drawing/2014/main" id="{0572534B-8522-C141-8ED1-3D16382FA069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867756478"/>
                  </p:ext>
                </p:extLst>
              </p:nvPr>
            </p:nvGraphicFramePr>
            <p:xfrm>
              <a:off x="1398372" y="2177459"/>
              <a:ext cx="1306327" cy="3148888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1306327">
                      <a:extLst>
                        <a:ext uri="{9D8B030D-6E8A-4147-A177-3AD203B41FA5}">
                          <a16:colId xmlns:a16="http://schemas.microsoft.com/office/drawing/2014/main" val="2328499574"/>
                        </a:ext>
                      </a:extLst>
                    </a:gridCol>
                  </a:tblGrid>
                  <a:tr h="815998">
                    <a:tc>
                      <a:txBody>
                        <a:bodyPr/>
                        <a:lstStyle/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300" spc="300" dirty="0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산업연관</a:t>
                          </a:r>
                          <a:endParaRPr lang="en-US" altLang="ko-KR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  <a:p>
                          <a:pPr algn="ctr">
                            <a:lnSpc>
                              <a:spcPct val="150000"/>
                            </a:lnSpc>
                          </a:pPr>
                          <a:r>
                            <a:rPr lang="ko-KR" altLang="en-US" sz="1300" spc="300" dirty="0" err="1">
                              <a:latin typeface="나눔스퀘어" panose="020B0600000101010101" pitchFamily="50" charset="-127"/>
                              <a:ea typeface="나눔스퀘어" panose="020B0600000101010101" pitchFamily="50" charset="-127"/>
                            </a:rPr>
                            <a:t>비율지수</a:t>
                          </a:r>
                          <a:endParaRPr lang="ko-Kore-KR" altLang="en-US" sz="1300" spc="300" dirty="0">
                            <a:latin typeface="나눔스퀘어" panose="020B0600000101010101" pitchFamily="50" charset="-127"/>
                            <a:ea typeface="나눔스퀘어" panose="020B0600000101010101" pitchFamily="50" charset="-127"/>
                          </a:endParaRPr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solidFill>
                          <a:schemeClr val="bg1">
                            <a:lumMod val="85000"/>
                          </a:schemeClr>
                        </a:solidFill>
                      </a:tcPr>
                    </a:tc>
                    <a:extLst>
                      <a:ext uri="{0D108BD9-81ED-4DB2-BD59-A6C34878D82A}">
                        <a16:rowId xmlns:a16="http://schemas.microsoft.com/office/drawing/2014/main" val="69866663"/>
                      </a:ext>
                    </a:extLst>
                  </a:tr>
                  <a:tr h="787309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04651" r="-465" b="-197674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541708834"/>
                      </a:ext>
                    </a:extLst>
                  </a:tr>
                  <a:tr h="813464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197015" r="-465" b="-90299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2493560473"/>
                      </a:ext>
                    </a:extLst>
                  </a:tr>
                  <a:tr h="732117">
                    <a:tc>
                      <a:txBody>
                        <a:bodyPr/>
                        <a:lstStyle/>
                        <a:p>
                          <a:endParaRPr lang="ko-KR"/>
                        </a:p>
                      </a:txBody>
                      <a:tcPr anchor="ctr">
                        <a:lnL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L>
                        <a:lnR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R>
                        <a:lnT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T>
                        <a:lnB w="3175" cap="flat" cmpd="sng" algn="ctr">
                          <a:solidFill>
                            <a:schemeClr val="tx1"/>
                          </a:solidFill>
                          <a:prstDash val="solid"/>
                          <a:round/>
                          <a:headEnd type="none" w="med" len="med"/>
                          <a:tailEnd type="none" w="med" len="med"/>
                        </a:lnB>
                        <a:lnTlToBr w="12700" cmpd="sng">
                          <a:noFill/>
                          <a:prstDash val="solid"/>
                        </a:lnTlToBr>
                        <a:lnBlToTr w="12700" cmpd="sng">
                          <a:noFill/>
                          <a:prstDash val="solid"/>
                        </a:lnBlToTr>
                        <a:blipFill>
                          <a:blip r:embed="rId5"/>
                          <a:stretch>
                            <a:fillRect t="-331667" r="-465" b="-833"/>
                          </a:stretch>
                        </a:blipFill>
                      </a:tcPr>
                    </a:tc>
                    <a:extLst>
                      <a:ext uri="{0D108BD9-81ED-4DB2-BD59-A6C34878D82A}">
                        <a16:rowId xmlns:a16="http://schemas.microsoft.com/office/drawing/2014/main" val="1067386541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2" name="그림 11">
            <a:extLst>
              <a:ext uri="{FF2B5EF4-FFF2-40B4-BE49-F238E27FC236}">
                <a16:creationId xmlns:a16="http://schemas.microsoft.com/office/drawing/2014/main" id="{87942C38-691D-DF41-9EB6-45A4C1B91B1D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772391" y="3612142"/>
            <a:ext cx="273560" cy="256724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FE85DF15-77D4-5345-BA0C-784BB357E620}"/>
              </a:ext>
            </a:extLst>
          </p:cNvPr>
          <p:cNvSpPr/>
          <p:nvPr/>
        </p:nvSpPr>
        <p:spPr>
          <a:xfrm>
            <a:off x="2834178" y="3536411"/>
            <a:ext cx="277273" cy="653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spc="300" dirty="0"/>
              <a:t>X</a:t>
            </a:r>
            <a:endParaRPr lang="en-US" altLang="ko-KR" sz="1300" spc="300" dirty="0"/>
          </a:p>
          <a:p>
            <a:pPr>
              <a:lnSpc>
                <a:spcPct val="150000"/>
              </a:lnSpc>
            </a:pPr>
            <a:endParaRPr lang="en-US" altLang="ko-KR" sz="1300" spc="300" dirty="0"/>
          </a:p>
        </p:txBody>
      </p:sp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AFB0E66F-4E46-4836-A3AD-307FA625F72E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675303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3">
            <a:extLst>
              <a:ext uri="{FF2B5EF4-FFF2-40B4-BE49-F238E27FC236}">
                <a16:creationId xmlns:a16="http://schemas.microsoft.com/office/drawing/2014/main" id="{EAD684B1-716E-144D-B6DF-4AEAA0D4C360}"/>
              </a:ext>
            </a:extLst>
          </p:cNvPr>
          <p:cNvSpPr txBox="1"/>
          <p:nvPr/>
        </p:nvSpPr>
        <p:spPr>
          <a:xfrm>
            <a:off x="1511398" y="1016364"/>
            <a:ext cx="9154921" cy="846303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graphicFrame>
        <p:nvGraphicFramePr>
          <p:cNvPr id="14" name="표 13">
            <a:extLst>
              <a:ext uri="{FF2B5EF4-FFF2-40B4-BE49-F238E27FC236}">
                <a16:creationId xmlns:a16="http://schemas.microsoft.com/office/drawing/2014/main" id="{826F83A5-ACAB-3C4E-8B0E-59B0E9EA80F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7909680"/>
              </p:ext>
            </p:extLst>
          </p:nvPr>
        </p:nvGraphicFramePr>
        <p:xfrm>
          <a:off x="2362835" y="2170994"/>
          <a:ext cx="4484214" cy="331252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34147">
                  <a:extLst>
                    <a:ext uri="{9D8B030D-6E8A-4147-A177-3AD203B41FA5}">
                      <a16:colId xmlns:a16="http://schemas.microsoft.com/office/drawing/2014/main" val="723047290"/>
                    </a:ext>
                  </a:extLst>
                </a:gridCol>
                <a:gridCol w="1109609">
                  <a:extLst>
                    <a:ext uri="{9D8B030D-6E8A-4147-A177-3AD203B41FA5}">
                      <a16:colId xmlns:a16="http://schemas.microsoft.com/office/drawing/2014/main" val="2595053171"/>
                    </a:ext>
                  </a:extLst>
                </a:gridCol>
                <a:gridCol w="626723">
                  <a:extLst>
                    <a:ext uri="{9D8B030D-6E8A-4147-A177-3AD203B41FA5}">
                      <a16:colId xmlns:a16="http://schemas.microsoft.com/office/drawing/2014/main" val="4275023134"/>
                    </a:ext>
                  </a:extLst>
                </a:gridCol>
                <a:gridCol w="2013735">
                  <a:extLst>
                    <a:ext uri="{9D8B030D-6E8A-4147-A177-3AD203B41FA5}">
                      <a16:colId xmlns:a16="http://schemas.microsoft.com/office/drawing/2014/main" val="3301746447"/>
                    </a:ext>
                  </a:extLst>
                </a:gridCol>
              </a:tblGrid>
              <a:tr h="271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신한카드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지역화폐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통계청 </a:t>
                      </a:r>
                      <a:r>
                        <a:rPr lang="ko-KR" altLang="en-US" sz="800" b="1" u="none" strike="noStrike" dirty="0" err="1">
                          <a:solidFill>
                            <a:schemeClr val="bg1"/>
                          </a:solidFill>
                          <a:effectLst/>
                        </a:rPr>
                        <a:t>기본부문</a:t>
                      </a:r>
                      <a:r>
                        <a:rPr lang="ko-KR" alt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n-US" altLang="ko-KR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(</a:t>
                      </a:r>
                      <a:r>
                        <a:rPr lang="ko-KR" alt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상품</a:t>
                      </a:r>
                      <a:r>
                        <a:rPr lang="en-US" altLang="ko-KR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)</a:t>
                      </a:r>
                      <a:endParaRPr lang="en-US" altLang="ko-KR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41564" marB="41564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82720294"/>
                  </a:ext>
                </a:extLst>
              </a:tr>
              <a:tr h="15205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가구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가구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4311</a:t>
                      </a:r>
                      <a:endParaRPr lang="en-US" altLang="ko-Kore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목재 가구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994458171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4312</a:t>
                      </a:r>
                      <a:endParaRPr lang="en-US" altLang="ko-Kore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금속 가구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1291186478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4319</a:t>
                      </a:r>
                      <a:endParaRPr lang="en-US" altLang="ko-Kore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기타 가구</a:t>
                      </a:r>
                      <a:endParaRPr lang="ko-KR" altLang="en-US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2161260400"/>
                  </a:ext>
                </a:extLst>
              </a:tr>
              <a:tr h="1520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병원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약국</a:t>
                      </a: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2000</a:t>
                      </a:r>
                      <a:endParaRPr lang="en-US" altLang="ko-Kore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의약품</a:t>
                      </a:r>
                      <a:endParaRPr lang="ko-KR" altLang="en-US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1302793218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>
                          <a:effectLst/>
                        </a:rPr>
                        <a:t>병원</a:t>
                      </a:r>
                      <a:endParaRPr lang="ko-KR" altLang="en-US" sz="8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7701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의료 및 보건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국공립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269377998"/>
                  </a:ext>
                </a:extLst>
              </a:tr>
              <a:tr h="152059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u="none" strike="noStrike" dirty="0">
                          <a:effectLst/>
                        </a:rPr>
                        <a:t>의료기관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의원</a:t>
                      </a: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7702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의료 및 보건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비영리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989472049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맑은 고딕" panose="020B0503020000020004" pitchFamily="34" charset="-127"/>
                        </a:rPr>
                        <a:t>기타의료기관</a:t>
                      </a: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7703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의료 및 보건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산업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2981317255"/>
                  </a:ext>
                </a:extLst>
              </a:tr>
              <a:tr h="152059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레저업소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레저업소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8001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스포츠 서비스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3920813310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8002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오락 서비스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3373862158"/>
                  </a:ext>
                </a:extLst>
              </a:tr>
              <a:tr h="15205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레져용품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레져용품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4391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장난감 및 오락용품</a:t>
                      </a:r>
                      <a:endParaRPr lang="ko-KR" altLang="en-US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3557096868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4392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운동 및 </a:t>
                      </a:r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경기용품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1654305205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4393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악기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3392017562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6401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영상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·</a:t>
                      </a:r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오디오물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 제작 배급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1275790414"/>
                  </a:ext>
                </a:extLst>
              </a:tr>
              <a:tr h="152059"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문화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r>
                        <a:rPr lang="ko-KR" altLang="en-US" sz="800" u="none" strike="noStrike" dirty="0">
                          <a:effectLst/>
                        </a:rPr>
                        <a:t>취미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 rowSpan="3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문화</a:t>
                      </a:r>
                      <a:r>
                        <a:rPr lang="en-US" altLang="ko-KR" sz="800" u="none" strike="noStrike" dirty="0">
                          <a:effectLst/>
                        </a:rPr>
                        <a:t>.</a:t>
                      </a:r>
                      <a:r>
                        <a:rPr lang="ko-KR" altLang="en-US" sz="800" u="none" strike="noStrike" dirty="0">
                          <a:effectLst/>
                        </a:rPr>
                        <a:t>취미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7901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문화서비스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(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국공립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)</a:t>
                      </a:r>
                      <a:endParaRPr lang="en-US" altLang="ko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484150803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7902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연극</a:t>
                      </a:r>
                      <a:r>
                        <a:rPr lang="en-US" altLang="ko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, </a:t>
                      </a:r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음악 및 </a:t>
                      </a:r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기타예술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2583469111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7903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기타 문화서비스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2940338740"/>
                  </a:ext>
                </a:extLst>
              </a:tr>
              <a:tr h="152059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보건위생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보건위생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2222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화장품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1322182695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3611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의료용 기기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3953356316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8221</a:t>
                      </a:r>
                      <a:endParaRPr lang="en-US" altLang="ko-Kore-KR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미용관련 서비스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148660943"/>
                  </a:ext>
                </a:extLst>
              </a:tr>
              <a:tr h="152059"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 vMerge="1">
                  <a:txBody>
                    <a:bodyPr/>
                    <a:lstStyle/>
                    <a:p>
                      <a:pPr algn="l" fontAlgn="ctr"/>
                      <a:endParaRPr lang="ko-Kore-KR" altLang="en-US" sz="9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7379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ore-KR" sz="700" u="none" strike="noStrike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8223</a:t>
                      </a:r>
                      <a:endParaRPr lang="en-US" altLang="ko-Kore-KR" sz="700" b="0" i="0" u="none" strike="noStrike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 err="1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effectLst/>
                        </a:rPr>
                        <a:t>가사서비스</a:t>
                      </a:r>
                      <a:endParaRPr lang="ko-KR" altLang="en-US" sz="700" b="0" i="0" u="none" strike="noStrike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2576816229"/>
                  </a:ext>
                </a:extLst>
              </a:tr>
            </a:tbl>
          </a:graphicData>
        </a:graphic>
      </p:graphicFrame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D59555A-6501-CF40-8A86-F16F10399B7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30230065"/>
              </p:ext>
            </p:extLst>
          </p:nvPr>
        </p:nvGraphicFramePr>
        <p:xfrm>
          <a:off x="9014256" y="2170994"/>
          <a:ext cx="780836" cy="331252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780836">
                  <a:extLst>
                    <a:ext uri="{9D8B030D-6E8A-4147-A177-3AD203B41FA5}">
                      <a16:colId xmlns:a16="http://schemas.microsoft.com/office/drawing/2014/main" val="635430361"/>
                    </a:ext>
                  </a:extLst>
                </a:gridCol>
              </a:tblGrid>
              <a:tr h="27134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b="1" u="none" strike="noStrike" dirty="0">
                          <a:solidFill>
                            <a:schemeClr val="bg1"/>
                          </a:solidFill>
                          <a:effectLst/>
                        </a:rPr>
                        <a:t>통합</a:t>
                      </a:r>
                      <a:endParaRPr lang="ko-KR" altLang="en-US" sz="800" b="1" i="0" u="none" strike="noStrike" dirty="0">
                        <a:solidFill>
                          <a:schemeClr val="bg1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>
                    <a:solidFill>
                      <a:schemeClr val="bg2">
                        <a:lumMod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12503353"/>
                  </a:ext>
                </a:extLst>
              </a:tr>
              <a:tr h="4561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가구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176649877"/>
                  </a:ext>
                </a:extLst>
              </a:tr>
              <a:tr h="6082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의료기관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1652695397"/>
                  </a:ext>
                </a:extLst>
              </a:tr>
              <a:tr h="30411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레저업소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1536971195"/>
                  </a:ext>
                </a:extLst>
              </a:tr>
              <a:tr h="6082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레저용품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2471632676"/>
                  </a:ext>
                </a:extLst>
              </a:tr>
              <a:tr h="45617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 err="1">
                          <a:effectLst/>
                        </a:rPr>
                        <a:t>문화취미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2954424756"/>
                  </a:ext>
                </a:extLst>
              </a:tr>
              <a:tr h="608236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800" u="none" strike="noStrike" dirty="0">
                          <a:effectLst/>
                        </a:rPr>
                        <a:t>보건위생</a:t>
                      </a:r>
                      <a:endParaRPr lang="ko-KR" altLang="en-US" sz="8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7379" marR="7379" marT="6708" marB="0" anchor="ctr"/>
                </a:tc>
                <a:extLst>
                  <a:ext uri="{0D108BD9-81ED-4DB2-BD59-A6C34878D82A}">
                    <a16:rowId xmlns:a16="http://schemas.microsoft.com/office/drawing/2014/main" val="256505943"/>
                  </a:ext>
                </a:extLst>
              </a:tr>
            </a:tbl>
          </a:graphicData>
        </a:graphic>
      </p:graphicFrame>
      <p:sp>
        <p:nvSpPr>
          <p:cNvPr id="16" name="직사각형 15">
            <a:extLst>
              <a:ext uri="{FF2B5EF4-FFF2-40B4-BE49-F238E27FC236}">
                <a16:creationId xmlns:a16="http://schemas.microsoft.com/office/drawing/2014/main" id="{AB128AB9-80E4-F241-BF29-EDD72559C7AD}"/>
              </a:ext>
            </a:extLst>
          </p:cNvPr>
          <p:cNvSpPr/>
          <p:nvPr/>
        </p:nvSpPr>
        <p:spPr>
          <a:xfrm>
            <a:off x="1852965" y="5652133"/>
            <a:ext cx="550395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spc="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신한카드</a:t>
            </a:r>
            <a:r>
              <a:rPr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</a:t>
            </a:r>
            <a:r>
              <a:rPr lang="en-US" altLang="ko-KR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34</a:t>
            </a:r>
            <a:r>
              <a:rPr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</a:t>
            </a:r>
            <a:r>
              <a:rPr lang="en-US" altLang="ko-KR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통계청 </a:t>
            </a:r>
            <a:r>
              <a:rPr lang="en-US" altLang="ko-KR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97</a:t>
            </a:r>
            <a:r>
              <a:rPr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300" b="1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BDF2E0A-42EC-804F-9A71-6BAA538163BB}"/>
              </a:ext>
            </a:extLst>
          </p:cNvPr>
          <p:cNvSpPr/>
          <p:nvPr/>
        </p:nvSpPr>
        <p:spPr>
          <a:xfrm>
            <a:off x="8551347" y="5652133"/>
            <a:ext cx="1782854" cy="2923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통합 </a:t>
            </a:r>
            <a:r>
              <a:rPr lang="en-US" altLang="ko-KR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</a:t>
            </a:r>
            <a:endParaRPr lang="en-US" altLang="ko-KR" sz="13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1B2A3F9D-802C-F94E-9BDD-2730903F404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609249" y="3466197"/>
            <a:ext cx="603897" cy="566731"/>
          </a:xfrm>
          <a:prstGeom prst="rect">
            <a:avLst/>
          </a:prstGeom>
        </p:spPr>
      </p:pic>
      <p:sp>
        <p:nvSpPr>
          <p:cNvPr id="24" name="사각형: 둥근 모서리 96">
            <a:extLst>
              <a:ext uri="{FF2B5EF4-FFF2-40B4-BE49-F238E27FC236}">
                <a16:creationId xmlns:a16="http://schemas.microsoft.com/office/drawing/2014/main" id="{CDE730E8-0E32-224B-9167-FD8B5E7F637E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</a:t>
            </a:r>
            <a:r>
              <a:rPr lang="ko-KR" altLang="en-US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schema alignment : </a:t>
            </a:r>
            <a:r>
              <a:rPr lang="ko-KR" altLang="en-US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상품</a:t>
            </a:r>
            <a:r>
              <a:rPr lang="en-US" altLang="ko-KR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-</a:t>
            </a:r>
            <a:r>
              <a:rPr lang="ko-KR" altLang="en-US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업종 매핑</a:t>
            </a:r>
            <a:endParaRPr lang="en-US" altLang="ko-KR" sz="2000" b="1" spc="600" dirty="0">
              <a:solidFill>
                <a:sysClr val="windowText" lastClr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5" name="사각형: 둥근 모서리 96">
            <a:extLst>
              <a:ext uri="{FF2B5EF4-FFF2-40B4-BE49-F238E27FC236}">
                <a16:creationId xmlns:a16="http://schemas.microsoft.com/office/drawing/2014/main" id="{7E03CCED-D9ED-D14A-A468-6FBAC3FEEBA9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FC31A8B-A155-2F40-8AC4-CAFA34F7000E}"/>
              </a:ext>
            </a:extLst>
          </p:cNvPr>
          <p:cNvSpPr/>
          <p:nvPr/>
        </p:nvSpPr>
        <p:spPr>
          <a:xfrm>
            <a:off x="1808758" y="1066008"/>
            <a:ext cx="8871843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다른 기준인 신한카드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지역화폐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통계청의 상품 카테고리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attribute matching</a:t>
            </a:r>
          </a:p>
          <a:p>
            <a:pPr>
              <a:lnSpc>
                <a:spcPct val="150000"/>
              </a:lnSpc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	</a:t>
            </a:r>
            <a:r>
              <a:rPr lang="ko-KR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⇒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통합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카테고리인 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mediated schema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생성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오각형[P] 7">
            <a:extLst>
              <a:ext uri="{FF2B5EF4-FFF2-40B4-BE49-F238E27FC236}">
                <a16:creationId xmlns:a16="http://schemas.microsoft.com/office/drawing/2014/main" id="{98F53140-4426-40AF-B7A0-744FC4A2AA91}"/>
              </a:ext>
            </a:extLst>
          </p:cNvPr>
          <p:cNvSpPr/>
          <p:nvPr/>
        </p:nvSpPr>
        <p:spPr>
          <a:xfrm>
            <a:off x="1" y="6080537"/>
            <a:ext cx="1078028" cy="341496"/>
          </a:xfrm>
          <a:prstGeom prst="homePlate">
            <a:avLst>
              <a:gd name="adj" fmla="val 310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2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Phase 1</a:t>
            </a:r>
            <a:endParaRPr kumimoji="1" lang="ko-Kore-KR" altLang="en-US" sz="1200" b="1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292255-D494-478D-81D4-C900DAD84BD8}"/>
              </a:ext>
            </a:extLst>
          </p:cNvPr>
          <p:cNvSpPr/>
          <p:nvPr/>
        </p:nvSpPr>
        <p:spPr>
          <a:xfrm>
            <a:off x="1193367" y="6047961"/>
            <a:ext cx="11448444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attribute matching</a:t>
            </a:r>
          </a:p>
        </p:txBody>
      </p:sp>
    </p:spTree>
    <p:extLst>
      <p:ext uri="{BB962C8B-B14F-4D97-AF65-F5344CB8AC3E}">
        <p14:creationId xmlns:p14="http://schemas.microsoft.com/office/powerpoint/2010/main" val="398028920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사각형: 둥근 모서리 96">
            <a:extLst>
              <a:ext uri="{FF2B5EF4-FFF2-40B4-BE49-F238E27FC236}">
                <a16:creationId xmlns:a16="http://schemas.microsoft.com/office/drawing/2014/main" id="{19E10D71-1F7E-A44E-86BC-19EA05070B41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2.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b="1" spc="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비율지수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계산 방법</a:t>
            </a:r>
            <a:endParaRPr lang="en-US" altLang="ko-KR" sz="2000" b="1" spc="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9" name="그룹 8"/>
          <p:cNvGrpSpPr/>
          <p:nvPr/>
        </p:nvGrpSpPr>
        <p:grpSpPr>
          <a:xfrm>
            <a:off x="1157528" y="1162263"/>
            <a:ext cx="10666696" cy="1793463"/>
            <a:chOff x="844131" y="884193"/>
            <a:chExt cx="10666696" cy="1793463"/>
          </a:xfrm>
        </p:grpSpPr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D465526B-AE01-834B-BE5C-1737ECB4F7B7}"/>
                </a:ext>
              </a:extLst>
            </p:cNvPr>
            <p:cNvSpPr/>
            <p:nvPr/>
          </p:nvSpPr>
          <p:spPr>
            <a:xfrm>
              <a:off x="851130" y="1046652"/>
              <a:ext cx="133237" cy="17145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CB07958E-4E1A-634D-B234-E2B8D29B14E5}"/>
                </a:ext>
              </a:extLst>
            </p:cNvPr>
            <p:cNvSpPr/>
            <p:nvPr/>
          </p:nvSpPr>
          <p:spPr>
            <a:xfrm>
              <a:off x="1062639" y="884193"/>
              <a:ext cx="104481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업종비율지수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</a:t>
              </a: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해당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업종별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경기지역전체 매출 대비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지역별 </a:t>
              </a:r>
              <a:r>
                <a:rPr lang="ko-KR" altLang="en-US" sz="1400" b="1" spc="3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매출비율</a:t>
              </a:r>
              <a:r>
                <a:rPr lang="ko-KR" altLang="en-US" sz="1400" spc="3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과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              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업종별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경기지역전체 사업체수 대비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지역별 사업체수비율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의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평균값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으로 계산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CB07958E-4E1A-634D-B234-E2B8D29B14E5}"/>
                </a:ext>
              </a:extLst>
            </p:cNvPr>
            <p:cNvSpPr/>
            <p:nvPr/>
          </p:nvSpPr>
          <p:spPr>
            <a:xfrm>
              <a:off x="1062639" y="1938992"/>
              <a:ext cx="10448188" cy="73866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업종비율지수의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목적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: 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경기지역전체 산업체 규모 대비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지역별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spc="3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산업규모를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업종별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비교</a:t>
              </a:r>
              <a:endParaRPr lang="en-US" altLang="ko-KR" sz="1400" b="1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  <a:p>
              <a:pPr>
                <a:lnSpc>
                  <a:spcPct val="150000"/>
                </a:lnSpc>
              </a:pP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                                  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상대적으로 가장 높은 수준을 나타내는 값을 </a:t>
              </a: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1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로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표준화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하여 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상대적 크기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를 측정 </a:t>
              </a: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(</a:t>
              </a:r>
              <a:r>
                <a:rPr lang="ko-KR" altLang="en-US" sz="1400" b="1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지수화</a:t>
              </a: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)</a:t>
              </a: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D465526B-AE01-834B-BE5C-1737ECB4F7B7}"/>
                </a:ext>
              </a:extLst>
            </p:cNvPr>
            <p:cNvSpPr/>
            <p:nvPr/>
          </p:nvSpPr>
          <p:spPr>
            <a:xfrm>
              <a:off x="844131" y="2109085"/>
              <a:ext cx="133237" cy="171454"/>
            </a:xfrm>
            <a:prstGeom prst="rect">
              <a:avLst/>
            </a:prstGeom>
            <a:solidFill>
              <a:srgbClr val="2F55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453722" y="3547640"/>
            <a:ext cx="11370502" cy="2477684"/>
            <a:chOff x="453722" y="3344440"/>
            <a:chExt cx="11370502" cy="2477684"/>
          </a:xfrm>
        </p:grpSpPr>
        <p:grpSp>
          <p:nvGrpSpPr>
            <p:cNvPr id="17" name="그룹 16"/>
            <p:cNvGrpSpPr/>
            <p:nvPr/>
          </p:nvGrpSpPr>
          <p:grpSpPr>
            <a:xfrm>
              <a:off x="453722" y="3344440"/>
              <a:ext cx="11370502" cy="2065574"/>
              <a:chOff x="453722" y="3344440"/>
              <a:chExt cx="11370502" cy="2065574"/>
            </a:xfrm>
          </p:grpSpPr>
          <p:sp>
            <p:nvSpPr>
              <p:cNvPr id="47" name="object 13">
                <a:extLst>
                  <a:ext uri="{FF2B5EF4-FFF2-40B4-BE49-F238E27FC236}">
                    <a16:creationId xmlns:a16="http://schemas.microsoft.com/office/drawing/2014/main" id="{4982ACAC-F337-BF47-A461-5334E556249B}"/>
                  </a:ext>
                </a:extLst>
              </p:cNvPr>
              <p:cNvSpPr txBox="1"/>
              <p:nvPr/>
            </p:nvSpPr>
            <p:spPr>
              <a:xfrm>
                <a:off x="453722" y="3344440"/>
                <a:ext cx="11370502" cy="2065574"/>
              </a:xfrm>
              <a:prstGeom prst="rect">
                <a:avLst/>
              </a:prstGeom>
              <a:solidFill>
                <a:srgbClr val="EDEDED"/>
              </a:solidFill>
            </p:spPr>
            <p:txBody>
              <a:bodyPr vert="horz" wrap="square" lIns="0" tIns="128905" rIns="0" bIns="0" rtlCol="0">
                <a:noAutofit/>
              </a:bodyPr>
              <a:lstStyle/>
              <a:p>
                <a:pPr marL="33020">
                  <a:lnSpc>
                    <a:spcPct val="100000"/>
                  </a:lnSpc>
                  <a:spcBef>
                    <a:spcPts val="1015"/>
                  </a:spcBef>
                </a:pPr>
                <a:endParaRPr sz="16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</a:endParaRPr>
              </a:p>
            </p:txBody>
          </p:sp>
          <p:grpSp>
            <p:nvGrpSpPr>
              <p:cNvPr id="14" name="그룹 13"/>
              <p:cNvGrpSpPr/>
              <p:nvPr/>
            </p:nvGrpSpPr>
            <p:grpSpPr>
              <a:xfrm>
                <a:off x="636554" y="3947405"/>
                <a:ext cx="3887949" cy="883977"/>
                <a:chOff x="990604" y="3626015"/>
                <a:chExt cx="3887949" cy="883977"/>
              </a:xfrm>
            </p:grpSpPr>
            <p:sp>
              <p:nvSpPr>
                <p:cNvPr id="64" name="직사각형 63">
                  <a:extLst>
                    <a:ext uri="{FF2B5EF4-FFF2-40B4-BE49-F238E27FC236}">
                      <a16:creationId xmlns:a16="http://schemas.microsoft.com/office/drawing/2014/main" id="{CB07958E-4E1A-634D-B234-E2B8D29B14E5}"/>
                    </a:ext>
                  </a:extLst>
                </p:cNvPr>
                <p:cNvSpPr/>
                <p:nvPr/>
              </p:nvSpPr>
              <p:spPr>
                <a:xfrm>
                  <a:off x="990604" y="3809431"/>
                  <a:ext cx="1422396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ko-KR" altLang="en-US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업종비율지수  </a:t>
                  </a:r>
                  <a:r>
                    <a:rPr lang="en-US" altLang="ko-KR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=  </a:t>
                  </a:r>
                </a:p>
              </p:txBody>
            </p:sp>
            <p:cxnSp>
              <p:nvCxnSpPr>
                <p:cNvPr id="65" name="직선 연결선 64"/>
                <p:cNvCxnSpPr>
                  <a:cxnSpLocks/>
                </p:cNvCxnSpPr>
                <p:nvPr/>
              </p:nvCxnSpPr>
              <p:spPr>
                <a:xfrm>
                  <a:off x="2413000" y="4055837"/>
                  <a:ext cx="1943100" cy="0"/>
                </a:xfrm>
                <a:prstGeom prst="line">
                  <a:avLst/>
                </a:prstGeom>
                <a:ln w="1270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직사각형 66">
                  <a:extLst>
                    <a:ext uri="{FF2B5EF4-FFF2-40B4-BE49-F238E27FC236}">
                      <a16:creationId xmlns:a16="http://schemas.microsoft.com/office/drawing/2014/main" id="{CB07958E-4E1A-634D-B234-E2B8D29B14E5}"/>
                    </a:ext>
                  </a:extLst>
                </p:cNvPr>
                <p:cNvSpPr/>
                <p:nvPr/>
              </p:nvSpPr>
              <p:spPr>
                <a:xfrm>
                  <a:off x="2838453" y="3626015"/>
                  <a:ext cx="1422396" cy="3844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A   /   B</a:t>
                  </a:r>
                </a:p>
              </p:txBody>
            </p:sp>
            <p:sp>
              <p:nvSpPr>
                <p:cNvPr id="69" name="직사각형 68">
                  <a:extLst>
                    <a:ext uri="{FF2B5EF4-FFF2-40B4-BE49-F238E27FC236}">
                      <a16:creationId xmlns:a16="http://schemas.microsoft.com/office/drawing/2014/main" id="{CB07958E-4E1A-634D-B234-E2B8D29B14E5}"/>
                    </a:ext>
                  </a:extLst>
                </p:cNvPr>
                <p:cNvSpPr/>
                <p:nvPr/>
              </p:nvSpPr>
              <p:spPr>
                <a:xfrm>
                  <a:off x="2402055" y="4094494"/>
                  <a:ext cx="2476498" cy="415498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2   X   max ( </a:t>
                  </a:r>
                  <a:r>
                    <a:rPr lang="ko-KR" altLang="en-US" sz="1400" spc="30" dirty="0" err="1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업종비율</a:t>
                  </a:r>
                  <a:r>
                    <a:rPr lang="ko-KR" altLang="en-US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</a:t>
                  </a:r>
                  <a:r>
                    <a:rPr lang="en-US" altLang="ko-KR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)</a:t>
                  </a:r>
                </a:p>
              </p:txBody>
            </p:sp>
          </p:grpSp>
          <p:grpSp>
            <p:nvGrpSpPr>
              <p:cNvPr id="11" name="그룹 10"/>
              <p:cNvGrpSpPr/>
              <p:nvPr/>
            </p:nvGrpSpPr>
            <p:grpSpPr>
              <a:xfrm>
                <a:off x="5174454" y="3554652"/>
                <a:ext cx="6282427" cy="740871"/>
                <a:chOff x="6261098" y="3695212"/>
                <a:chExt cx="6282427" cy="740871"/>
              </a:xfrm>
            </p:grpSpPr>
            <p:sp>
              <p:nvSpPr>
                <p:cNvPr id="70" name="직사각형 69">
                  <a:extLst>
                    <a:ext uri="{FF2B5EF4-FFF2-40B4-BE49-F238E27FC236}">
                      <a16:creationId xmlns:a16="http://schemas.microsoft.com/office/drawing/2014/main" id="{CB07958E-4E1A-634D-B234-E2B8D29B14E5}"/>
                    </a:ext>
                  </a:extLst>
                </p:cNvPr>
                <p:cNvSpPr/>
                <p:nvPr/>
              </p:nvSpPr>
              <p:spPr>
                <a:xfrm>
                  <a:off x="6261098" y="3848088"/>
                  <a:ext cx="2438402" cy="3844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A : </a:t>
                  </a:r>
                  <a:r>
                    <a:rPr lang="ko-KR" altLang="en-US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매출비율 </a:t>
                  </a:r>
                  <a:r>
                    <a:rPr lang="ko-KR" altLang="en-US" sz="1400" spc="30" dirty="0" err="1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표준값</a:t>
                  </a:r>
                  <a:r>
                    <a:rPr lang="en-US" altLang="ko-KR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  = </a:t>
                  </a:r>
                </a:p>
              </p:txBody>
            </p:sp>
            <p:grpSp>
              <p:nvGrpSpPr>
                <p:cNvPr id="10" name="그룹 9"/>
                <p:cNvGrpSpPr/>
                <p:nvPr/>
              </p:nvGrpSpPr>
              <p:grpSpPr>
                <a:xfrm>
                  <a:off x="7692284" y="3695212"/>
                  <a:ext cx="4851241" cy="740871"/>
                  <a:chOff x="7692284" y="3695212"/>
                  <a:chExt cx="4851241" cy="740871"/>
                </a:xfrm>
              </p:grpSpPr>
              <p:sp>
                <p:nvSpPr>
                  <p:cNvPr id="71" name="직사각형 70">
                    <a:extLst>
                      <a:ext uri="{FF2B5EF4-FFF2-40B4-BE49-F238E27FC236}">
                        <a16:creationId xmlns:a16="http://schemas.microsoft.com/office/drawing/2014/main" id="{A350F869-CBA8-4AA7-8B6B-BAD4D0F80DFD}"/>
                      </a:ext>
                    </a:extLst>
                  </p:cNvPr>
                  <p:cNvSpPr/>
                  <p:nvPr/>
                </p:nvSpPr>
                <p:spPr>
                  <a:xfrm>
                    <a:off x="7692284" y="3695212"/>
                    <a:ext cx="4851241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지역별 업종별 매출 </a:t>
                    </a:r>
                    <a:r>
                      <a: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/ </a:t>
                    </a:r>
                    <a:r>
                      <a: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경기지역전체 업종별 매출</a:t>
                    </a:r>
                    <a:endParaRPr lang="en-US" altLang="ko-KR" sz="14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72" name="직사각형 71">
                    <a:extLst>
                      <a:ext uri="{FF2B5EF4-FFF2-40B4-BE49-F238E27FC236}">
                        <a16:creationId xmlns:a16="http://schemas.microsoft.com/office/drawing/2014/main" id="{A350F869-CBA8-4AA7-8B6B-BAD4D0F80DFD}"/>
                      </a:ext>
                    </a:extLst>
                  </p:cNvPr>
                  <p:cNvSpPr/>
                  <p:nvPr/>
                </p:nvSpPr>
                <p:spPr>
                  <a:xfrm>
                    <a:off x="7969108" y="4020585"/>
                    <a:ext cx="4202942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지역별 업종별 </a:t>
                    </a:r>
                    <a:r>
                      <a:rPr lang="ko-KR" altLang="en-US" sz="1400" dirty="0" err="1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매출비율</a:t>
                    </a:r>
                    <a:r>
                      <a: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 최대값</a:t>
                    </a:r>
                    <a:endParaRPr lang="en-US" altLang="ko-KR" sz="14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cxnSp>
                <p:nvCxnSpPr>
                  <p:cNvPr id="73" name="직선 연결선 72"/>
                  <p:cNvCxnSpPr/>
                  <p:nvPr/>
                </p:nvCxnSpPr>
                <p:spPr>
                  <a:xfrm>
                    <a:off x="8370034" y="4068612"/>
                    <a:ext cx="3519706" cy="0"/>
                  </a:xfrm>
                  <a:prstGeom prst="line">
                    <a:avLst/>
                  </a:prstGeom>
                  <a:ln w="12700">
                    <a:solidFill>
                      <a:srgbClr val="59595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grpSp>
            <p:nvGrpSpPr>
              <p:cNvPr id="74" name="그룹 73"/>
              <p:cNvGrpSpPr/>
              <p:nvPr/>
            </p:nvGrpSpPr>
            <p:grpSpPr>
              <a:xfrm>
                <a:off x="4986261" y="4391426"/>
                <a:ext cx="6797099" cy="740871"/>
                <a:chOff x="5502586" y="3695212"/>
                <a:chExt cx="6797099" cy="740871"/>
              </a:xfrm>
            </p:grpSpPr>
            <p:sp>
              <p:nvSpPr>
                <p:cNvPr id="77" name="직사각형 76">
                  <a:extLst>
                    <a:ext uri="{FF2B5EF4-FFF2-40B4-BE49-F238E27FC236}">
                      <a16:creationId xmlns:a16="http://schemas.microsoft.com/office/drawing/2014/main" id="{CB07958E-4E1A-634D-B234-E2B8D29B14E5}"/>
                    </a:ext>
                  </a:extLst>
                </p:cNvPr>
                <p:cNvSpPr/>
                <p:nvPr/>
              </p:nvSpPr>
              <p:spPr>
                <a:xfrm>
                  <a:off x="5502586" y="3860863"/>
                  <a:ext cx="2438402" cy="384401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lnSpc>
                      <a:spcPct val="150000"/>
                    </a:lnSpc>
                  </a:pPr>
                  <a:r>
                    <a:rPr lang="en-US" altLang="ko-KR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B : </a:t>
                  </a:r>
                  <a:r>
                    <a:rPr lang="ko-KR" altLang="en-US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사업체수비율 </a:t>
                  </a:r>
                  <a:r>
                    <a:rPr lang="ko-KR" altLang="en-US" sz="1400" spc="30" dirty="0" err="1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표준값</a:t>
                  </a:r>
                  <a:r>
                    <a:rPr lang="en-US" altLang="ko-KR" sz="1400" spc="30" dirty="0">
                      <a:latin typeface="나눔스퀘어" panose="020B0600000101010101" pitchFamily="50" charset="-127"/>
                      <a:ea typeface="나눔스퀘어" panose="020B0600000101010101" pitchFamily="50" charset="-127"/>
                    </a:rPr>
                    <a:t>   = </a:t>
                  </a:r>
                </a:p>
              </p:txBody>
            </p:sp>
            <p:grpSp>
              <p:nvGrpSpPr>
                <p:cNvPr id="78" name="그룹 77"/>
                <p:cNvGrpSpPr/>
                <p:nvPr/>
              </p:nvGrpSpPr>
              <p:grpSpPr>
                <a:xfrm>
                  <a:off x="7448444" y="3695212"/>
                  <a:ext cx="4851241" cy="740871"/>
                  <a:chOff x="7448444" y="3695212"/>
                  <a:chExt cx="4851241" cy="740871"/>
                </a:xfrm>
              </p:grpSpPr>
              <p:sp>
                <p:nvSpPr>
                  <p:cNvPr id="79" name="직사각형 78">
                    <a:extLst>
                      <a:ext uri="{FF2B5EF4-FFF2-40B4-BE49-F238E27FC236}">
                        <a16:creationId xmlns:a16="http://schemas.microsoft.com/office/drawing/2014/main" id="{A350F869-CBA8-4AA7-8B6B-BAD4D0F80DFD}"/>
                      </a:ext>
                    </a:extLst>
                  </p:cNvPr>
                  <p:cNvSpPr/>
                  <p:nvPr/>
                </p:nvSpPr>
                <p:spPr>
                  <a:xfrm>
                    <a:off x="7448444" y="3695212"/>
                    <a:ext cx="4851241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지역별 업종별 사업체수 </a:t>
                    </a:r>
                    <a:r>
                      <a:rPr lang="en-US" altLang="ko-KR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/ </a:t>
                    </a:r>
                    <a:r>
                      <a: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경기지역전체 업종별 사업체수</a:t>
                    </a:r>
                    <a:endParaRPr lang="en-US" altLang="ko-KR" sz="14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sp>
                <p:nvSpPr>
                  <p:cNvPr id="81" name="직사각형 80">
                    <a:extLst>
                      <a:ext uri="{FF2B5EF4-FFF2-40B4-BE49-F238E27FC236}">
                        <a16:creationId xmlns:a16="http://schemas.microsoft.com/office/drawing/2014/main" id="{A350F869-CBA8-4AA7-8B6B-BAD4D0F80DFD}"/>
                      </a:ext>
                    </a:extLst>
                  </p:cNvPr>
                  <p:cNvSpPr/>
                  <p:nvPr/>
                </p:nvSpPr>
                <p:spPr>
                  <a:xfrm>
                    <a:off x="7725268" y="4020585"/>
                    <a:ext cx="4202942" cy="415498"/>
                  </a:xfrm>
                  <a:prstGeom prst="rect">
                    <a:avLst/>
                  </a:prstGeom>
                </p:spPr>
                <p:txBody>
                  <a:bodyPr wrap="square">
                    <a:spAutoFit/>
                  </a:bodyPr>
                  <a:lstStyle/>
                  <a:p>
                    <a:pPr algn="ctr">
                      <a:lnSpc>
                        <a:spcPct val="150000"/>
                      </a:lnSpc>
                    </a:pPr>
                    <a:r>
                      <a:rPr lang="ko-KR" altLang="en-US" sz="14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a:t>지역별 업종별 사업체수비율 최대값</a:t>
                    </a:r>
                    <a:endParaRPr lang="en-US" altLang="ko-KR" sz="1400" dirty="0">
                      <a:latin typeface="나눔스퀘어" panose="020B0600000101010101" pitchFamily="50" charset="-127"/>
                      <a:ea typeface="나눔스퀘어" panose="020B0600000101010101" pitchFamily="50" charset="-127"/>
                    </a:endParaRPr>
                  </a:p>
                </p:txBody>
              </p:sp>
              <p:cxnSp>
                <p:nvCxnSpPr>
                  <p:cNvPr id="82" name="직선 연결선 81"/>
                  <p:cNvCxnSpPr/>
                  <p:nvPr/>
                </p:nvCxnSpPr>
                <p:spPr>
                  <a:xfrm>
                    <a:off x="7792080" y="4068612"/>
                    <a:ext cx="4136130" cy="0"/>
                  </a:xfrm>
                  <a:prstGeom prst="line">
                    <a:avLst/>
                  </a:prstGeom>
                  <a:ln w="12700">
                    <a:solidFill>
                      <a:srgbClr val="595959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sp>
            <p:nvSpPr>
              <p:cNvPr id="95" name="직사각형 94">
                <a:extLst>
                  <a:ext uri="{FF2B5EF4-FFF2-40B4-BE49-F238E27FC236}">
                    <a16:creationId xmlns:a16="http://schemas.microsoft.com/office/drawing/2014/main" id="{CB07958E-4E1A-634D-B234-E2B8D29B14E5}"/>
                  </a:ext>
                </a:extLst>
              </p:cNvPr>
              <p:cNvSpPr/>
              <p:nvPr/>
            </p:nvSpPr>
            <p:spPr>
              <a:xfrm>
                <a:off x="4238465" y="4112542"/>
                <a:ext cx="849587" cy="423133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en-US" altLang="ko-KR" sz="1400" spc="3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where</a:t>
                </a:r>
              </a:p>
            </p:txBody>
          </p:sp>
        </p:grpSp>
        <p:sp>
          <p:nvSpPr>
            <p:cNvPr id="96" name="직사각형 95">
              <a:extLst>
                <a:ext uri="{FF2B5EF4-FFF2-40B4-BE49-F238E27FC236}">
                  <a16:creationId xmlns:a16="http://schemas.microsoft.com/office/drawing/2014/main" id="{CB07958E-4E1A-634D-B234-E2B8D29B14E5}"/>
                </a:ext>
              </a:extLst>
            </p:cNvPr>
            <p:cNvSpPr/>
            <p:nvPr/>
          </p:nvSpPr>
          <p:spPr>
            <a:xfrm>
              <a:off x="2586003" y="5406626"/>
              <a:ext cx="8513797" cy="41549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scaler : 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해당 업종의 </a:t>
              </a:r>
              <a:r>
                <a:rPr lang="ko-KR" altLang="en-US" sz="1400" spc="30" dirty="0" err="1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업종비율</a:t>
              </a: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 최대값으로 나누어 표준화한 업종비율지수 계산 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77C9C75A-6285-42CB-A00F-B75F908604CE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42325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96">
            <a:extLst>
              <a:ext uri="{FF2B5EF4-FFF2-40B4-BE49-F238E27FC236}">
                <a16:creationId xmlns:a16="http://schemas.microsoft.com/office/drawing/2014/main" id="{0208412E-5FA2-C44F-BAF3-FB8C26E7BD11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b="1" spc="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비율지수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계산 </a:t>
            </a:r>
            <a:r>
              <a:rPr lang="en-US" altLang="ko-KR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(1)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b="1" spc="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매출비율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b="1" spc="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표준값</a:t>
            </a:r>
            <a:endParaRPr lang="en-US" altLang="ko-KR" sz="2000" b="1" spc="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404463" y="900549"/>
            <a:ext cx="6679597" cy="1642462"/>
            <a:chOff x="430304" y="991253"/>
            <a:chExt cx="6835233" cy="1642462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 rotWithShape="1">
            <a:blip r:embed="rId3"/>
            <a:srcRect l="5932"/>
            <a:stretch/>
          </p:blipFill>
          <p:spPr>
            <a:xfrm>
              <a:off x="449613" y="991253"/>
              <a:ext cx="6815924" cy="1638384"/>
            </a:xfrm>
            <a:prstGeom prst="rect">
              <a:avLst/>
            </a:prstGeom>
          </p:spPr>
        </p:pic>
        <p:sp>
          <p:nvSpPr>
            <p:cNvPr id="5" name="직사각형 4"/>
            <p:cNvSpPr/>
            <p:nvPr/>
          </p:nvSpPr>
          <p:spPr>
            <a:xfrm>
              <a:off x="430304" y="2410792"/>
              <a:ext cx="6766174" cy="22292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463" y="2470471"/>
            <a:ext cx="11142422" cy="3959296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819651" y="829736"/>
            <a:ext cx="5055581" cy="1486274"/>
            <a:chOff x="6915780" y="788865"/>
            <a:chExt cx="5055581" cy="1486274"/>
          </a:xfrm>
        </p:grpSpPr>
        <p:grpSp>
          <p:nvGrpSpPr>
            <p:cNvPr id="16" name="그룹 15"/>
            <p:cNvGrpSpPr/>
            <p:nvPr/>
          </p:nvGrpSpPr>
          <p:grpSpPr>
            <a:xfrm>
              <a:off x="6915780" y="1433816"/>
              <a:ext cx="5055581" cy="740210"/>
              <a:chOff x="3045537" y="3602732"/>
              <a:chExt cx="5931047" cy="952401"/>
            </a:xfrm>
          </p:grpSpPr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350F869-CBA8-4AA7-8B6B-BAD4D0F80DFD}"/>
                  </a:ext>
                </a:extLst>
              </p:cNvPr>
              <p:cNvSpPr/>
              <p:nvPr/>
            </p:nvSpPr>
            <p:spPr>
              <a:xfrm>
                <a:off x="3045537" y="3602732"/>
                <a:ext cx="5931047" cy="534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지역별 업종별 매출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경기지역전체 업종별 매출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350F869-CBA8-4AA7-8B6B-BAD4D0F80DFD}"/>
                  </a:ext>
                </a:extLst>
              </p:cNvPr>
              <p:cNvSpPr/>
              <p:nvPr/>
            </p:nvSpPr>
            <p:spPr>
              <a:xfrm>
                <a:off x="3452930" y="4020527"/>
                <a:ext cx="5138448" cy="534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지역별 업종별 </a:t>
                </a:r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매출비율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최대값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22" name="직선 연결선 21"/>
              <p:cNvCxnSpPr/>
              <p:nvPr/>
            </p:nvCxnSpPr>
            <p:spPr>
              <a:xfrm>
                <a:off x="3618419" y="4065132"/>
                <a:ext cx="4798222" cy="0"/>
              </a:xfrm>
              <a:prstGeom prst="line">
                <a:avLst/>
              </a:prstGeom>
              <a:ln w="12700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그룹 16"/>
            <p:cNvGrpSpPr/>
            <p:nvPr/>
          </p:nvGrpSpPr>
          <p:grpSpPr>
            <a:xfrm>
              <a:off x="7291141" y="788865"/>
              <a:ext cx="4351873" cy="1486274"/>
              <a:chOff x="7291141" y="788865"/>
              <a:chExt cx="4351873" cy="1486274"/>
            </a:xfrm>
          </p:grpSpPr>
          <p:sp>
            <p:nvSpPr>
              <p:cNvPr id="18" name="사각형: 둥근 모서리 96">
                <a:extLst>
                  <a:ext uri="{FF2B5EF4-FFF2-40B4-BE49-F238E27FC236}">
                    <a16:creationId xmlns:a16="http://schemas.microsoft.com/office/drawing/2014/main" id="{CCC730B4-3E3C-4CEA-8068-C41DE0D9848C}"/>
                  </a:ext>
                </a:extLst>
              </p:cNvPr>
              <p:cNvSpPr/>
              <p:nvPr/>
            </p:nvSpPr>
            <p:spPr>
              <a:xfrm>
                <a:off x="8012807" y="892075"/>
                <a:ext cx="2992618" cy="33071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1) </a:t>
                </a:r>
                <a:r>
                  <a:rPr lang="ko-KR" altLang="en-US" sz="1400" b="1" dirty="0" err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매출비율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b="1" dirty="0" err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표준값</a:t>
                </a:r>
                <a:endPara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9" name="모서리가 둥근 직사각형 18">
                <a:extLst>
                  <a:ext uri="{FF2B5EF4-FFF2-40B4-BE49-F238E27FC236}">
                    <a16:creationId xmlns:a16="http://schemas.microsoft.com/office/drawing/2014/main" id="{7F1CB233-50BC-794B-80B0-E3F4244EF16B}"/>
                  </a:ext>
                </a:extLst>
              </p:cNvPr>
              <p:cNvSpPr/>
              <p:nvPr/>
            </p:nvSpPr>
            <p:spPr>
              <a:xfrm>
                <a:off x="7291141" y="788865"/>
                <a:ext cx="4351873" cy="1486274"/>
              </a:xfrm>
              <a:prstGeom prst="roundRect">
                <a:avLst>
                  <a:gd name="adj" fmla="val 4999"/>
                </a:avLst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FFAE9C29-FD8A-49E2-8E38-5A19DA2A2262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962861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>
            <a:extLst>
              <a:ext uri="{FF2B5EF4-FFF2-40B4-BE49-F238E27FC236}">
                <a16:creationId xmlns:a16="http://schemas.microsoft.com/office/drawing/2014/main" id="{32D309C8-BD4D-4CD2-8F2B-D9DF430B47A0}"/>
              </a:ext>
            </a:extLst>
          </p:cNvPr>
          <p:cNvSpPr txBox="1"/>
          <p:nvPr/>
        </p:nvSpPr>
        <p:spPr>
          <a:xfrm>
            <a:off x="1488343" y="5007997"/>
            <a:ext cx="9215314" cy="1332185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41" name="평행 사변형[P] 40">
            <a:extLst>
              <a:ext uri="{FF2B5EF4-FFF2-40B4-BE49-F238E27FC236}">
                <a16:creationId xmlns:a16="http://schemas.microsoft.com/office/drawing/2014/main" id="{52C16CE5-F218-A04C-B593-166EFDCBCB44}"/>
              </a:ext>
            </a:extLst>
          </p:cNvPr>
          <p:cNvSpPr/>
          <p:nvPr/>
        </p:nvSpPr>
        <p:spPr>
          <a:xfrm>
            <a:off x="3522504" y="4568015"/>
            <a:ext cx="797450" cy="34644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평행 사변형[P] 2">
            <a:extLst>
              <a:ext uri="{FF2B5EF4-FFF2-40B4-BE49-F238E27FC236}">
                <a16:creationId xmlns:a16="http://schemas.microsoft.com/office/drawing/2014/main" id="{92779326-24F3-CA40-B278-5FEFEA8E7C62}"/>
              </a:ext>
            </a:extLst>
          </p:cNvPr>
          <p:cNvSpPr/>
          <p:nvPr/>
        </p:nvSpPr>
        <p:spPr>
          <a:xfrm>
            <a:off x="3529379" y="2436297"/>
            <a:ext cx="1019346" cy="34644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사각형: 둥근 모서리 96">
            <a:extLst>
              <a:ext uri="{FF2B5EF4-FFF2-40B4-BE49-F238E27FC236}">
                <a16:creationId xmlns:a16="http://schemas.microsoft.com/office/drawing/2014/main" id="{E43D6423-7B0D-A148-AD20-948CD81BE7D5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과제 정의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사각형: 둥근 모서리 96">
            <a:extLst>
              <a:ext uri="{FF2B5EF4-FFF2-40B4-BE49-F238E27FC236}">
                <a16:creationId xmlns:a16="http://schemas.microsoft.com/office/drawing/2014/main" id="{405E106A-2AE4-AA40-8E70-C2E8659D80E5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0.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서론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2" name="object 13">
            <a:extLst>
              <a:ext uri="{FF2B5EF4-FFF2-40B4-BE49-F238E27FC236}">
                <a16:creationId xmlns:a16="http://schemas.microsoft.com/office/drawing/2014/main" id="{4982ACAC-F337-BF47-A461-5334E556249B}"/>
              </a:ext>
            </a:extLst>
          </p:cNvPr>
          <p:cNvSpPr txBox="1"/>
          <p:nvPr/>
        </p:nvSpPr>
        <p:spPr>
          <a:xfrm>
            <a:off x="1465288" y="2946737"/>
            <a:ext cx="9215314" cy="1332185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33" name="object 14">
            <a:extLst>
              <a:ext uri="{FF2B5EF4-FFF2-40B4-BE49-F238E27FC236}">
                <a16:creationId xmlns:a16="http://schemas.microsoft.com/office/drawing/2014/main" id="{DD5CCED8-9DBF-844D-B313-9540FA635D37}"/>
              </a:ext>
            </a:extLst>
          </p:cNvPr>
          <p:cNvSpPr txBox="1"/>
          <p:nvPr/>
        </p:nvSpPr>
        <p:spPr>
          <a:xfrm>
            <a:off x="1544037" y="2489234"/>
            <a:ext cx="5475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ore-KR" altLang="en-US" sz="1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뉴노멀 키워드 </a:t>
            </a:r>
            <a:r>
              <a:rPr lang="en-US" altLang="ko-Kore-KR" sz="1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1 </a:t>
            </a:r>
            <a:r>
              <a:rPr lang="en-US" altLang="ko-KR" sz="1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: </a:t>
            </a:r>
            <a:r>
              <a:rPr lang="ko-KR" altLang="en-US" sz="18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온라인</a:t>
            </a:r>
            <a:r>
              <a:rPr lang="ko-KR" altLang="en-US" sz="1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으로의 전환</a:t>
            </a:r>
            <a:endParaRPr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DBAFE23-CAC7-C544-B374-BA125444718F}"/>
              </a:ext>
            </a:extLst>
          </p:cNvPr>
          <p:cNvSpPr/>
          <p:nvPr/>
        </p:nvSpPr>
        <p:spPr>
          <a:xfrm>
            <a:off x="1781728" y="3118816"/>
            <a:ext cx="8590997" cy="923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">
              <a:lnSpc>
                <a:spcPct val="150000"/>
              </a:lnSpc>
              <a:spcBef>
                <a:spcPts val="1015"/>
              </a:spcBef>
            </a:pPr>
            <a:r>
              <a:rPr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오프라인 활동이 제한되면서 온라인 쇼핑</a:t>
            </a:r>
            <a:r>
              <a:rPr lang="en-US" altLang="ko-Kore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재택근무</a:t>
            </a:r>
            <a:r>
              <a:rPr lang="en-US" altLang="ko-Kore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원격 회의 등 온라인 생활이 증가한다</a:t>
            </a:r>
            <a:r>
              <a:rPr lang="en-US" altLang="ko-Kore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3020">
              <a:lnSpc>
                <a:spcPct val="150000"/>
              </a:lnSpc>
              <a:spcBef>
                <a:spcPts val="1015"/>
              </a:spcBef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SK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유동인구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GS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유통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CJ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물류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EDA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로 확인 가능</a:t>
            </a:r>
          </a:p>
        </p:txBody>
      </p:sp>
      <p:pic>
        <p:nvPicPr>
          <p:cNvPr id="35" name="그림 34">
            <a:extLst>
              <a:ext uri="{FF2B5EF4-FFF2-40B4-BE49-F238E27FC236}">
                <a16:creationId xmlns:a16="http://schemas.microsoft.com/office/drawing/2014/main" id="{39375B3B-EE1F-1246-8AE1-569CCEBB556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4539" y="3196321"/>
            <a:ext cx="338997" cy="318134"/>
          </a:xfrm>
          <a:prstGeom prst="rect">
            <a:avLst/>
          </a:prstGeom>
        </p:spPr>
      </p:pic>
      <p:sp>
        <p:nvSpPr>
          <p:cNvPr id="38" name="object 14">
            <a:extLst>
              <a:ext uri="{FF2B5EF4-FFF2-40B4-BE49-F238E27FC236}">
                <a16:creationId xmlns:a16="http://schemas.microsoft.com/office/drawing/2014/main" id="{4B5632DF-740E-5646-9432-04FA99C893DD}"/>
              </a:ext>
            </a:extLst>
          </p:cNvPr>
          <p:cNvSpPr txBox="1"/>
          <p:nvPr/>
        </p:nvSpPr>
        <p:spPr>
          <a:xfrm>
            <a:off x="1544037" y="4590713"/>
            <a:ext cx="5217892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ore-KR" altLang="en-US" sz="1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뉴노멀 키워드 </a:t>
            </a:r>
            <a:r>
              <a:rPr lang="en-US" altLang="ko-Kore-KR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2</a:t>
            </a:r>
            <a:r>
              <a:rPr lang="en-US" altLang="ko-Kore-KR" sz="1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en-US" altLang="ko-KR" sz="1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: </a:t>
            </a:r>
            <a:r>
              <a:rPr lang="ko-KR" altLang="en-US" sz="18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로컬</a:t>
            </a:r>
            <a:r>
              <a:rPr lang="ko-KR" altLang="en-US" sz="1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중심으로의 전환</a:t>
            </a:r>
            <a:endParaRPr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5DC20959-82B3-0E47-A39A-90026F225DA8}"/>
              </a:ext>
            </a:extLst>
          </p:cNvPr>
          <p:cNvSpPr/>
          <p:nvPr/>
        </p:nvSpPr>
        <p:spPr>
          <a:xfrm>
            <a:off x="1781728" y="5212233"/>
            <a:ext cx="8590997" cy="9237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">
              <a:lnSpc>
                <a:spcPct val="150000"/>
              </a:lnSpc>
              <a:spcBef>
                <a:spcPts val="1015"/>
              </a:spcBef>
            </a:pPr>
            <a:r>
              <a:rPr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글로벌</a:t>
            </a:r>
            <a:r>
              <a:rPr lang="en-US" altLang="ko-Kore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ore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넓은 범위의 이동이 제한되면서 로컬 지역 중심의 경제활동이 활발해진다</a:t>
            </a:r>
            <a:r>
              <a:rPr lang="en-US" altLang="ko-Kore-KR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3020">
              <a:lnSpc>
                <a:spcPct val="150000"/>
              </a:lnSpc>
              <a:spcBef>
                <a:spcPts val="1015"/>
              </a:spcBef>
            </a:pP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CJ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물류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R" altLang="en-US" sz="1600" b="1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신한카드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매출</a:t>
            </a: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en-US" altLang="ko-KR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EDA</a:t>
            </a:r>
            <a:r>
              <a:rPr lang="ko-KR" altLang="en-US" sz="16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로 확인 가능</a:t>
            </a:r>
          </a:p>
        </p:txBody>
      </p:sp>
      <p:pic>
        <p:nvPicPr>
          <p:cNvPr id="40" name="그림 39">
            <a:extLst>
              <a:ext uri="{FF2B5EF4-FFF2-40B4-BE49-F238E27FC236}">
                <a16:creationId xmlns:a16="http://schemas.microsoft.com/office/drawing/2014/main" id="{3485C55D-FA69-EA44-859C-B64C116E43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4539" y="5289281"/>
            <a:ext cx="338997" cy="318134"/>
          </a:xfrm>
          <a:prstGeom prst="rect">
            <a:avLst/>
          </a:prstGeom>
        </p:spPr>
      </p:pic>
      <p:sp>
        <p:nvSpPr>
          <p:cNvPr id="4" name="object 13">
            <a:extLst>
              <a:ext uri="{FF2B5EF4-FFF2-40B4-BE49-F238E27FC236}">
                <a16:creationId xmlns:a16="http://schemas.microsoft.com/office/drawing/2014/main" id="{D465BC27-4EFE-49E7-AB7E-540DA18F1635}"/>
              </a:ext>
            </a:extLst>
          </p:cNvPr>
          <p:cNvSpPr txBox="1"/>
          <p:nvPr/>
        </p:nvSpPr>
        <p:spPr>
          <a:xfrm>
            <a:off x="1465288" y="1487080"/>
            <a:ext cx="9215314" cy="727242"/>
          </a:xfrm>
          <a:prstGeom prst="roundRect">
            <a:avLst>
              <a:gd name="adj" fmla="val 289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0839599-2939-490D-85D8-B06CE8C769A6}"/>
              </a:ext>
            </a:extLst>
          </p:cNvPr>
          <p:cNvSpPr/>
          <p:nvPr/>
        </p:nvSpPr>
        <p:spPr>
          <a:xfrm>
            <a:off x="1781728" y="1660361"/>
            <a:ext cx="9444584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통제불가능한 외부요인으로 인해 기존과는 사회적 경제적 활동이 달라진 시대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3591CC9-C3FD-4A29-84BC-B413CE7B29E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374539" y="1666530"/>
            <a:ext cx="338997" cy="318134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0877FB8-50D7-4509-80FD-1388CABF1DBD}"/>
              </a:ext>
            </a:extLst>
          </p:cNvPr>
          <p:cNvSpPr/>
          <p:nvPr/>
        </p:nvSpPr>
        <p:spPr>
          <a:xfrm>
            <a:off x="1166371" y="1187070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D790B2A-65DC-4E23-8BCF-2F63AC9CBEE2}"/>
              </a:ext>
            </a:extLst>
          </p:cNvPr>
          <p:cNvSpPr/>
          <p:nvPr/>
        </p:nvSpPr>
        <p:spPr>
          <a:xfrm>
            <a:off x="1166371" y="2520570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EA702AC-822D-4453-AF4F-4FFE3D9A5C94}"/>
              </a:ext>
            </a:extLst>
          </p:cNvPr>
          <p:cNvSpPr/>
          <p:nvPr/>
        </p:nvSpPr>
        <p:spPr>
          <a:xfrm>
            <a:off x="1166371" y="4635120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object 14">
            <a:extLst>
              <a:ext uri="{FF2B5EF4-FFF2-40B4-BE49-F238E27FC236}">
                <a16:creationId xmlns:a16="http://schemas.microsoft.com/office/drawing/2014/main" id="{6F2F6E90-8B38-4F8D-957E-FAB1BDC89E7D}"/>
              </a:ext>
            </a:extLst>
          </p:cNvPr>
          <p:cNvSpPr txBox="1"/>
          <p:nvPr/>
        </p:nvSpPr>
        <p:spPr>
          <a:xfrm>
            <a:off x="1544037" y="1108272"/>
            <a:ext cx="5475800" cy="289823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ko-Kore-KR" altLang="en-US" sz="1800" b="1" spc="300" dirty="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뉴노멀 </a:t>
            </a:r>
            <a:r>
              <a:rPr lang="ko-KR" altLang="en-US" sz="1800" b="1" spc="300">
                <a:solidFill>
                  <a:schemeClr val="tx1">
                    <a:lumMod val="85000"/>
                    <a:lumOff val="1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시대</a:t>
            </a:r>
            <a:endParaRPr sz="1800" spc="300" dirty="0">
              <a:solidFill>
                <a:schemeClr val="tx1">
                  <a:lumMod val="85000"/>
                  <a:lumOff val="1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</p:spTree>
    <p:extLst>
      <p:ext uri="{BB962C8B-B14F-4D97-AF65-F5344CB8AC3E}">
        <p14:creationId xmlns:p14="http://schemas.microsoft.com/office/powerpoint/2010/main" val="381350646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사각형: 둥근 모서리 96">
            <a:extLst>
              <a:ext uri="{FF2B5EF4-FFF2-40B4-BE49-F238E27FC236}">
                <a16:creationId xmlns:a16="http://schemas.microsoft.com/office/drawing/2014/main" id="{0592AC48-39CF-7746-B63D-32E0E2B71647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b="1" spc="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비율지수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계산 </a:t>
            </a:r>
            <a:r>
              <a:rPr lang="en-US" altLang="ko-KR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(2)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사업체수비율 </a:t>
            </a:r>
            <a:r>
              <a:rPr lang="ko-KR" altLang="en-US" sz="2000" b="1" spc="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표준값</a:t>
            </a:r>
            <a:endParaRPr lang="en-US" altLang="ko-KR" sz="2000" b="1" spc="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426720" y="914134"/>
            <a:ext cx="6628234" cy="1680264"/>
            <a:chOff x="438259" y="914134"/>
            <a:chExt cx="6807463" cy="1680264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 rotWithShape="1">
            <a:blip r:embed="rId3"/>
            <a:srcRect l="6049"/>
            <a:stretch/>
          </p:blipFill>
          <p:spPr>
            <a:xfrm>
              <a:off x="438259" y="914134"/>
              <a:ext cx="6807463" cy="1638384"/>
            </a:xfrm>
            <a:prstGeom prst="rect">
              <a:avLst/>
            </a:prstGeom>
          </p:spPr>
        </p:pic>
        <p:sp>
          <p:nvSpPr>
            <p:cNvPr id="14" name="직사각형 13"/>
            <p:cNvSpPr/>
            <p:nvPr/>
          </p:nvSpPr>
          <p:spPr>
            <a:xfrm>
              <a:off x="499586" y="2358529"/>
              <a:ext cx="6746135" cy="2358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</p:grpSp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752" y="2484810"/>
            <a:ext cx="11155278" cy="3983367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873796" y="830054"/>
            <a:ext cx="5055581" cy="1486274"/>
            <a:chOff x="6915780" y="788865"/>
            <a:chExt cx="5055581" cy="1486274"/>
          </a:xfrm>
        </p:grpSpPr>
        <p:grpSp>
          <p:nvGrpSpPr>
            <p:cNvPr id="17" name="그룹 16"/>
            <p:cNvGrpSpPr/>
            <p:nvPr/>
          </p:nvGrpSpPr>
          <p:grpSpPr>
            <a:xfrm>
              <a:off x="6915780" y="1433816"/>
              <a:ext cx="5055581" cy="740210"/>
              <a:chOff x="3045537" y="3602732"/>
              <a:chExt cx="5931047" cy="952401"/>
            </a:xfrm>
          </p:grpSpPr>
          <p:sp>
            <p:nvSpPr>
              <p:cNvPr id="21" name="직사각형 20">
                <a:extLst>
                  <a:ext uri="{FF2B5EF4-FFF2-40B4-BE49-F238E27FC236}">
                    <a16:creationId xmlns:a16="http://schemas.microsoft.com/office/drawing/2014/main" id="{A350F869-CBA8-4AA7-8B6B-BAD4D0F80DFD}"/>
                  </a:ext>
                </a:extLst>
              </p:cNvPr>
              <p:cNvSpPr/>
              <p:nvPr/>
            </p:nvSpPr>
            <p:spPr>
              <a:xfrm>
                <a:off x="3045537" y="3602732"/>
                <a:ext cx="5931047" cy="4945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지역별 업종별 사업체수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경기지역전체 업종별 사업체수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2" name="직사각형 21">
                <a:extLst>
                  <a:ext uri="{FF2B5EF4-FFF2-40B4-BE49-F238E27FC236}">
                    <a16:creationId xmlns:a16="http://schemas.microsoft.com/office/drawing/2014/main" id="{A350F869-CBA8-4AA7-8B6B-BAD4D0F80DFD}"/>
                  </a:ext>
                </a:extLst>
              </p:cNvPr>
              <p:cNvSpPr/>
              <p:nvPr/>
            </p:nvSpPr>
            <p:spPr>
              <a:xfrm>
                <a:off x="3452930" y="4020527"/>
                <a:ext cx="5138448" cy="534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지역별 업종별 사업체수비율 최대값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23" name="직선 연결선 22"/>
              <p:cNvCxnSpPr/>
              <p:nvPr/>
            </p:nvCxnSpPr>
            <p:spPr>
              <a:xfrm>
                <a:off x="3618419" y="4065132"/>
                <a:ext cx="4798222" cy="0"/>
              </a:xfrm>
              <a:prstGeom prst="line">
                <a:avLst/>
              </a:prstGeom>
              <a:ln w="12700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8" name="그룹 17"/>
            <p:cNvGrpSpPr/>
            <p:nvPr/>
          </p:nvGrpSpPr>
          <p:grpSpPr>
            <a:xfrm>
              <a:off x="7291141" y="788865"/>
              <a:ext cx="4351873" cy="1486274"/>
              <a:chOff x="7291141" y="788865"/>
              <a:chExt cx="4351873" cy="1486274"/>
            </a:xfrm>
          </p:grpSpPr>
          <p:sp>
            <p:nvSpPr>
              <p:cNvPr id="19" name="사각형: 둥근 모서리 96">
                <a:extLst>
                  <a:ext uri="{FF2B5EF4-FFF2-40B4-BE49-F238E27FC236}">
                    <a16:creationId xmlns:a16="http://schemas.microsoft.com/office/drawing/2014/main" id="{CCC730B4-3E3C-4CEA-8068-C41DE0D9848C}"/>
                  </a:ext>
                </a:extLst>
              </p:cNvPr>
              <p:cNvSpPr/>
              <p:nvPr/>
            </p:nvSpPr>
            <p:spPr>
              <a:xfrm>
                <a:off x="8012807" y="892075"/>
                <a:ext cx="2992618" cy="33071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2)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사업체수비율 </a:t>
                </a:r>
                <a:r>
                  <a:rPr lang="ko-KR" altLang="en-US" sz="1400" b="1" dirty="0" err="1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표준값</a:t>
                </a:r>
                <a:endPara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모서리가 둥근 직사각형 19">
                <a:extLst>
                  <a:ext uri="{FF2B5EF4-FFF2-40B4-BE49-F238E27FC236}">
                    <a16:creationId xmlns:a16="http://schemas.microsoft.com/office/drawing/2014/main" id="{7F1CB233-50BC-794B-80B0-E3F4244EF16B}"/>
                  </a:ext>
                </a:extLst>
              </p:cNvPr>
              <p:cNvSpPr/>
              <p:nvPr/>
            </p:nvSpPr>
            <p:spPr>
              <a:xfrm>
                <a:off x="7291141" y="788865"/>
                <a:ext cx="4351873" cy="1486274"/>
              </a:xfrm>
              <a:prstGeom prst="roundRect">
                <a:avLst>
                  <a:gd name="adj" fmla="val 4999"/>
                </a:avLst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CDD8AEC0-FD62-448C-8412-3DB28D70AD02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74617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사각형: 둥근 모서리 96">
            <a:extLst>
              <a:ext uri="{FF2B5EF4-FFF2-40B4-BE49-F238E27FC236}">
                <a16:creationId xmlns:a16="http://schemas.microsoft.com/office/drawing/2014/main" id="{D33B92E3-63F8-D142-B7A3-7A4D8CBDC3EE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b="1" spc="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비율지수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계산 </a:t>
            </a:r>
            <a:r>
              <a:rPr lang="en-US" altLang="ko-KR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–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(3)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표준화한 업종비율지수</a:t>
            </a:r>
            <a:endParaRPr lang="en-US" altLang="ko-KR" sz="2000" b="1" spc="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929" y="2664433"/>
            <a:ext cx="10950930" cy="389539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4"/>
          <a:srcRect l="6198"/>
          <a:stretch/>
        </p:blipFill>
        <p:spPr>
          <a:xfrm>
            <a:off x="427382" y="1021216"/>
            <a:ext cx="6468427" cy="1632531"/>
          </a:xfrm>
          <a:prstGeom prst="rect">
            <a:avLst/>
          </a:prstGeom>
        </p:spPr>
      </p:pic>
      <p:grpSp>
        <p:nvGrpSpPr>
          <p:cNvPr id="13" name="그룹 12"/>
          <p:cNvGrpSpPr/>
          <p:nvPr/>
        </p:nvGrpSpPr>
        <p:grpSpPr>
          <a:xfrm>
            <a:off x="6669625" y="972779"/>
            <a:ext cx="5055581" cy="1486274"/>
            <a:chOff x="6915780" y="788865"/>
            <a:chExt cx="5055581" cy="1486274"/>
          </a:xfrm>
        </p:grpSpPr>
        <p:grpSp>
          <p:nvGrpSpPr>
            <p:cNvPr id="14" name="그룹 13"/>
            <p:cNvGrpSpPr/>
            <p:nvPr/>
          </p:nvGrpSpPr>
          <p:grpSpPr>
            <a:xfrm>
              <a:off x="6915780" y="1433815"/>
              <a:ext cx="5055581" cy="709113"/>
              <a:chOff x="3045537" y="3602732"/>
              <a:chExt cx="5931047" cy="912390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A350F869-CBA8-4AA7-8B6B-BAD4D0F80DFD}"/>
                  </a:ext>
                </a:extLst>
              </p:cNvPr>
              <p:cNvSpPr/>
              <p:nvPr/>
            </p:nvSpPr>
            <p:spPr>
              <a:xfrm>
                <a:off x="3045537" y="3602732"/>
                <a:ext cx="5931047" cy="53460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 </a:t>
                </a:r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매출비율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표준값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/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사업체수비율 </a:t>
                </a:r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표준값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/ 2  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←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업종비율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A350F869-CBA8-4AA7-8B6B-BAD4D0F80DFD}"/>
                  </a:ext>
                </a:extLst>
              </p:cNvPr>
              <p:cNvSpPr/>
              <p:nvPr/>
            </p:nvSpPr>
            <p:spPr>
              <a:xfrm>
                <a:off x="3452930" y="4020527"/>
                <a:ext cx="5138448" cy="494595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lnSpc>
                    <a:spcPct val="150000"/>
                  </a:lnSpc>
                </a:pPr>
                <a:r>
                  <a:rPr lang="ko-KR" altLang="en-US" sz="1400" dirty="0" err="1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업종비율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최대값</a:t>
                </a:r>
                <a:endParaRPr lang="en-US" altLang="ko-KR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cxnSp>
            <p:nvCxnSpPr>
              <p:cNvPr id="21" name="직선 연결선 20"/>
              <p:cNvCxnSpPr/>
              <p:nvPr/>
            </p:nvCxnSpPr>
            <p:spPr>
              <a:xfrm>
                <a:off x="3618419" y="4065132"/>
                <a:ext cx="4798222" cy="0"/>
              </a:xfrm>
              <a:prstGeom prst="line">
                <a:avLst/>
              </a:prstGeom>
              <a:ln w="12700">
                <a:solidFill>
                  <a:srgbClr val="595959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5" name="그룹 14"/>
            <p:cNvGrpSpPr/>
            <p:nvPr/>
          </p:nvGrpSpPr>
          <p:grpSpPr>
            <a:xfrm>
              <a:off x="7291141" y="788865"/>
              <a:ext cx="4351873" cy="1486274"/>
              <a:chOff x="7291141" y="788865"/>
              <a:chExt cx="4351873" cy="1486274"/>
            </a:xfrm>
          </p:grpSpPr>
          <p:sp>
            <p:nvSpPr>
              <p:cNvPr id="16" name="사각형: 둥근 모서리 96">
                <a:extLst>
                  <a:ext uri="{FF2B5EF4-FFF2-40B4-BE49-F238E27FC236}">
                    <a16:creationId xmlns:a16="http://schemas.microsoft.com/office/drawing/2014/main" id="{CCC730B4-3E3C-4CEA-8068-C41DE0D9848C}"/>
                  </a:ext>
                </a:extLst>
              </p:cNvPr>
              <p:cNvSpPr/>
              <p:nvPr/>
            </p:nvSpPr>
            <p:spPr>
              <a:xfrm>
                <a:off x="8012807" y="892075"/>
                <a:ext cx="2992618" cy="330715"/>
              </a:xfrm>
              <a:prstGeom prst="roundRect">
                <a:avLst>
                  <a:gd name="adj" fmla="val 50000"/>
                </a:avLst>
              </a:prstGeom>
              <a:solidFill>
                <a:schemeClr val="bg1"/>
              </a:solidFill>
              <a:ln w="38100">
                <a:solidFill>
                  <a:srgbClr val="2F5597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defRPr/>
                </a:pPr>
                <a:r>
                  <a:rPr lang="en-US" altLang="ko-KR" sz="1400" b="1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3) </a:t>
                </a:r>
                <a:r>
                  <a:rPr lang="ko-KR" altLang="en-US" sz="1400" b="1" dirty="0">
                    <a:solidFill>
                      <a:schemeClr val="tx1"/>
                    </a:solidFill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표준화한 업종비율지수</a:t>
                </a:r>
                <a:endParaRPr lang="en-US" altLang="ko-KR" sz="1400" b="1" dirty="0">
                  <a:solidFill>
                    <a:schemeClr val="tx1"/>
                  </a:solidFill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  <p:sp>
            <p:nvSpPr>
              <p:cNvPr id="17" name="모서리가 둥근 직사각형 16">
                <a:extLst>
                  <a:ext uri="{FF2B5EF4-FFF2-40B4-BE49-F238E27FC236}">
                    <a16:creationId xmlns:a16="http://schemas.microsoft.com/office/drawing/2014/main" id="{7F1CB233-50BC-794B-80B0-E3F4244EF16B}"/>
                  </a:ext>
                </a:extLst>
              </p:cNvPr>
              <p:cNvSpPr/>
              <p:nvPr/>
            </p:nvSpPr>
            <p:spPr>
              <a:xfrm>
                <a:off x="7291141" y="788865"/>
                <a:ext cx="4351873" cy="1486274"/>
              </a:xfrm>
              <a:prstGeom prst="roundRect">
                <a:avLst>
                  <a:gd name="adj" fmla="val 4999"/>
                </a:avLst>
              </a:prstGeom>
              <a:noFill/>
              <a:ln w="19050">
                <a:solidFill>
                  <a:schemeClr val="bg2">
                    <a:lumMod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p:grpSp>
      </p:grp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419D9C0F-AFCB-4347-8A16-63DFF49D2F50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1173428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85A7402-98F4-5643-807A-8B6103E1DB99}"/>
              </a:ext>
            </a:extLst>
          </p:cNvPr>
          <p:cNvGraphicFramePr>
            <a:graphicFrameLocks noGrp="1"/>
          </p:cNvGraphicFramePr>
          <p:nvPr/>
        </p:nvGraphicFramePr>
        <p:xfrm>
          <a:off x="728280" y="1601690"/>
          <a:ext cx="10814952" cy="3803463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548551">
                  <a:extLst>
                    <a:ext uri="{9D8B030D-6E8A-4147-A177-3AD203B41FA5}">
                      <a16:colId xmlns:a16="http://schemas.microsoft.com/office/drawing/2014/main" val="157519896"/>
                    </a:ext>
                  </a:extLst>
                </a:gridCol>
                <a:gridCol w="484023">
                  <a:extLst>
                    <a:ext uri="{9D8B030D-6E8A-4147-A177-3AD203B41FA5}">
                      <a16:colId xmlns:a16="http://schemas.microsoft.com/office/drawing/2014/main" val="1679060311"/>
                    </a:ext>
                  </a:extLst>
                </a:gridCol>
                <a:gridCol w="463291">
                  <a:extLst>
                    <a:ext uri="{9D8B030D-6E8A-4147-A177-3AD203B41FA5}">
                      <a16:colId xmlns:a16="http://schemas.microsoft.com/office/drawing/2014/main" val="3112047194"/>
                    </a:ext>
                  </a:extLst>
                </a:gridCol>
                <a:gridCol w="449366">
                  <a:extLst>
                    <a:ext uri="{9D8B030D-6E8A-4147-A177-3AD203B41FA5}">
                      <a16:colId xmlns:a16="http://schemas.microsoft.com/office/drawing/2014/main" val="60167657"/>
                    </a:ext>
                  </a:extLst>
                </a:gridCol>
                <a:gridCol w="412931">
                  <a:extLst>
                    <a:ext uri="{9D8B030D-6E8A-4147-A177-3AD203B41FA5}">
                      <a16:colId xmlns:a16="http://schemas.microsoft.com/office/drawing/2014/main" val="1051338174"/>
                    </a:ext>
                  </a:extLst>
                </a:gridCol>
                <a:gridCol w="449366">
                  <a:extLst>
                    <a:ext uri="{9D8B030D-6E8A-4147-A177-3AD203B41FA5}">
                      <a16:colId xmlns:a16="http://schemas.microsoft.com/office/drawing/2014/main" val="487738077"/>
                    </a:ext>
                  </a:extLst>
                </a:gridCol>
                <a:gridCol w="461512">
                  <a:extLst>
                    <a:ext uri="{9D8B030D-6E8A-4147-A177-3AD203B41FA5}">
                      <a16:colId xmlns:a16="http://schemas.microsoft.com/office/drawing/2014/main" val="3086732251"/>
                    </a:ext>
                  </a:extLst>
                </a:gridCol>
                <a:gridCol w="437222">
                  <a:extLst>
                    <a:ext uri="{9D8B030D-6E8A-4147-A177-3AD203B41FA5}">
                      <a16:colId xmlns:a16="http://schemas.microsoft.com/office/drawing/2014/main" val="2656563465"/>
                    </a:ext>
                  </a:extLst>
                </a:gridCol>
                <a:gridCol w="437223">
                  <a:extLst>
                    <a:ext uri="{9D8B030D-6E8A-4147-A177-3AD203B41FA5}">
                      <a16:colId xmlns:a16="http://schemas.microsoft.com/office/drawing/2014/main" val="2858101743"/>
                    </a:ext>
                  </a:extLst>
                </a:gridCol>
                <a:gridCol w="461511">
                  <a:extLst>
                    <a:ext uri="{9D8B030D-6E8A-4147-A177-3AD203B41FA5}">
                      <a16:colId xmlns:a16="http://schemas.microsoft.com/office/drawing/2014/main" val="1766107427"/>
                    </a:ext>
                  </a:extLst>
                </a:gridCol>
                <a:gridCol w="497947">
                  <a:extLst>
                    <a:ext uri="{9D8B030D-6E8A-4147-A177-3AD203B41FA5}">
                      <a16:colId xmlns:a16="http://schemas.microsoft.com/office/drawing/2014/main" val="3632802553"/>
                    </a:ext>
                  </a:extLst>
                </a:gridCol>
                <a:gridCol w="461512">
                  <a:extLst>
                    <a:ext uri="{9D8B030D-6E8A-4147-A177-3AD203B41FA5}">
                      <a16:colId xmlns:a16="http://schemas.microsoft.com/office/drawing/2014/main" val="4110330654"/>
                    </a:ext>
                  </a:extLst>
                </a:gridCol>
                <a:gridCol w="475709">
                  <a:extLst>
                    <a:ext uri="{9D8B030D-6E8A-4147-A177-3AD203B41FA5}">
                      <a16:colId xmlns:a16="http://schemas.microsoft.com/office/drawing/2014/main" val="89198639"/>
                    </a:ext>
                  </a:extLst>
                </a:gridCol>
                <a:gridCol w="447315">
                  <a:extLst>
                    <a:ext uri="{9D8B030D-6E8A-4147-A177-3AD203B41FA5}">
                      <a16:colId xmlns:a16="http://schemas.microsoft.com/office/drawing/2014/main" val="654216889"/>
                    </a:ext>
                  </a:extLst>
                </a:gridCol>
                <a:gridCol w="449366">
                  <a:extLst>
                    <a:ext uri="{9D8B030D-6E8A-4147-A177-3AD203B41FA5}">
                      <a16:colId xmlns:a16="http://schemas.microsoft.com/office/drawing/2014/main" val="1237491282"/>
                    </a:ext>
                  </a:extLst>
                </a:gridCol>
                <a:gridCol w="461511">
                  <a:extLst>
                    <a:ext uri="{9D8B030D-6E8A-4147-A177-3AD203B41FA5}">
                      <a16:colId xmlns:a16="http://schemas.microsoft.com/office/drawing/2014/main" val="3099570809"/>
                    </a:ext>
                  </a:extLst>
                </a:gridCol>
                <a:gridCol w="449366">
                  <a:extLst>
                    <a:ext uri="{9D8B030D-6E8A-4147-A177-3AD203B41FA5}">
                      <a16:colId xmlns:a16="http://schemas.microsoft.com/office/drawing/2014/main" val="4028887630"/>
                    </a:ext>
                  </a:extLst>
                </a:gridCol>
                <a:gridCol w="473657">
                  <a:extLst>
                    <a:ext uri="{9D8B030D-6E8A-4147-A177-3AD203B41FA5}">
                      <a16:colId xmlns:a16="http://schemas.microsoft.com/office/drawing/2014/main" val="1381219839"/>
                    </a:ext>
                  </a:extLst>
                </a:gridCol>
                <a:gridCol w="522236">
                  <a:extLst>
                    <a:ext uri="{9D8B030D-6E8A-4147-A177-3AD203B41FA5}">
                      <a16:colId xmlns:a16="http://schemas.microsoft.com/office/drawing/2014/main" val="3097623516"/>
                    </a:ext>
                  </a:extLst>
                </a:gridCol>
                <a:gridCol w="534383">
                  <a:extLst>
                    <a:ext uri="{9D8B030D-6E8A-4147-A177-3AD203B41FA5}">
                      <a16:colId xmlns:a16="http://schemas.microsoft.com/office/drawing/2014/main" val="2977209030"/>
                    </a:ext>
                  </a:extLst>
                </a:gridCol>
                <a:gridCol w="477496">
                  <a:extLst>
                    <a:ext uri="{9D8B030D-6E8A-4147-A177-3AD203B41FA5}">
                      <a16:colId xmlns:a16="http://schemas.microsoft.com/office/drawing/2014/main" val="1326162041"/>
                    </a:ext>
                  </a:extLst>
                </a:gridCol>
                <a:gridCol w="497947">
                  <a:extLst>
                    <a:ext uri="{9D8B030D-6E8A-4147-A177-3AD203B41FA5}">
                      <a16:colId xmlns:a16="http://schemas.microsoft.com/office/drawing/2014/main" val="474375655"/>
                    </a:ext>
                  </a:extLst>
                </a:gridCol>
                <a:gridCol w="461511">
                  <a:extLst>
                    <a:ext uri="{9D8B030D-6E8A-4147-A177-3AD203B41FA5}">
                      <a16:colId xmlns:a16="http://schemas.microsoft.com/office/drawing/2014/main" val="2316017260"/>
                    </a:ext>
                  </a:extLst>
                </a:gridCol>
              </a:tblGrid>
              <a:tr h="226117">
                <a:tc>
                  <a:txBody>
                    <a:bodyPr/>
                    <a:lstStyle/>
                    <a:p>
                      <a:pPr algn="r" fontAlgn="ctr"/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가구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광학제품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의료기관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레저업소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레저용품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err="1">
                          <a:effectLst/>
                        </a:rPr>
                        <a:t>문화취미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보건위생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사무통신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서적문구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수리서비스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숙박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신변잡화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연료판매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유통업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음료식품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의류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요식업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자동차정비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자동차판매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err="1">
                          <a:effectLst/>
                        </a:rPr>
                        <a:t>전기가전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err="1">
                          <a:effectLst/>
                        </a:rPr>
                        <a:t>주방용구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직물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395141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가구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0.2541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0.0004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0.0007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227412517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>
                          <a:effectLst/>
                        </a:rPr>
                        <a:t>광학제품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0.4916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0.0167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0.0678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0.0037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4046815967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>
                          <a:effectLst/>
                        </a:rPr>
                        <a:t>의료기관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0.1583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0.5410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0.0014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0.0134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0.0034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629147449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>
                          <a:effectLst/>
                        </a:rPr>
                        <a:t>레저업소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0.5442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0.0021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787756325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레저용품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0.0058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0.3602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0.0060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3447232617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문화취미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0.0182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0.5897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0.0075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843062948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보건위생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0.5742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797483756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사무통신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0.3918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0.0095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800549984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서적문구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0.0061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0.0074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0.3749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3494076851"/>
                  </a:ext>
                </a:extLst>
              </a:tr>
              <a:tr h="177258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수리서비스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0.0010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0.0010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0.0070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0.4942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774613875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숙박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0.0090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0.0149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0.0068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0.5425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0.0243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0.0064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597009661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>
                          <a:effectLst/>
                        </a:rPr>
                        <a:t>신변잡화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0.0006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0.1892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471233422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연료판매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0.0077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0.0055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0.2859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0.0237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259222559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>
                          <a:effectLst/>
                        </a:rPr>
                        <a:t>유통업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0.2478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0.2101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0.2142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0.0827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0.2253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0.0938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0.1899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0.4772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0.1981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0.0884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0.0423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0.1818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0.0926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0.5765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1.1631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0.4371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0.3058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0.0605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0.1219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0.1866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0.0436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0.2871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801209704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>
                          <a:effectLst/>
                        </a:rPr>
                        <a:t>음료식품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0.0002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0.0003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0.0002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0.2888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3014096012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의류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0.0002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0.0003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0.2097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257724160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요식업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0.0068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0.0122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0.0075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0.0072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0.0178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0.0017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0.0045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0.0069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0.0298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0.3437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0.0068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0.0154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089660761"/>
                  </a:ext>
                </a:extLst>
              </a:tr>
              <a:tr h="178439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자동차정비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0.0074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0.0025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0.0158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0.3218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825341263"/>
                  </a:ext>
                </a:extLst>
              </a:tr>
              <a:tr h="172681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자동차판매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0.2093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3547779938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전기가전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0.0007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0.0026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0.0008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0.0013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0.0022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0.0076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0.3005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0.0005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0.0012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173281264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주방용구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0.0002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0.0020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0.0001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0.0001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0.0022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0.3177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0.0003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252662931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직물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0.0073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0.0001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0.0174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0.0008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0.0003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0.0005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0.0001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0.2830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975663798"/>
                  </a:ext>
                </a:extLst>
              </a:tr>
            </a:tbl>
          </a:graphicData>
        </a:graphic>
      </p:graphicFrame>
      <p:sp>
        <p:nvSpPr>
          <p:cNvPr id="21" name="사각형: 둥근 모서리 96">
            <a:extLst>
              <a:ext uri="{FF2B5EF4-FFF2-40B4-BE49-F238E27FC236}">
                <a16:creationId xmlns:a16="http://schemas.microsoft.com/office/drawing/2014/main" id="{B0747EB4-8597-0842-822D-5D2A52AE9E1A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ko-KR" altLang="en-US" sz="2000" b="1" spc="600" dirty="0" err="1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산업연관표</a:t>
            </a:r>
            <a:r>
              <a:rPr lang="ko-KR" altLang="en-US" sz="2000" b="1" spc="600" dirty="0">
                <a:solidFill>
                  <a:schemeClr val="tx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계산</a:t>
            </a:r>
            <a:endParaRPr lang="en-US" altLang="ko-KR" sz="2000" b="1" spc="600" dirty="0">
              <a:solidFill>
                <a:schemeClr val="tx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오각형[P] 7">
            <a:extLst>
              <a:ext uri="{FF2B5EF4-FFF2-40B4-BE49-F238E27FC236}">
                <a16:creationId xmlns:a16="http://schemas.microsoft.com/office/drawing/2014/main" id="{A7E1BFB0-32B7-A143-A830-5E720B23281A}"/>
              </a:ext>
            </a:extLst>
          </p:cNvPr>
          <p:cNvSpPr/>
          <p:nvPr/>
        </p:nvSpPr>
        <p:spPr>
          <a:xfrm>
            <a:off x="1" y="6080537"/>
            <a:ext cx="1078028" cy="341496"/>
          </a:xfrm>
          <a:prstGeom prst="homePlate">
            <a:avLst>
              <a:gd name="adj" fmla="val 310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2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Phase 2</a:t>
            </a:r>
            <a:endParaRPr kumimoji="1" lang="ko-Kore-KR" altLang="en-US" sz="1200" b="1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B9B1CE9-1D28-3C45-8DD4-E60A2088486E}"/>
              </a:ext>
            </a:extLst>
          </p:cNvPr>
          <p:cNvSpPr/>
          <p:nvPr/>
        </p:nvSpPr>
        <p:spPr>
          <a:xfrm>
            <a:off x="1282868" y="6095006"/>
            <a:ext cx="104481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한국은행 </a:t>
            </a:r>
            <a:r>
              <a:rPr lang="ko-KR" altLang="en-US" sz="1400" spc="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투입산출표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기반 지역별 </a:t>
            </a:r>
            <a:r>
              <a:rPr lang="ko-KR" altLang="en-US" sz="1400" spc="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산업연관표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계산</a:t>
            </a:r>
            <a:endParaRPr lang="en-US" altLang="ko-KR" sz="14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5810539-BDC2-8B40-9337-E386DECB253B}"/>
              </a:ext>
            </a:extLst>
          </p:cNvPr>
          <p:cNvSpPr/>
          <p:nvPr/>
        </p:nvSpPr>
        <p:spPr>
          <a:xfrm>
            <a:off x="577292" y="1351985"/>
            <a:ext cx="24067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 매핑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산업연관표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(22X22)</a:t>
            </a:r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8F055CB8-5159-41EF-9F7C-90713F861642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89297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사각형: 둥근 모서리 96">
            <a:extLst>
              <a:ext uri="{FF2B5EF4-FFF2-40B4-BE49-F238E27FC236}">
                <a16:creationId xmlns:a16="http://schemas.microsoft.com/office/drawing/2014/main" id="{A1A346A1-10C5-C445-9132-94F92ADF43EF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5.</a:t>
            </a:r>
            <a:r>
              <a:rPr lang="ko-KR" altLang="en-US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지역별 부가가치유발계수 산출</a:t>
            </a:r>
            <a:endParaRPr lang="en-US" altLang="ko-KR" sz="2000" b="1" spc="600" dirty="0">
              <a:solidFill>
                <a:sysClr val="windowText" lastClr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4908A25-0DD8-FB4D-AF5A-9CBF31B8C0B4}"/>
              </a:ext>
            </a:extLst>
          </p:cNvPr>
          <p:cNvSpPr/>
          <p:nvPr/>
        </p:nvSpPr>
        <p:spPr>
          <a:xfrm>
            <a:off x="1193367" y="6068281"/>
            <a:ext cx="11448444" cy="3635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 매핑 산업연관표</a:t>
            </a:r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업종비율지수</a:t>
            </a:r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를 </a:t>
            </a:r>
            <a:r>
              <a:rPr lang="en-US" altLang="ko-KR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inner product</a:t>
            </a:r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하여 계산된 최종 지역별 업종별 부가가치유발계수</a:t>
            </a:r>
            <a:endParaRPr lang="en-US" altLang="ko-KR" sz="13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E0EFB52-7897-C54E-84ED-37558E2F34D4}"/>
              </a:ext>
            </a:extLst>
          </p:cNvPr>
          <p:cNvGraphicFramePr>
            <a:graphicFrameLocks noGrp="1"/>
          </p:cNvGraphicFramePr>
          <p:nvPr/>
        </p:nvGraphicFramePr>
        <p:xfrm>
          <a:off x="6779318" y="1820079"/>
          <a:ext cx="4701165" cy="3802807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551766">
                  <a:extLst>
                    <a:ext uri="{9D8B030D-6E8A-4147-A177-3AD203B41FA5}">
                      <a16:colId xmlns:a16="http://schemas.microsoft.com/office/drawing/2014/main" val="1224018652"/>
                    </a:ext>
                  </a:extLst>
                </a:gridCol>
                <a:gridCol w="593825">
                  <a:extLst>
                    <a:ext uri="{9D8B030D-6E8A-4147-A177-3AD203B41FA5}">
                      <a16:colId xmlns:a16="http://schemas.microsoft.com/office/drawing/2014/main" val="1833475648"/>
                    </a:ext>
                  </a:extLst>
                </a:gridCol>
                <a:gridCol w="594660">
                  <a:extLst>
                    <a:ext uri="{9D8B030D-6E8A-4147-A177-3AD203B41FA5}">
                      <a16:colId xmlns:a16="http://schemas.microsoft.com/office/drawing/2014/main" val="1477307036"/>
                    </a:ext>
                  </a:extLst>
                </a:gridCol>
                <a:gridCol w="600891">
                  <a:extLst>
                    <a:ext uri="{9D8B030D-6E8A-4147-A177-3AD203B41FA5}">
                      <a16:colId xmlns:a16="http://schemas.microsoft.com/office/drawing/2014/main" val="160649000"/>
                    </a:ext>
                  </a:extLst>
                </a:gridCol>
                <a:gridCol w="618309">
                  <a:extLst>
                    <a:ext uri="{9D8B030D-6E8A-4147-A177-3AD203B41FA5}">
                      <a16:colId xmlns:a16="http://schemas.microsoft.com/office/drawing/2014/main" val="386772140"/>
                    </a:ext>
                  </a:extLst>
                </a:gridCol>
                <a:gridCol w="644434">
                  <a:extLst>
                    <a:ext uri="{9D8B030D-6E8A-4147-A177-3AD203B41FA5}">
                      <a16:colId xmlns:a16="http://schemas.microsoft.com/office/drawing/2014/main" val="1314208020"/>
                    </a:ext>
                  </a:extLst>
                </a:gridCol>
                <a:gridCol w="522515">
                  <a:extLst>
                    <a:ext uri="{9D8B030D-6E8A-4147-A177-3AD203B41FA5}">
                      <a16:colId xmlns:a16="http://schemas.microsoft.com/office/drawing/2014/main" val="1165843415"/>
                    </a:ext>
                  </a:extLst>
                </a:gridCol>
                <a:gridCol w="574765">
                  <a:extLst>
                    <a:ext uri="{9D8B030D-6E8A-4147-A177-3AD203B41FA5}">
                      <a16:colId xmlns:a16="http://schemas.microsoft.com/office/drawing/2014/main" val="4038850379"/>
                    </a:ext>
                  </a:extLst>
                </a:gridCol>
              </a:tblGrid>
              <a:tr h="217162">
                <a:tc>
                  <a:txBody>
                    <a:bodyPr/>
                    <a:lstStyle/>
                    <a:p>
                      <a:endParaRPr lang="ko-Kore-KR" altLang="en-US" sz="700" b="0" dirty="0"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가평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고양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과천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광명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광주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화성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95331543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>
                          <a:effectLst/>
                        </a:rPr>
                        <a:t>가구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0.032480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0.477720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0.091264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0.260559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0.619237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0.322888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001186270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 err="1">
                          <a:effectLst/>
                        </a:rPr>
                        <a:t>광학제품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0.216908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2.726854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1.051452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2.026559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1.096465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2.433074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3271344846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>
                          <a:effectLst/>
                        </a:rPr>
                        <a:t>의료기관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0.174595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2.038818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1.152313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1.996657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1.013335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2.526504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3684613238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 err="1">
                          <a:effectLst/>
                        </a:rPr>
                        <a:t>레저업소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0.118264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1.057808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0.559319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0.701919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0.492369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1.148859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912098813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>
                          <a:effectLst/>
                        </a:rPr>
                        <a:t>레저용품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0.167013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1.302839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0.432317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0.800564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0.834630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1.189162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2080061250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 err="1">
                          <a:effectLst/>
                        </a:rPr>
                        <a:t>문화취미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0.172711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1.631161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1.827676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1.663261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0.760155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1.202809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399170820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>
                          <a:effectLst/>
                        </a:rPr>
                        <a:t>보건위생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0.121800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2.008779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0.889540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1.808022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0.751223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1.964038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847201398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 err="1">
                          <a:effectLst/>
                        </a:rPr>
                        <a:t>사무통신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0.330719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3.903380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3.039326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2.592600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1.491809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1.892886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3957908895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>
                          <a:effectLst/>
                        </a:rPr>
                        <a:t>서적문구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0.131253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2.055248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1.482053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1.231825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0.692827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1.932282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632856116"/>
                  </a:ext>
                </a:extLst>
              </a:tr>
              <a:tr h="177480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 err="1">
                          <a:effectLst/>
                        </a:rPr>
                        <a:t>수리서비스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0.058565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0.817462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0.461543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0.731289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0.491585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1.001678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4096769551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>
                          <a:effectLst/>
                        </a:rPr>
                        <a:t>숙박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0.558929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0.272765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0.063450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0.461183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0.171202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0.187610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962223273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 err="1">
                          <a:effectLst/>
                        </a:rPr>
                        <a:t>신변잡화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0.069700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0.428049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0.224492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0.439023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0.247705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0.271584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789731305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>
                          <a:effectLst/>
                        </a:rPr>
                        <a:t>연료판매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0.720835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0.305903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0.294332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0.727094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1.972279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0.895466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3449045861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>
                          <a:effectLst/>
                        </a:rPr>
                        <a:t>유통업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0.668973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2.662861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2.097506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3.476123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2.691027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3.935997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721062968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 err="1">
                          <a:effectLst/>
                        </a:rPr>
                        <a:t>음료식품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0.875085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1.277446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1.455413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3.496002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2.441335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3.947194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4178533633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>
                          <a:effectLst/>
                        </a:rPr>
                        <a:t>의류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0.111449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0.559334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0.853172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1.111906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0.799327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1.298740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3315152040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>
                          <a:effectLst/>
                        </a:rPr>
                        <a:t>요식업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0.269468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0.959873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0.819936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1.369339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1.020293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1.763715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2009473842"/>
                  </a:ext>
                </a:extLst>
              </a:tr>
              <a:tr h="173576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>
                          <a:effectLst/>
                        </a:rPr>
                        <a:t>자동차정비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0.036643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0.197152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0.088218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0.214295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0.236618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0.366044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374414430"/>
                  </a:ext>
                </a:extLst>
              </a:tr>
              <a:tr h="191473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>
                          <a:effectLst/>
                        </a:rPr>
                        <a:t>자동차판매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0.025346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0.209417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0.000054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0.276213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0.143010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0.213467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618397046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 err="1">
                          <a:effectLst/>
                        </a:rPr>
                        <a:t>전기가전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0.066048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0.250020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0.108515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0.545390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0.506354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0.639054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046167760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 err="1">
                          <a:effectLst/>
                        </a:rPr>
                        <a:t>주방용구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0.021533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0.116125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0.084230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0.323293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0.198731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0.187189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3332216900"/>
                  </a:ext>
                </a:extLst>
              </a:tr>
              <a:tr h="160164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dirty="0">
                          <a:effectLst/>
                        </a:rPr>
                        <a:t>직물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0.179466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0.451584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0.647418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1.636268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>
                          <a:effectLst/>
                        </a:rPr>
                        <a:t>1.180178</a:t>
                      </a:r>
                      <a:endParaRPr lang="en-US" altLang="ko-Kore-KR" sz="700" b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u="none" strike="noStrike" dirty="0">
                          <a:effectLst/>
                        </a:rPr>
                        <a:t>∙∙∙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+mn-ea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dirty="0">
                          <a:effectLst/>
                        </a:rPr>
                        <a:t>1.420374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827642852"/>
                  </a:ext>
                </a:extLst>
              </a:tr>
            </a:tbl>
          </a:graphicData>
        </a:graphic>
      </p:graphicFrame>
      <p:graphicFrame>
        <p:nvGraphicFramePr>
          <p:cNvPr id="22" name="표 21">
            <a:extLst>
              <a:ext uri="{FF2B5EF4-FFF2-40B4-BE49-F238E27FC236}">
                <a16:creationId xmlns:a16="http://schemas.microsoft.com/office/drawing/2014/main" id="{D6E6BD78-DA0A-BD42-97E3-0E65511A58B7}"/>
              </a:ext>
            </a:extLst>
          </p:cNvPr>
          <p:cNvGraphicFramePr>
            <a:graphicFrameLocks noGrp="1"/>
          </p:cNvGraphicFramePr>
          <p:nvPr/>
        </p:nvGraphicFramePr>
        <p:xfrm>
          <a:off x="854392" y="1819423"/>
          <a:ext cx="2406742" cy="3803463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548551">
                  <a:extLst>
                    <a:ext uri="{9D8B030D-6E8A-4147-A177-3AD203B41FA5}">
                      <a16:colId xmlns:a16="http://schemas.microsoft.com/office/drawing/2014/main" val="157519896"/>
                    </a:ext>
                  </a:extLst>
                </a:gridCol>
                <a:gridCol w="484023">
                  <a:extLst>
                    <a:ext uri="{9D8B030D-6E8A-4147-A177-3AD203B41FA5}">
                      <a16:colId xmlns:a16="http://schemas.microsoft.com/office/drawing/2014/main" val="1679060311"/>
                    </a:ext>
                  </a:extLst>
                </a:gridCol>
                <a:gridCol w="463291">
                  <a:extLst>
                    <a:ext uri="{9D8B030D-6E8A-4147-A177-3AD203B41FA5}">
                      <a16:colId xmlns:a16="http://schemas.microsoft.com/office/drawing/2014/main" val="3112047194"/>
                    </a:ext>
                  </a:extLst>
                </a:gridCol>
                <a:gridCol w="449366">
                  <a:extLst>
                    <a:ext uri="{9D8B030D-6E8A-4147-A177-3AD203B41FA5}">
                      <a16:colId xmlns:a16="http://schemas.microsoft.com/office/drawing/2014/main" val="60167657"/>
                    </a:ext>
                  </a:extLst>
                </a:gridCol>
                <a:gridCol w="461511">
                  <a:extLst>
                    <a:ext uri="{9D8B030D-6E8A-4147-A177-3AD203B41FA5}">
                      <a16:colId xmlns:a16="http://schemas.microsoft.com/office/drawing/2014/main" val="2316017260"/>
                    </a:ext>
                  </a:extLst>
                </a:gridCol>
              </a:tblGrid>
              <a:tr h="226117">
                <a:tc>
                  <a:txBody>
                    <a:bodyPr/>
                    <a:lstStyle/>
                    <a:p>
                      <a:pPr algn="r" fontAlgn="ctr"/>
                      <a:endParaRPr lang="ko-Kore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가구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 err="1">
                          <a:effectLst/>
                        </a:rPr>
                        <a:t>광학제품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직물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47395141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가구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0.2541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0.0004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0.0007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227412517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>
                          <a:effectLst/>
                        </a:rPr>
                        <a:t>광학제품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0.4916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0.0037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4046815967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>
                          <a:effectLst/>
                        </a:rPr>
                        <a:t>의료기관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0.1583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0.0034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629147449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레저업소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787756325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레저용품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0.0004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3447232617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문화취미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843062948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보건위생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797483756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사무통신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0.0056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0.0038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800549984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서적문구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3494076851"/>
                  </a:ext>
                </a:extLst>
              </a:tr>
              <a:tr h="177258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수리서비스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0.0010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0.0016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774613875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숙박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597009661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>
                          <a:effectLst/>
                        </a:rPr>
                        <a:t>신변잡화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471233422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연료판매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0.0047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259222559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유통업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0.2478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0.2101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0.2871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801209704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>
                          <a:effectLst/>
                        </a:rPr>
                        <a:t>음료식품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3014096012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의류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0.0013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257724160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요식업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0.0068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0.0088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0.0154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089660761"/>
                  </a:ext>
                </a:extLst>
              </a:tr>
              <a:tr h="178439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자동차정비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0.0027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0.0059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825341263"/>
                  </a:ext>
                </a:extLst>
              </a:tr>
              <a:tr h="172681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자동차판매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0.0000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3547779938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전기가전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0.0008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0.0023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0.0012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2173281264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 err="1">
                          <a:effectLst/>
                        </a:rPr>
                        <a:t>주방용구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0.0001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0.0002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0.0003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252662931"/>
                  </a:ext>
                </a:extLst>
              </a:tr>
              <a:tr h="160472">
                <a:tc>
                  <a:txBody>
                    <a:bodyPr/>
                    <a:lstStyle/>
                    <a:p>
                      <a:pPr algn="r" fontAlgn="ctr"/>
                      <a:r>
                        <a:rPr lang="ko-KR" altLang="en-US" sz="700" u="none" strike="noStrike" dirty="0">
                          <a:effectLst/>
                        </a:rPr>
                        <a:t>직물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0.0073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>
                          <a:effectLst/>
                        </a:rPr>
                        <a:t>0.0005 </a:t>
                      </a:r>
                      <a:endParaRPr lang="en-US" altLang="ko-Kore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ore-KR" sz="700" u="none" strike="noStrike" dirty="0">
                          <a:effectLst/>
                        </a:rPr>
                        <a:t>0.2830 </a:t>
                      </a:r>
                      <a:endParaRPr lang="en-US" altLang="ko-Kore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34" charset="-127"/>
                        <a:ea typeface="맑은 고딕" panose="020B0503020000020004" pitchFamily="34" charset="-127"/>
                      </a:endParaRPr>
                    </a:p>
                  </a:txBody>
                  <a:tcPr marL="5925" marR="5925" marT="5925" marB="0" anchor="ctr"/>
                </a:tc>
                <a:extLst>
                  <a:ext uri="{0D108BD9-81ED-4DB2-BD59-A6C34878D82A}">
                    <a16:rowId xmlns:a16="http://schemas.microsoft.com/office/drawing/2014/main" val="1975663798"/>
                  </a:ext>
                </a:extLst>
              </a:tr>
            </a:tbl>
          </a:graphicData>
        </a:graphic>
      </p:graphicFrame>
      <p:graphicFrame>
        <p:nvGraphicFramePr>
          <p:cNvPr id="23" name="표 22">
            <a:extLst>
              <a:ext uri="{FF2B5EF4-FFF2-40B4-BE49-F238E27FC236}">
                <a16:creationId xmlns:a16="http://schemas.microsoft.com/office/drawing/2014/main" id="{73C6D25D-0DA8-4346-9EC8-8E1551D9DE18}"/>
              </a:ext>
            </a:extLst>
          </p:cNvPr>
          <p:cNvGraphicFramePr>
            <a:graphicFrameLocks noGrp="1"/>
          </p:cNvGraphicFramePr>
          <p:nvPr/>
        </p:nvGraphicFramePr>
        <p:xfrm>
          <a:off x="3663413" y="1819415"/>
          <a:ext cx="2254142" cy="3803471"/>
        </p:xfrm>
        <a:graphic>
          <a:graphicData uri="http://schemas.openxmlformats.org/drawingml/2006/table">
            <a:tbl>
              <a:tblPr>
                <a:tableStyleId>{1FECB4D8-DB02-4DC6-A0A2-4F2EBAE1DC90}</a:tableStyleId>
              </a:tblPr>
              <a:tblGrid>
                <a:gridCol w="548952">
                  <a:extLst>
                    <a:ext uri="{9D8B030D-6E8A-4147-A177-3AD203B41FA5}">
                      <a16:colId xmlns:a16="http://schemas.microsoft.com/office/drawing/2014/main" val="1123523467"/>
                    </a:ext>
                  </a:extLst>
                </a:gridCol>
                <a:gridCol w="463531">
                  <a:extLst>
                    <a:ext uri="{9D8B030D-6E8A-4147-A177-3AD203B41FA5}">
                      <a16:colId xmlns:a16="http://schemas.microsoft.com/office/drawing/2014/main" val="3556209436"/>
                    </a:ext>
                  </a:extLst>
                </a:gridCol>
                <a:gridCol w="452387">
                  <a:extLst>
                    <a:ext uri="{9D8B030D-6E8A-4147-A177-3AD203B41FA5}">
                      <a16:colId xmlns:a16="http://schemas.microsoft.com/office/drawing/2014/main" val="1982969660"/>
                    </a:ext>
                  </a:extLst>
                </a:gridCol>
                <a:gridCol w="288758">
                  <a:extLst>
                    <a:ext uri="{9D8B030D-6E8A-4147-A177-3AD203B41FA5}">
                      <a16:colId xmlns:a16="http://schemas.microsoft.com/office/drawing/2014/main" val="1910263505"/>
                    </a:ext>
                  </a:extLst>
                </a:gridCol>
                <a:gridCol w="500514">
                  <a:extLst>
                    <a:ext uri="{9D8B030D-6E8A-4147-A177-3AD203B41FA5}">
                      <a16:colId xmlns:a16="http://schemas.microsoft.com/office/drawing/2014/main" val="3362271881"/>
                    </a:ext>
                  </a:extLst>
                </a:gridCol>
              </a:tblGrid>
              <a:tr h="216393">
                <a:tc>
                  <a:txBody>
                    <a:bodyPr/>
                    <a:lstStyle/>
                    <a:p>
                      <a:pPr algn="r"/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가평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고양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700" dirty="0">
                          <a:effectLst/>
                        </a:rPr>
                        <a:t>화성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9824161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>
                          <a:effectLst/>
                        </a:rPr>
                        <a:t>가구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0.0343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0.5956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0.3861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2000435612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>
                          <a:effectLst/>
                        </a:rPr>
                        <a:t>광학제품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0.0459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0.9692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0.7666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2570743782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>
                          <a:effectLst/>
                        </a:rPr>
                        <a:t>의료기관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0.0553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0.618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0.883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973276109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>
                          <a:effectLst/>
                        </a:rPr>
                        <a:t>레저업소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0.0989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0.9292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1.0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3229047891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>
                          <a:effectLst/>
                        </a:rPr>
                        <a:t>레저용품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0.1098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0.8618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0.7817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2018360280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 err="1">
                          <a:effectLst/>
                        </a:rPr>
                        <a:t>문화취미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0.0887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0.8538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0.6106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1156873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>
                          <a:effectLst/>
                        </a:rPr>
                        <a:t>보건위생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0.0454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0.8504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0.8275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1010725238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>
                          <a:effectLst/>
                        </a:rPr>
                        <a:t>사무통신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0.0595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0.8354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0.341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3124944696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 err="1">
                          <a:effectLst/>
                        </a:rPr>
                        <a:t>서적문구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0.0493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1.0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0.9133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3259422914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 err="1">
                          <a:effectLst/>
                        </a:rPr>
                        <a:t>수리서비스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0.0482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0.7819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0.962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1443475629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>
                          <a:effectLst/>
                        </a:rPr>
                        <a:t>숙박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1.0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0.348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0.151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1232614651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>
                          <a:effectLst/>
                        </a:rPr>
                        <a:t>신변잡화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0.1174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0.7248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0.4415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337879240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>
                          <a:effectLst/>
                        </a:rPr>
                        <a:t>연료판매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0.381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0.2718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101120624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>
                          <a:effectLst/>
                        </a:rPr>
                        <a:t>유통업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0.1864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0.1966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0.7651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1537008498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 err="1">
                          <a:effectLst/>
                        </a:rPr>
                        <a:t>음료식품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0.1924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0.255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0.845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2079233800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>
                          <a:effectLst/>
                        </a:rPr>
                        <a:t>의류</a:t>
                      </a:r>
                      <a:endParaRPr lang="ko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0.0678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0.3358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0.8396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1783264787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>
                          <a:effectLst/>
                        </a:rPr>
                        <a:t>요식업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0.138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0.4071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0.9182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4213397487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>
                          <a:effectLst/>
                        </a:rPr>
                        <a:t>자동차정비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0.0885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0.5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0.9847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572465478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>
                          <a:effectLst/>
                        </a:rPr>
                        <a:t>자동차판매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0.0605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0.5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0.5096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1806153940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 err="1">
                          <a:effectLst/>
                        </a:rPr>
                        <a:t>전기가전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0.0442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0.1394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0.4588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3681827433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 err="1">
                          <a:effectLst/>
                        </a:rPr>
                        <a:t>주방용구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0.063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0.3525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0.5694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1423636642"/>
                  </a:ext>
                </a:extLst>
              </a:tr>
              <a:tr h="163049">
                <a:tc>
                  <a:txBody>
                    <a:bodyPr/>
                    <a:lstStyle/>
                    <a:p>
                      <a:pPr algn="r"/>
                      <a:r>
                        <a:rPr lang="ko-KR" altLang="en-US" sz="700" dirty="0">
                          <a:effectLst/>
                        </a:rPr>
                        <a:t>직물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0.0729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>
                          <a:effectLst/>
                        </a:rPr>
                        <a:t>0.1416</a:t>
                      </a:r>
                      <a:endParaRPr lang="ko-Kore-KR" altLang="en-US" sz="700" b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34" charset="-127"/>
                          <a:ea typeface="+mn-ea"/>
                        </a:rPr>
                        <a:t>∙∙∙</a:t>
                      </a:r>
                    </a:p>
                  </a:txBody>
                  <a:tcPr marL="5925" marR="5925" marT="5925" marB="0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700" dirty="0">
                          <a:effectLst/>
                        </a:rPr>
                        <a:t>0.6016</a:t>
                      </a:r>
                      <a:endParaRPr lang="ko-Kore-KR" altLang="en-US" sz="700" b="0" dirty="0">
                        <a:effectLst/>
                        <a:latin typeface="+mn-lt"/>
                      </a:endParaRPr>
                    </a:p>
                  </a:txBody>
                  <a:tcPr marL="5062" marR="5062" marT="5062" marB="5062" anchor="ctr"/>
                </a:tc>
                <a:extLst>
                  <a:ext uri="{0D108BD9-81ED-4DB2-BD59-A6C34878D82A}">
                    <a16:rowId xmlns:a16="http://schemas.microsoft.com/office/drawing/2014/main" val="2815800345"/>
                  </a:ext>
                </a:extLst>
              </a:tr>
            </a:tbl>
          </a:graphicData>
        </a:graphic>
      </p:graphicFrame>
      <p:sp>
        <p:nvSpPr>
          <p:cNvPr id="24" name="직사각형 23">
            <a:extLst>
              <a:ext uri="{FF2B5EF4-FFF2-40B4-BE49-F238E27FC236}">
                <a16:creationId xmlns:a16="http://schemas.microsoft.com/office/drawing/2014/main" id="{2185CFFC-C648-0F43-95D0-47D99AE38A87}"/>
              </a:ext>
            </a:extLst>
          </p:cNvPr>
          <p:cNvSpPr/>
          <p:nvPr/>
        </p:nvSpPr>
        <p:spPr>
          <a:xfrm>
            <a:off x="854392" y="1490533"/>
            <a:ext cx="24067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상품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업종 매핑 </a:t>
            </a:r>
            <a:r>
              <a:rPr lang="ko-KR" altLang="en-US" sz="9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산업연관표</a:t>
            </a:r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(22X22)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6BB8223-404D-8D4A-BB86-06A825675BBC}"/>
              </a:ext>
            </a:extLst>
          </p:cNvPr>
          <p:cNvSpPr/>
          <p:nvPr/>
        </p:nvSpPr>
        <p:spPr>
          <a:xfrm>
            <a:off x="8002829" y="1482007"/>
            <a:ext cx="24067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최종 지역별 부가가치유발계수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(22X24)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3B20C871-5D41-E64E-8C40-0C309350651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164561" y="3621767"/>
            <a:ext cx="273560" cy="256724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6957BAEA-9FC3-BF4C-82D2-6B8527CCF977}"/>
              </a:ext>
            </a:extLst>
          </p:cNvPr>
          <p:cNvSpPr/>
          <p:nvPr/>
        </p:nvSpPr>
        <p:spPr>
          <a:xfrm>
            <a:off x="3743797" y="1490184"/>
            <a:ext cx="2254142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업종비율지수 </a:t>
            </a:r>
            <a:r>
              <a:rPr lang="en-US" altLang="ko-KR" sz="9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(22X24)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8BA5D72-DC2C-7843-B24C-2ABC319B4882}"/>
              </a:ext>
            </a:extLst>
          </p:cNvPr>
          <p:cNvSpPr/>
          <p:nvPr/>
        </p:nvSpPr>
        <p:spPr>
          <a:xfrm>
            <a:off x="3325058" y="3536411"/>
            <a:ext cx="277273" cy="6538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300" b="1" spc="300" dirty="0"/>
              <a:t>X</a:t>
            </a:r>
            <a:endParaRPr lang="en-US" altLang="ko-KR" sz="1300" spc="300" dirty="0"/>
          </a:p>
          <a:p>
            <a:pPr>
              <a:lnSpc>
                <a:spcPct val="150000"/>
              </a:lnSpc>
            </a:pPr>
            <a:endParaRPr lang="en-US" altLang="ko-KR" sz="1300" spc="300" dirty="0"/>
          </a:p>
        </p:txBody>
      </p:sp>
      <p:sp>
        <p:nvSpPr>
          <p:cNvPr id="14" name="오각형[P] 13">
            <a:extLst>
              <a:ext uri="{FF2B5EF4-FFF2-40B4-BE49-F238E27FC236}">
                <a16:creationId xmlns:a16="http://schemas.microsoft.com/office/drawing/2014/main" id="{62DA759C-D31B-1643-969B-D801B700D05F}"/>
              </a:ext>
            </a:extLst>
          </p:cNvPr>
          <p:cNvSpPr/>
          <p:nvPr/>
        </p:nvSpPr>
        <p:spPr>
          <a:xfrm>
            <a:off x="1" y="6080537"/>
            <a:ext cx="1078028" cy="341496"/>
          </a:xfrm>
          <a:prstGeom prst="homePlate">
            <a:avLst>
              <a:gd name="adj" fmla="val 31003"/>
            </a:avLst>
          </a:prstGeom>
          <a:solidFill>
            <a:schemeClr val="bg2">
              <a:lumMod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ko-Kore-KR" sz="12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Phase 3</a:t>
            </a:r>
            <a:endParaRPr kumimoji="1" lang="ko-Kore-KR" altLang="en-US" sz="1200" b="1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52BB12E9-3EEC-4B8A-BB14-D0660B76620B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3.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지역화폐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09197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1373700"/>
            <a:ext cx="1461770" cy="5484299"/>
          </a:xfrm>
          <a:custGeom>
            <a:avLst/>
            <a:gdLst/>
            <a:ahLst/>
            <a:cxnLst/>
            <a:rect l="l" t="t" r="r" b="b"/>
            <a:pathLst>
              <a:path w="1461770" h="5143500">
                <a:moveTo>
                  <a:pt x="1461516" y="0"/>
                </a:moveTo>
                <a:lnTo>
                  <a:pt x="0" y="0"/>
                </a:lnTo>
                <a:lnTo>
                  <a:pt x="0" y="5143500"/>
                </a:lnTo>
                <a:lnTo>
                  <a:pt x="1461516" y="5143500"/>
                </a:lnTo>
                <a:lnTo>
                  <a:pt x="1461516" y="0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5" name="object 4"/>
          <p:cNvSpPr txBox="1">
            <a:spLocks noGrp="1"/>
          </p:cNvSpPr>
          <p:nvPr>
            <p:ph type="title"/>
          </p:nvPr>
        </p:nvSpPr>
        <p:spPr>
          <a:xfrm>
            <a:off x="0" y="854618"/>
            <a:ext cx="2398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CONTENTS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3697604" cy="656137"/>
          </a:xfrm>
          <a:custGeom>
            <a:avLst/>
            <a:gdLst/>
            <a:ahLst/>
            <a:cxnLst/>
            <a:rect l="l" t="t" r="r" b="b"/>
            <a:pathLst>
              <a:path w="3697604" h="554990">
                <a:moveTo>
                  <a:pt x="3697224" y="184404"/>
                </a:moveTo>
                <a:lnTo>
                  <a:pt x="1469136" y="184404"/>
                </a:lnTo>
                <a:lnTo>
                  <a:pt x="1467612" y="184404"/>
                </a:lnTo>
                <a:lnTo>
                  <a:pt x="1461516" y="184404"/>
                </a:lnTo>
                <a:lnTo>
                  <a:pt x="1461516" y="0"/>
                </a:lnTo>
                <a:lnTo>
                  <a:pt x="0" y="0"/>
                </a:lnTo>
                <a:lnTo>
                  <a:pt x="0" y="554736"/>
                </a:lnTo>
                <a:lnTo>
                  <a:pt x="1461516" y="554736"/>
                </a:lnTo>
                <a:lnTo>
                  <a:pt x="1461516" y="376428"/>
                </a:lnTo>
                <a:lnTo>
                  <a:pt x="3125724" y="376428"/>
                </a:lnTo>
                <a:lnTo>
                  <a:pt x="3125724" y="309372"/>
                </a:lnTo>
                <a:lnTo>
                  <a:pt x="1461516" y="309372"/>
                </a:lnTo>
                <a:lnTo>
                  <a:pt x="1461516" y="230124"/>
                </a:lnTo>
                <a:lnTo>
                  <a:pt x="1467612" y="230124"/>
                </a:lnTo>
                <a:lnTo>
                  <a:pt x="1469136" y="230124"/>
                </a:lnTo>
                <a:lnTo>
                  <a:pt x="3697224" y="230124"/>
                </a:lnTo>
                <a:lnTo>
                  <a:pt x="3697224" y="184404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1770" y="0"/>
            <a:ext cx="2536063" cy="69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724270" y="2674335"/>
            <a:ext cx="9926009" cy="578694"/>
            <a:chOff x="1798701" y="1136804"/>
            <a:chExt cx="9926009" cy="578694"/>
          </a:xfrm>
        </p:grpSpPr>
        <p:sp>
          <p:nvSpPr>
            <p:cNvPr id="45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1798701" y="1136805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지역화폐 분석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6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5365778" y="1136804"/>
              <a:ext cx="2791855" cy="565593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군집 분석</a:t>
              </a:r>
              <a:endPara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7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8932855" y="1149905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유사도 분석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9" name="object 10"/>
          <p:cNvGrpSpPr/>
          <p:nvPr/>
        </p:nvGrpSpPr>
        <p:grpSpPr>
          <a:xfrm>
            <a:off x="1724270" y="2395714"/>
            <a:ext cx="9954260" cy="240157"/>
            <a:chOff x="1719833" y="2231898"/>
            <a:chExt cx="9954260" cy="240157"/>
          </a:xfrm>
          <a:solidFill>
            <a:srgbClr val="2F5597"/>
          </a:solidFill>
        </p:grpSpPr>
        <p:sp>
          <p:nvSpPr>
            <p:cNvPr id="40" name="object 11"/>
            <p:cNvSpPr/>
            <p:nvPr/>
          </p:nvSpPr>
          <p:spPr>
            <a:xfrm>
              <a:off x="1719833" y="2231898"/>
              <a:ext cx="9954260" cy="0"/>
            </a:xfrm>
            <a:custGeom>
              <a:avLst/>
              <a:gdLst/>
              <a:ahLst/>
              <a:cxnLst/>
              <a:rect l="l" t="t" r="r" b="b"/>
              <a:pathLst>
                <a:path w="9954260">
                  <a:moveTo>
                    <a:pt x="0" y="0"/>
                  </a:moveTo>
                  <a:lnTo>
                    <a:pt x="9954133" y="0"/>
                  </a:lnTo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1" name="object 13"/>
            <p:cNvSpPr/>
            <p:nvPr/>
          </p:nvSpPr>
          <p:spPr>
            <a:xfrm>
              <a:off x="2979322" y="2242129"/>
              <a:ext cx="260350" cy="226695"/>
            </a:xfrm>
            <a:custGeom>
              <a:avLst/>
              <a:gdLst/>
              <a:ahLst/>
              <a:cxnLst/>
              <a:rect l="l" t="t" r="r" b="b"/>
              <a:pathLst>
                <a:path w="260350" h="226694">
                  <a:moveTo>
                    <a:pt x="129667" y="226187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7" y="226187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2" name="object 17"/>
            <p:cNvSpPr/>
            <p:nvPr/>
          </p:nvSpPr>
          <p:spPr>
            <a:xfrm>
              <a:off x="6566788" y="2236833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7" y="226060"/>
                  </a:moveTo>
                  <a:lnTo>
                    <a:pt x="0" y="508"/>
                  </a:lnTo>
                  <a:lnTo>
                    <a:pt x="260223" y="0"/>
                  </a:lnTo>
                  <a:lnTo>
                    <a:pt x="129667" y="22606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3" name="object 18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260223" y="0"/>
                  </a:moveTo>
                  <a:lnTo>
                    <a:pt x="0" y="507"/>
                  </a:lnTo>
                  <a:lnTo>
                    <a:pt x="129666" y="226059"/>
                  </a:lnTo>
                  <a:lnTo>
                    <a:pt x="260223" y="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4" name="object 19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6" y="226059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6" y="226059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6DB7820-44D4-4016-A83A-512E4419F870}"/>
              </a:ext>
            </a:extLst>
          </p:cNvPr>
          <p:cNvSpPr/>
          <p:nvPr/>
        </p:nvSpPr>
        <p:spPr>
          <a:xfrm>
            <a:off x="5185021" y="3239927"/>
            <a:ext cx="42970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분석 목적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및 전처리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4.3 PCA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4.4 K-means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29C08AE-8AD2-48C7-AAB8-9669E6A9D489}"/>
              </a:ext>
            </a:extLst>
          </p:cNvPr>
          <p:cNvSpPr/>
          <p:nvPr/>
        </p:nvSpPr>
        <p:spPr>
          <a:xfrm>
            <a:off x="8747704" y="3239927"/>
            <a:ext cx="353060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 분석 방법 및 결과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업종별 부가가치유발계수 시각화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5.3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클러스터링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개지역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매칭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DB7820-44D4-4016-A83A-512E4419F870}"/>
              </a:ext>
            </a:extLst>
          </p:cNvPr>
          <p:cNvSpPr/>
          <p:nvPr/>
        </p:nvSpPr>
        <p:spPr>
          <a:xfrm>
            <a:off x="1605395" y="3235204"/>
            <a:ext cx="42970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경제효과 분석 참고자료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데이터 전처리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3.3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3.4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경제효과 분석방법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~ 5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21"/>
          <p:cNvSpPr/>
          <p:nvPr/>
        </p:nvSpPr>
        <p:spPr>
          <a:xfrm>
            <a:off x="1605395" y="2286773"/>
            <a:ext cx="3685952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/>
          <p:cNvSpPr/>
          <p:nvPr/>
        </p:nvSpPr>
        <p:spPr>
          <a:xfrm>
            <a:off x="8083202" y="2004813"/>
            <a:ext cx="4108798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463890" y="3344146"/>
            <a:ext cx="3685952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1"/>
          <p:cNvSpPr/>
          <p:nvPr/>
        </p:nvSpPr>
        <p:spPr>
          <a:xfrm>
            <a:off x="8411375" y="3301388"/>
            <a:ext cx="3685952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1698618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8D01F036-CE49-420C-BF84-1470AB608645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목적 </a:t>
            </a:r>
            <a:r>
              <a:rPr lang="ko-KR" altLang="en-US" sz="2000" b="1" spc="6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및 절차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사각형: 둥근 모서리 96">
            <a:extLst>
              <a:ext uri="{FF2B5EF4-FFF2-40B4-BE49-F238E27FC236}">
                <a16:creationId xmlns:a16="http://schemas.microsoft.com/office/drawing/2014/main" id="{3D8787CC-A357-4B6F-A504-A575C4600967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군집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82B611E-0654-4021-8B4F-1949CE5A406D}"/>
              </a:ext>
            </a:extLst>
          </p:cNvPr>
          <p:cNvSpPr/>
          <p:nvPr/>
        </p:nvSpPr>
        <p:spPr>
          <a:xfrm>
            <a:off x="1398372" y="1150816"/>
            <a:ext cx="1044818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분석의 목적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DA0AD83-E23B-4ED6-829B-DA3384053DB1}"/>
              </a:ext>
            </a:extLst>
          </p:cNvPr>
          <p:cNvSpPr/>
          <p:nvPr/>
        </p:nvSpPr>
        <p:spPr>
          <a:xfrm>
            <a:off x="1166371" y="131089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object 13">
            <a:extLst>
              <a:ext uri="{FF2B5EF4-FFF2-40B4-BE49-F238E27FC236}">
                <a16:creationId xmlns:a16="http://schemas.microsoft.com/office/drawing/2014/main" id="{8F2F836A-CE8B-45EE-A8AE-E3B21B1BEC03}"/>
              </a:ext>
            </a:extLst>
          </p:cNvPr>
          <p:cNvSpPr txBox="1"/>
          <p:nvPr/>
        </p:nvSpPr>
        <p:spPr>
          <a:xfrm>
            <a:off x="1409336" y="1676400"/>
            <a:ext cx="9215314" cy="1381125"/>
          </a:xfrm>
          <a:prstGeom prst="roundRect">
            <a:avLst>
              <a:gd name="adj" fmla="val 289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BFB1444-F301-4F86-ADC4-76908ED0BC40}"/>
              </a:ext>
            </a:extLst>
          </p:cNvPr>
          <p:cNvSpPr/>
          <p:nvPr/>
        </p:nvSpPr>
        <p:spPr>
          <a:xfrm>
            <a:off x="1615936" y="1836041"/>
            <a:ext cx="8914019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경기도의 지역화폐 사용액에 따른 </a:t>
            </a:r>
            <a:r>
              <a:rPr lang="ko-KR" altLang="en-US" sz="1400" spc="30" dirty="0">
                <a:highlight>
                  <a:srgbClr val="FBF69B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지역적 특성 파악</a:t>
            </a:r>
            <a:endParaRPr lang="en-US" altLang="ko-KR" sz="1400" spc="30" dirty="0">
              <a:highlight>
                <a:srgbClr val="FBF69B"/>
              </a:highlight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경기도 내 유사한 지역들의 군집을 통해 지역화폐의 특성과 활발한 사용에 대한 분석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 분석에 앞서 지역별 특성을 살펴보는 단계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B52A987-C304-48C6-9EF1-9CE94254D9FE}"/>
              </a:ext>
            </a:extLst>
          </p:cNvPr>
          <p:cNvSpPr/>
          <p:nvPr/>
        </p:nvSpPr>
        <p:spPr>
          <a:xfrm>
            <a:off x="1398372" y="3217741"/>
            <a:ext cx="1044818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절차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FB8113A-0AA8-4984-BCCC-4C5CF8292B16}"/>
              </a:ext>
            </a:extLst>
          </p:cNvPr>
          <p:cNvSpPr/>
          <p:nvPr/>
        </p:nvSpPr>
        <p:spPr>
          <a:xfrm>
            <a:off x="1166370" y="3377820"/>
            <a:ext cx="133238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C099E2DA-DA77-4ABD-9A5D-C58CEC9F310E}"/>
              </a:ext>
            </a:extLst>
          </p:cNvPr>
          <p:cNvSpPr/>
          <p:nvPr/>
        </p:nvSpPr>
        <p:spPr>
          <a:xfrm>
            <a:off x="1746759" y="4470099"/>
            <a:ext cx="2675936" cy="176877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지역적 특성 데이터 수집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endParaRPr kumimoji="1" lang="en-US" altLang="ko-KR" sz="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정제 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endParaRPr kumimoji="1" lang="en-US" altLang="ko-KR" sz="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표준화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오각형[P] 16">
            <a:extLst>
              <a:ext uri="{FF2B5EF4-FFF2-40B4-BE49-F238E27FC236}">
                <a16:creationId xmlns:a16="http://schemas.microsoft.com/office/drawing/2014/main" id="{E14B957A-CCB1-4613-ACDF-DC1DDF56E86E}"/>
              </a:ext>
            </a:extLst>
          </p:cNvPr>
          <p:cNvSpPr/>
          <p:nvPr/>
        </p:nvSpPr>
        <p:spPr>
          <a:xfrm>
            <a:off x="1746759" y="3777659"/>
            <a:ext cx="2842191" cy="594309"/>
          </a:xfrm>
          <a:prstGeom prst="homePlate">
            <a:avLst>
              <a:gd name="adj" fmla="val 3100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 및 가공</a:t>
            </a:r>
            <a:endParaRPr kumimoji="1" lang="ko-Kore-KR" altLang="en-US" sz="13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2ADF43D5-0AC9-41F0-AC36-B264DE5A412F}"/>
              </a:ext>
            </a:extLst>
          </p:cNvPr>
          <p:cNvSpPr/>
          <p:nvPr/>
        </p:nvSpPr>
        <p:spPr>
          <a:xfrm>
            <a:off x="4814436" y="4470099"/>
            <a:ext cx="2675936" cy="176877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PCA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개수 결정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성능 향상을 위한 차원 축소</a:t>
            </a:r>
            <a:endParaRPr kumimoji="1" lang="ko-Kore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오각형[P] 18">
            <a:extLst>
              <a:ext uri="{FF2B5EF4-FFF2-40B4-BE49-F238E27FC236}">
                <a16:creationId xmlns:a16="http://schemas.microsoft.com/office/drawing/2014/main" id="{D4068543-F030-400F-BC72-D5FAE882127A}"/>
              </a:ext>
            </a:extLst>
          </p:cNvPr>
          <p:cNvSpPr/>
          <p:nvPr/>
        </p:nvSpPr>
        <p:spPr>
          <a:xfrm>
            <a:off x="4814436" y="3777659"/>
            <a:ext cx="2842191" cy="594309"/>
          </a:xfrm>
          <a:prstGeom prst="homePlate">
            <a:avLst>
              <a:gd name="adj" fmla="val 3100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PCA </a:t>
            </a:r>
            <a:r>
              <a:rPr kumimoji="1"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kumimoji="1" lang="ko-Kore-KR" altLang="en-US" sz="1300" b="1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F68C86C2-79C1-47CF-86B4-5B53D595BDFA}"/>
              </a:ext>
            </a:extLst>
          </p:cNvPr>
          <p:cNvSpPr/>
          <p:nvPr/>
        </p:nvSpPr>
        <p:spPr>
          <a:xfrm>
            <a:off x="7867889" y="4470099"/>
            <a:ext cx="2675936" cy="176877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개수 결정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도출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지도 시각화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지역화폐에 따른 지역적 특성 확인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2" name="오각형[P] 20">
            <a:extLst>
              <a:ext uri="{FF2B5EF4-FFF2-40B4-BE49-F238E27FC236}">
                <a16:creationId xmlns:a16="http://schemas.microsoft.com/office/drawing/2014/main" id="{8D44D06C-41F4-478B-9C70-18119D3BDF42}"/>
              </a:ext>
            </a:extLst>
          </p:cNvPr>
          <p:cNvSpPr/>
          <p:nvPr/>
        </p:nvSpPr>
        <p:spPr>
          <a:xfrm>
            <a:off x="7867889" y="3777659"/>
            <a:ext cx="2842191" cy="594309"/>
          </a:xfrm>
          <a:prstGeom prst="homePlate">
            <a:avLst>
              <a:gd name="adj" fmla="val 3100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분석</a:t>
            </a:r>
            <a:endParaRPr kumimoji="1" lang="ko-Kore-KR" altLang="en-US" sz="1300" b="1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691525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3">
            <a:extLst>
              <a:ext uri="{FF2B5EF4-FFF2-40B4-BE49-F238E27FC236}">
                <a16:creationId xmlns:a16="http://schemas.microsoft.com/office/drawing/2014/main" id="{4307AC47-1C38-411C-8483-578CF17D5C9B}"/>
              </a:ext>
            </a:extLst>
          </p:cNvPr>
          <p:cNvSpPr txBox="1"/>
          <p:nvPr/>
        </p:nvSpPr>
        <p:spPr>
          <a:xfrm>
            <a:off x="1409336" y="5467350"/>
            <a:ext cx="9215314" cy="1121704"/>
          </a:xfrm>
          <a:prstGeom prst="roundRect">
            <a:avLst>
              <a:gd name="adj" fmla="val 289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6" name="object 13">
            <a:extLst>
              <a:ext uri="{FF2B5EF4-FFF2-40B4-BE49-F238E27FC236}">
                <a16:creationId xmlns:a16="http://schemas.microsoft.com/office/drawing/2014/main" id="{13645C71-0B86-437D-B495-7F17BFAF6B01}"/>
              </a:ext>
            </a:extLst>
          </p:cNvPr>
          <p:cNvSpPr txBox="1"/>
          <p:nvPr/>
        </p:nvSpPr>
        <p:spPr>
          <a:xfrm>
            <a:off x="1409336" y="2537838"/>
            <a:ext cx="9215314" cy="2293824"/>
          </a:xfrm>
          <a:prstGeom prst="roundRect">
            <a:avLst>
              <a:gd name="adj" fmla="val 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45E967BB-12C3-48D4-9138-A8E9F650F30D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데이터 </a:t>
            </a:r>
            <a:r>
              <a:rPr lang="ko-KR" altLang="en-US" sz="2000" b="1" spc="600" dirty="0" err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전처리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D0DE98D-2501-473E-A869-133505540E7F}"/>
              </a:ext>
            </a:extLst>
          </p:cNvPr>
          <p:cNvSpPr/>
          <p:nvPr/>
        </p:nvSpPr>
        <p:spPr>
          <a:xfrm>
            <a:off x="1166371" y="2119579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7E51F5A-7003-4398-8D49-D58ACB0B28C6}"/>
              </a:ext>
            </a:extLst>
          </p:cNvPr>
          <p:cNvSpPr/>
          <p:nvPr/>
        </p:nvSpPr>
        <p:spPr>
          <a:xfrm>
            <a:off x="1398373" y="2004146"/>
            <a:ext cx="339987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정제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D03BC15-909B-4C33-AE2A-89442DF9F11F}"/>
              </a:ext>
            </a:extLst>
          </p:cNvPr>
          <p:cNvSpPr/>
          <p:nvPr/>
        </p:nvSpPr>
        <p:spPr>
          <a:xfrm>
            <a:off x="1638081" y="2680436"/>
            <a:ext cx="8914019" cy="20002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특수문자 제거  </a:t>
            </a:r>
            <a:r>
              <a:rPr lang="en-US" altLang="ko-KR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‘(10%)’ -&gt; 0.01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결합 전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변수명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통일 </a:t>
            </a:r>
            <a:r>
              <a:rPr lang="en-US" altLang="ko-KR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'</a:t>
            </a:r>
            <a:r>
              <a:rPr lang="ko-KR" altLang="en-US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행정구역</a:t>
            </a:r>
            <a:r>
              <a:rPr lang="en-US" altLang="ko-KR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en-US" altLang="ko-KR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</a:t>
            </a:r>
            <a:r>
              <a:rPr lang="en-US" altLang="ko-KR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 : '</a:t>
            </a:r>
            <a:r>
              <a:rPr lang="ko-KR" altLang="en-US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</a:t>
            </a:r>
            <a:r>
              <a:rPr lang="en-US" altLang="ko-KR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', '</a:t>
            </a:r>
            <a:r>
              <a:rPr lang="ko-KR" altLang="en-US" sz="11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총인구수</a:t>
            </a:r>
            <a:r>
              <a:rPr lang="ko-KR" altLang="en-US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명</a:t>
            </a:r>
            <a:r>
              <a:rPr lang="en-US" altLang="ko-KR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)' :'</a:t>
            </a:r>
            <a:r>
              <a:rPr lang="ko-KR" altLang="en-US" sz="11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총인구수</a:t>
            </a:r>
            <a:r>
              <a:rPr lang="en-US" altLang="ko-KR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결측값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대체 </a:t>
            </a:r>
            <a:r>
              <a:rPr lang="en-US" altLang="ko-KR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‘(10%)’ -&gt; 0.01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불필요한 변수 제거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데이터가 누락된 성남시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안양시 등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시군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의미 중복 변수 제거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: 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사업체 종사자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사업체비율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중 사업체 종사자 제거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lvl="4"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주택 관련 특성 중 면적대비주택비율 제외한 특성들 제거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142997BD-5F01-4FCD-8F3A-9644DCBC5A62}"/>
              </a:ext>
            </a:extLst>
          </p:cNvPr>
          <p:cNvSpPr/>
          <p:nvPr/>
        </p:nvSpPr>
        <p:spPr>
          <a:xfrm>
            <a:off x="1167942" y="5085247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B94715BD-6AE6-4634-9846-71C14BF0977C}"/>
              </a:ext>
            </a:extLst>
          </p:cNvPr>
          <p:cNvSpPr/>
          <p:nvPr/>
        </p:nvSpPr>
        <p:spPr>
          <a:xfrm>
            <a:off x="1399944" y="4941239"/>
            <a:ext cx="339987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표준화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D4538751-5D95-4D9F-B67D-AC5D0B708190}"/>
              </a:ext>
            </a:extLst>
          </p:cNvPr>
          <p:cNvSpPr/>
          <p:nvPr/>
        </p:nvSpPr>
        <p:spPr>
          <a:xfrm>
            <a:off x="1638081" y="5674419"/>
            <a:ext cx="8914019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군집분석 및 유사도 분석을 위해 변수들의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통일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feature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평균을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0,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분산을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standardization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DCB83D3-2E33-4335-9AD4-278DE65174E5}"/>
              </a:ext>
            </a:extLst>
          </p:cNvPr>
          <p:cNvSpPr/>
          <p:nvPr/>
        </p:nvSpPr>
        <p:spPr>
          <a:xfrm>
            <a:off x="1166371" y="924396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159B788-0461-4C29-9B7E-FA1B987B6B11}"/>
              </a:ext>
            </a:extLst>
          </p:cNvPr>
          <p:cNvSpPr/>
          <p:nvPr/>
        </p:nvSpPr>
        <p:spPr>
          <a:xfrm>
            <a:off x="1398373" y="780388"/>
            <a:ext cx="339987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출처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 descr="아웃소싱타임스">
            <a:extLst>
              <a:ext uri="{FF2B5EF4-FFF2-40B4-BE49-F238E27FC236}">
                <a16:creationId xmlns:a16="http://schemas.microsoft.com/office/drawing/2014/main" id="{0ADF755F-AF72-4FC3-A75C-F2722A816D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9336" y="1251682"/>
            <a:ext cx="1288123" cy="676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국가가뭄통계서비스 개발로 가뭄관리 역량 강화 - 한우리경제">
            <a:extLst>
              <a:ext uri="{FF2B5EF4-FFF2-40B4-BE49-F238E27FC236}">
                <a16:creationId xmlns:a16="http://schemas.microsoft.com/office/drawing/2014/main" id="{13496440-C604-4EBC-8AD5-9A238B907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5282" y="1276467"/>
            <a:ext cx="1918451" cy="626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E1B3B81C-56AE-489A-A814-4B7BC0649C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6066" y="1251682"/>
            <a:ext cx="1288123" cy="650025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69CCA8EF-9E14-4E6B-AC40-3CA82C380B5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6522" y="1277146"/>
            <a:ext cx="2367711" cy="630254"/>
          </a:xfrm>
          <a:prstGeom prst="rect">
            <a:avLst/>
          </a:prstGeom>
        </p:spPr>
      </p:pic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3B4C1FB5-1803-4F05-BA12-3F6EB4D8CC79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군집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4202493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13">
            <a:extLst>
              <a:ext uri="{FF2B5EF4-FFF2-40B4-BE49-F238E27FC236}">
                <a16:creationId xmlns:a16="http://schemas.microsoft.com/office/drawing/2014/main" id="{E6FF5618-83DA-44E0-91EF-D4AA35675619}"/>
              </a:ext>
            </a:extLst>
          </p:cNvPr>
          <p:cNvSpPr txBox="1"/>
          <p:nvPr/>
        </p:nvSpPr>
        <p:spPr>
          <a:xfrm>
            <a:off x="1409336" y="5031032"/>
            <a:ext cx="9215308" cy="1313641"/>
          </a:xfrm>
          <a:prstGeom prst="rect">
            <a:avLst/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cxnSp>
        <p:nvCxnSpPr>
          <p:cNvPr id="115" name="직선 연결선 114">
            <a:extLst>
              <a:ext uri="{FF2B5EF4-FFF2-40B4-BE49-F238E27FC236}">
                <a16:creationId xmlns:a16="http://schemas.microsoft.com/office/drawing/2014/main" id="{485BFF44-86B2-4209-B361-E6A00F96CB68}"/>
              </a:ext>
            </a:extLst>
          </p:cNvPr>
          <p:cNvCxnSpPr>
            <a:cxnSpLocks/>
          </p:cNvCxnSpPr>
          <p:nvPr/>
        </p:nvCxnSpPr>
        <p:spPr>
          <a:xfrm>
            <a:off x="9960987" y="1907296"/>
            <a:ext cx="1" cy="102079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직선 연결선 113">
            <a:extLst>
              <a:ext uri="{FF2B5EF4-FFF2-40B4-BE49-F238E27FC236}">
                <a16:creationId xmlns:a16="http://schemas.microsoft.com/office/drawing/2014/main" id="{1032B79F-7021-4ADC-8711-F156B0B7E106}"/>
              </a:ext>
            </a:extLst>
          </p:cNvPr>
          <p:cNvCxnSpPr>
            <a:cxnSpLocks/>
          </p:cNvCxnSpPr>
          <p:nvPr/>
        </p:nvCxnSpPr>
        <p:spPr>
          <a:xfrm>
            <a:off x="7384329" y="1907296"/>
            <a:ext cx="1" cy="102079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직선 연결선 112">
            <a:extLst>
              <a:ext uri="{FF2B5EF4-FFF2-40B4-BE49-F238E27FC236}">
                <a16:creationId xmlns:a16="http://schemas.microsoft.com/office/drawing/2014/main" id="{EC3D311A-0E98-4650-90AF-1DFEFED798D9}"/>
              </a:ext>
            </a:extLst>
          </p:cNvPr>
          <p:cNvCxnSpPr>
            <a:cxnSpLocks/>
          </p:cNvCxnSpPr>
          <p:nvPr/>
        </p:nvCxnSpPr>
        <p:spPr>
          <a:xfrm>
            <a:off x="4800642" y="1907296"/>
            <a:ext cx="7030" cy="102079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직선 연결선 111">
            <a:extLst>
              <a:ext uri="{FF2B5EF4-FFF2-40B4-BE49-F238E27FC236}">
                <a16:creationId xmlns:a16="http://schemas.microsoft.com/office/drawing/2014/main" id="{537F544D-7769-497E-9BD7-FB3D9E24F460}"/>
              </a:ext>
            </a:extLst>
          </p:cNvPr>
          <p:cNvCxnSpPr>
            <a:cxnSpLocks/>
          </p:cNvCxnSpPr>
          <p:nvPr/>
        </p:nvCxnSpPr>
        <p:spPr>
          <a:xfrm flipH="1">
            <a:off x="2231014" y="1907296"/>
            <a:ext cx="830" cy="1020792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95139FD2-9BFB-48B7-A4B5-0F9333185638}"/>
              </a:ext>
            </a:extLst>
          </p:cNvPr>
          <p:cNvCxnSpPr>
            <a:cxnSpLocks/>
          </p:cNvCxnSpPr>
          <p:nvPr/>
        </p:nvCxnSpPr>
        <p:spPr>
          <a:xfrm>
            <a:off x="6096000" y="1613043"/>
            <a:ext cx="0" cy="318388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사각형: 둥근 모서리 96">
            <a:extLst>
              <a:ext uri="{FF2B5EF4-FFF2-40B4-BE49-F238E27FC236}">
                <a16:creationId xmlns:a16="http://schemas.microsoft.com/office/drawing/2014/main" id="{77E625DD-3B47-429F-BA32-7E4759EFFC11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사용한 데이터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48FA855-0B03-4852-9988-DE77D7856F77}"/>
              </a:ext>
            </a:extLst>
          </p:cNvPr>
          <p:cNvSpPr/>
          <p:nvPr/>
        </p:nvSpPr>
        <p:spPr>
          <a:xfrm>
            <a:off x="5166176" y="1206711"/>
            <a:ext cx="1859649" cy="411196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지역특성데이터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cxnSp>
        <p:nvCxnSpPr>
          <p:cNvPr id="104" name="직선 연결선 103">
            <a:extLst>
              <a:ext uri="{FF2B5EF4-FFF2-40B4-BE49-F238E27FC236}">
                <a16:creationId xmlns:a16="http://schemas.microsoft.com/office/drawing/2014/main" id="{AD9B62CD-34D5-4E10-A6E8-E53874B87216}"/>
              </a:ext>
            </a:extLst>
          </p:cNvPr>
          <p:cNvCxnSpPr>
            <a:cxnSpLocks/>
          </p:cNvCxnSpPr>
          <p:nvPr/>
        </p:nvCxnSpPr>
        <p:spPr>
          <a:xfrm flipH="1">
            <a:off x="2231012" y="1924947"/>
            <a:ext cx="7729975" cy="2319"/>
          </a:xfrm>
          <a:prstGeom prst="line">
            <a:avLst/>
          </a:prstGeom>
          <a:ln w="38100">
            <a:solidFill>
              <a:schemeClr val="bg2">
                <a:lumMod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275D1A41-73DD-4867-90FA-699758B5A622}"/>
              </a:ext>
            </a:extLst>
          </p:cNvPr>
          <p:cNvSpPr/>
          <p:nvPr/>
        </p:nvSpPr>
        <p:spPr>
          <a:xfrm>
            <a:off x="1301189" y="2278792"/>
            <a:ext cx="1859649" cy="339832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</a:t>
            </a:r>
            <a:endParaRPr lang="en-US" altLang="ko-KR" sz="1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7" name="사각형: 둥근 모서리 106">
            <a:extLst>
              <a:ext uri="{FF2B5EF4-FFF2-40B4-BE49-F238E27FC236}">
                <a16:creationId xmlns:a16="http://schemas.microsoft.com/office/drawing/2014/main" id="{B9C5E8C6-9A05-45BE-B23B-CF6D0B76546E}"/>
              </a:ext>
            </a:extLst>
          </p:cNvPr>
          <p:cNvSpPr/>
          <p:nvPr/>
        </p:nvSpPr>
        <p:spPr>
          <a:xfrm>
            <a:off x="3877847" y="2278792"/>
            <a:ext cx="1859649" cy="339832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</a:t>
            </a:r>
            <a:endParaRPr lang="en-US" altLang="ko-KR" sz="1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9" name="사각형: 둥근 모서리 108">
            <a:extLst>
              <a:ext uri="{FF2B5EF4-FFF2-40B4-BE49-F238E27FC236}">
                <a16:creationId xmlns:a16="http://schemas.microsoft.com/office/drawing/2014/main" id="{A63AEAB2-FD08-4C8D-AD6A-CE9E1281886B}"/>
              </a:ext>
            </a:extLst>
          </p:cNvPr>
          <p:cNvSpPr/>
          <p:nvPr/>
        </p:nvSpPr>
        <p:spPr>
          <a:xfrm>
            <a:off x="6454505" y="2278792"/>
            <a:ext cx="1859649" cy="339832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행정면적</a:t>
            </a:r>
            <a:endParaRPr lang="en-US" altLang="ko-KR" sz="1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1" name="사각형: 둥근 모서리 110">
            <a:extLst>
              <a:ext uri="{FF2B5EF4-FFF2-40B4-BE49-F238E27FC236}">
                <a16:creationId xmlns:a16="http://schemas.microsoft.com/office/drawing/2014/main" id="{76DDCA99-C93D-4E9C-8EAB-8AF45C85CF88}"/>
              </a:ext>
            </a:extLst>
          </p:cNvPr>
          <p:cNvSpPr/>
          <p:nvPr/>
        </p:nvSpPr>
        <p:spPr>
          <a:xfrm>
            <a:off x="9031163" y="2278792"/>
            <a:ext cx="1859649" cy="339832"/>
          </a:xfrm>
          <a:prstGeom prst="roundRect">
            <a:avLst/>
          </a:prstGeom>
          <a:solidFill>
            <a:schemeClr val="bg2">
              <a:lumMod val="25000"/>
            </a:schemeClr>
          </a:solidFill>
          <a:ln w="38100">
            <a:solidFill>
              <a:schemeClr val="bg2">
                <a:lumMod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사업체비율</a:t>
            </a:r>
            <a:endParaRPr lang="en-US" altLang="ko-KR" sz="1300" dirty="0">
              <a:solidFill>
                <a:schemeClr val="bg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E0D67A63-D350-4FC0-B800-FEE18BDEA34C}"/>
              </a:ext>
            </a:extLst>
          </p:cNvPr>
          <p:cNvSpPr/>
          <p:nvPr/>
        </p:nvSpPr>
        <p:spPr>
          <a:xfrm>
            <a:off x="1301189" y="2936914"/>
            <a:ext cx="1859649" cy="184931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총 인구수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인구구성비율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미성년</a:t>
            </a:r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청년</a:t>
            </a:r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중년</a:t>
            </a:r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장년</a:t>
            </a:r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노년</a:t>
            </a:r>
            <a:r>
              <a:rPr lang="en-US" altLang="ko-KR" sz="9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합계출산율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경제활동참가율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28" name="사각형: 둥근 모서리 127">
            <a:extLst>
              <a:ext uri="{FF2B5EF4-FFF2-40B4-BE49-F238E27FC236}">
                <a16:creationId xmlns:a16="http://schemas.microsoft.com/office/drawing/2014/main" id="{9BD58C18-AE8B-46D6-9C5D-3FD164039CDE}"/>
              </a:ext>
            </a:extLst>
          </p:cNvPr>
          <p:cNvSpPr/>
          <p:nvPr/>
        </p:nvSpPr>
        <p:spPr>
          <a:xfrm>
            <a:off x="3877847" y="2936914"/>
            <a:ext cx="1859649" cy="184931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할인율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상시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한시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구매한도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월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연</a:t>
            </a:r>
            <a:r>
              <a:rPr lang="en-US" altLang="ko-KR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지역화폐사용액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1" name="사각형: 둥근 모서리 130">
            <a:extLst>
              <a:ext uri="{FF2B5EF4-FFF2-40B4-BE49-F238E27FC236}">
                <a16:creationId xmlns:a16="http://schemas.microsoft.com/office/drawing/2014/main" id="{A42E0A18-C992-4ED8-8C7D-72C5729CF9A1}"/>
              </a:ext>
            </a:extLst>
          </p:cNvPr>
          <p:cNvSpPr/>
          <p:nvPr/>
        </p:nvSpPr>
        <p:spPr>
          <a:xfrm>
            <a:off x="6454505" y="2936914"/>
            <a:ext cx="1859649" cy="184931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도시지역면적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면적대비주택비율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5" name="사각형: 둥근 모서리 134">
            <a:extLst>
              <a:ext uri="{FF2B5EF4-FFF2-40B4-BE49-F238E27FC236}">
                <a16:creationId xmlns:a16="http://schemas.microsoft.com/office/drawing/2014/main" id="{8562E850-EC1C-4979-990D-385638845126}"/>
              </a:ext>
            </a:extLst>
          </p:cNvPr>
          <p:cNvSpPr/>
          <p:nvPr/>
        </p:nvSpPr>
        <p:spPr>
          <a:xfrm>
            <a:off x="9031163" y="2936914"/>
            <a:ext cx="1859649" cy="1849319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bg2">
                <a:lumMod val="25000"/>
              </a:schemeClr>
            </a:solidFill>
          </a:ln>
          <a:effectLst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서비스업 사업체비율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제조업 사업체비율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도소매업 사업체비율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3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운수업 사업체비율</a:t>
            </a:r>
            <a:endParaRPr lang="en-US" altLang="ko-KR" sz="13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2" name="직사각형 211">
            <a:extLst>
              <a:ext uri="{FF2B5EF4-FFF2-40B4-BE49-F238E27FC236}">
                <a16:creationId xmlns:a16="http://schemas.microsoft.com/office/drawing/2014/main" id="{E6DDD78B-0BDE-4831-BC32-10276A9BA4F8}"/>
              </a:ext>
            </a:extLst>
          </p:cNvPr>
          <p:cNvSpPr/>
          <p:nvPr/>
        </p:nvSpPr>
        <p:spPr>
          <a:xfrm>
            <a:off x="1689249" y="5288767"/>
            <a:ext cx="8813040" cy="7053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앞서 지역화폐 사용에 산업 분포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인구수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지역화폐 가맹점 등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특성의 영향이 있음을 가정</a:t>
            </a:r>
            <a:endParaRPr lang="en-US" altLang="ko-KR" sz="1400" b="1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ko-KR" altLang="en-US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81CD6660-7321-4567-A397-4ACE5CEEF9EE}"/>
              </a:ext>
            </a:extLst>
          </p:cNvPr>
          <p:cNvSpPr/>
          <p:nvPr/>
        </p:nvSpPr>
        <p:spPr>
          <a:xfrm>
            <a:off x="1689249" y="5713375"/>
            <a:ext cx="881304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가정에 따라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지역들의 지역별 특성인 네가지 분류의 변수들을 클러스터링과 유사도 분석에 사용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2684C2D1-91C4-4F4C-B319-AD7FFDA03F6F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군집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405750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3">
            <a:extLst>
              <a:ext uri="{FF2B5EF4-FFF2-40B4-BE49-F238E27FC236}">
                <a16:creationId xmlns:a16="http://schemas.microsoft.com/office/drawing/2014/main" id="{EFC09B5F-DFBA-4C0C-A380-4E5D0ADEA584}"/>
              </a:ext>
            </a:extLst>
          </p:cNvPr>
          <p:cNvSpPr txBox="1"/>
          <p:nvPr/>
        </p:nvSpPr>
        <p:spPr>
          <a:xfrm>
            <a:off x="1409336" y="1314081"/>
            <a:ext cx="9215314" cy="943520"/>
          </a:xfrm>
          <a:prstGeom prst="roundRect">
            <a:avLst>
              <a:gd name="adj" fmla="val 289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5" name="object 13">
            <a:extLst>
              <a:ext uri="{FF2B5EF4-FFF2-40B4-BE49-F238E27FC236}">
                <a16:creationId xmlns:a16="http://schemas.microsoft.com/office/drawing/2014/main" id="{C5893F69-7E16-4634-B288-2447B15CC569}"/>
              </a:ext>
            </a:extLst>
          </p:cNvPr>
          <p:cNvSpPr txBox="1"/>
          <p:nvPr/>
        </p:nvSpPr>
        <p:spPr>
          <a:xfrm>
            <a:off x="1393092" y="2946440"/>
            <a:ext cx="9381714" cy="3673435"/>
          </a:xfrm>
          <a:prstGeom prst="roundRect">
            <a:avLst>
              <a:gd name="adj" fmla="val 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3EFABAEF-791B-4608-B34B-75A050FA1D47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PCA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분석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1783933-87D0-470D-B121-3C82C4DCF6B5}"/>
              </a:ext>
            </a:extLst>
          </p:cNvPr>
          <p:cNvSpPr/>
          <p:nvPr/>
        </p:nvSpPr>
        <p:spPr>
          <a:xfrm>
            <a:off x="1166371" y="924396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94837E3-B06F-4283-A340-3D2AB778FB38}"/>
              </a:ext>
            </a:extLst>
          </p:cNvPr>
          <p:cNvSpPr/>
          <p:nvPr/>
        </p:nvSpPr>
        <p:spPr>
          <a:xfrm>
            <a:off x="1398373" y="780388"/>
            <a:ext cx="339987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PCA(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주성분 분석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1FA929F-126A-49DC-A47C-EFF39165C49A}"/>
              </a:ext>
            </a:extLst>
          </p:cNvPr>
          <p:cNvSpPr/>
          <p:nvPr/>
        </p:nvSpPr>
        <p:spPr>
          <a:xfrm>
            <a:off x="1634756" y="1438635"/>
            <a:ext cx="8914019" cy="66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0" i="0" dirty="0">
                <a:solidFill>
                  <a:srgbClr val="2021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서로 연관 가능성이 있는 고차원 공간의 표본들을 선형 연관성이 없는 </a:t>
            </a:r>
            <a:r>
              <a:rPr lang="ko-KR" altLang="en-US" sz="1300" b="0" i="0" dirty="0" err="1">
                <a:solidFill>
                  <a:srgbClr val="2021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저차원</a:t>
            </a:r>
            <a:r>
              <a:rPr lang="ko-KR" altLang="en-US" sz="1300" b="0" i="0" dirty="0">
                <a:solidFill>
                  <a:srgbClr val="2021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공간</a:t>
            </a:r>
            <a:r>
              <a:rPr lang="en-US" altLang="ko-KR" sz="1300" b="0" i="0" dirty="0">
                <a:solidFill>
                  <a:srgbClr val="2021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300" b="0" i="0" dirty="0">
                <a:solidFill>
                  <a:srgbClr val="2021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주성분</a:t>
            </a:r>
            <a:r>
              <a:rPr lang="en-US" altLang="ko-KR" sz="1300" b="0" i="0" dirty="0">
                <a:solidFill>
                  <a:srgbClr val="2021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300" b="0" i="0" dirty="0">
                <a:solidFill>
                  <a:srgbClr val="202122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의 표본으로 </a:t>
            </a:r>
            <a:r>
              <a:rPr lang="ko-KR" altLang="en-US" sz="1300" b="0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차원 축소</a:t>
            </a:r>
            <a:endParaRPr lang="en-US" altLang="ko-KR" sz="1300" b="0" i="0" dirty="0">
              <a:solidFill>
                <a:srgbClr val="FF0000"/>
              </a:solidFill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연관성이 높은 변수들 간</a:t>
            </a:r>
            <a:r>
              <a:rPr lang="ko-KR" altLang="en-US" sz="130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i="0" dirty="0" err="1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다중공선성을</a:t>
            </a:r>
            <a:r>
              <a:rPr lang="ko-KR" altLang="en-US" sz="1300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제거해</a:t>
            </a:r>
            <a:r>
              <a:rPr lang="ko-KR" altLang="en-US" sz="1300" b="0" i="0" dirty="0">
                <a:solidFill>
                  <a:srgbClr val="FF0000"/>
                </a:solidFill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3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군집화 결과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와 </a:t>
            </a:r>
            <a:r>
              <a:rPr lang="ko-KR" altLang="en-US" sz="1300" b="0" i="0" dirty="0">
                <a:effectLst/>
                <a:latin typeface="나눔스퀘어" panose="020B0600000101010101" pitchFamily="50" charset="-127"/>
                <a:ea typeface="나눔스퀘어" panose="020B0600000101010101" pitchFamily="50" charset="-127"/>
              </a:rPr>
              <a:t>연산속도 </a:t>
            </a:r>
            <a:r>
              <a:rPr lang="ko-KR" altLang="en-US" sz="1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개선</a:t>
            </a:r>
            <a:endParaRPr lang="en-US" altLang="ko-KR" sz="1300" b="0" i="0" dirty="0">
              <a:effectLst/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55DE58B-9BFB-4BF9-98AF-DF385F3A1078}"/>
              </a:ext>
            </a:extLst>
          </p:cNvPr>
          <p:cNvSpPr/>
          <p:nvPr/>
        </p:nvSpPr>
        <p:spPr>
          <a:xfrm>
            <a:off x="1166371" y="2502804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89C418CF-8E2D-461C-8064-CC933711379C}"/>
              </a:ext>
            </a:extLst>
          </p:cNvPr>
          <p:cNvSpPr/>
          <p:nvPr/>
        </p:nvSpPr>
        <p:spPr>
          <a:xfrm>
            <a:off x="1398373" y="2358796"/>
            <a:ext cx="339987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주성분 개수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22A00E4F-605F-493E-9EBC-458884C7C2A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6545481" y="4791350"/>
            <a:ext cx="450113" cy="422411"/>
          </a:xfrm>
          <a:prstGeom prst="rect">
            <a:avLst/>
          </a:prstGeom>
        </p:spPr>
      </p:pic>
      <p:sp>
        <p:nvSpPr>
          <p:cNvPr id="40" name="직사각형 39">
            <a:extLst>
              <a:ext uri="{FF2B5EF4-FFF2-40B4-BE49-F238E27FC236}">
                <a16:creationId xmlns:a16="http://schemas.microsoft.com/office/drawing/2014/main" id="{B938B57F-84C0-492B-A22B-AD6B3150699A}"/>
              </a:ext>
            </a:extLst>
          </p:cNvPr>
          <p:cNvSpPr/>
          <p:nvPr/>
        </p:nvSpPr>
        <p:spPr>
          <a:xfrm>
            <a:off x="1634756" y="2946440"/>
            <a:ext cx="3631407" cy="6636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</a:t>
            </a:r>
            <a:r>
              <a:rPr lang="en-US" altLang="ko-KR" sz="13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</a:t>
            </a:r>
            <a:r>
              <a:rPr lang="ko-KR" altLang="en-US" sz="13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차원을 </a:t>
            </a:r>
            <a:r>
              <a:rPr lang="en-US" altLang="ko-KR" sz="1300" spc="3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300" spc="3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주성분</a:t>
            </a:r>
            <a:r>
              <a:rPr lang="ko-KR" altLang="en-US" sz="13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축소</a:t>
            </a:r>
            <a:endParaRPr lang="en-US" altLang="ko-KR" sz="13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3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데이터의 약 </a:t>
            </a:r>
            <a:r>
              <a:rPr lang="en-US" altLang="ko-KR" sz="13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95% </a:t>
            </a:r>
            <a:r>
              <a:rPr lang="ko-KR" altLang="en-US" sz="13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설명</a:t>
            </a:r>
            <a:endParaRPr lang="ko-KR" altLang="en-US" sz="15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90B0B639-F298-49F6-A026-4B7CE587B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6885" y="3770829"/>
            <a:ext cx="4037226" cy="2747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31B7F21A-D868-42FD-B26F-D02857C6BAA5}"/>
              </a:ext>
            </a:extLst>
          </p:cNvPr>
          <p:cNvCxnSpPr>
            <a:cxnSpLocks/>
          </p:cNvCxnSpPr>
          <p:nvPr/>
        </p:nvCxnSpPr>
        <p:spPr>
          <a:xfrm flipH="1">
            <a:off x="4119507" y="3695414"/>
            <a:ext cx="1" cy="2540522"/>
          </a:xfrm>
          <a:prstGeom prst="line">
            <a:avLst/>
          </a:prstGeom>
          <a:ln w="28575">
            <a:solidFill>
              <a:schemeClr val="bg2">
                <a:lumMod val="2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2" name="그림 51">
            <a:extLst>
              <a:ext uri="{FF2B5EF4-FFF2-40B4-BE49-F238E27FC236}">
                <a16:creationId xmlns:a16="http://schemas.microsoft.com/office/drawing/2014/main" id="{C27B0C69-DA5D-41EF-9833-B96064441C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536" y="3605423"/>
            <a:ext cx="1525175" cy="2913256"/>
          </a:xfrm>
          <a:prstGeom prst="rect">
            <a:avLst/>
          </a:prstGeom>
        </p:spPr>
      </p:pic>
      <p:sp>
        <p:nvSpPr>
          <p:cNvPr id="49" name="모서리가 둥근 직사각형 33">
            <a:extLst>
              <a:ext uri="{FF2B5EF4-FFF2-40B4-BE49-F238E27FC236}">
                <a16:creationId xmlns:a16="http://schemas.microsoft.com/office/drawing/2014/main" id="{93301471-204B-4886-896E-6D5B093B7CF0}"/>
              </a:ext>
            </a:extLst>
          </p:cNvPr>
          <p:cNvSpPr/>
          <p:nvPr/>
        </p:nvSpPr>
        <p:spPr>
          <a:xfrm>
            <a:off x="7287828" y="5986001"/>
            <a:ext cx="1632018" cy="271712"/>
          </a:xfrm>
          <a:prstGeom prst="roundRect">
            <a:avLst>
              <a:gd name="adj" fmla="val 4999"/>
            </a:avLst>
          </a:prstGeom>
          <a:noFill/>
          <a:ln w="19050">
            <a:solidFill>
              <a:srgbClr val="FF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14117CBE-890E-4694-9419-F010E3510E97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군집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721948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C4D7492-D174-4976-A00B-8DBD19100F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3464" y="1620232"/>
            <a:ext cx="9065072" cy="47249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사각형: 둥근 모서리 96">
            <a:extLst>
              <a:ext uri="{FF2B5EF4-FFF2-40B4-BE49-F238E27FC236}">
                <a16:creationId xmlns:a16="http://schemas.microsoft.com/office/drawing/2014/main" id="{31831E95-69CB-4B02-AA81-C88F0E01E440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K-means</a:t>
            </a:r>
          </a:p>
        </p:txBody>
      </p:sp>
      <p:sp>
        <p:nvSpPr>
          <p:cNvPr id="8" name="모서리가 둥근 직사각형 28">
            <a:extLst>
              <a:ext uri="{FF2B5EF4-FFF2-40B4-BE49-F238E27FC236}">
                <a16:creationId xmlns:a16="http://schemas.microsoft.com/office/drawing/2014/main" id="{CE3A50C8-DCD4-4DDF-A6FF-315550C1B629}"/>
              </a:ext>
            </a:extLst>
          </p:cNvPr>
          <p:cNvSpPr/>
          <p:nvPr/>
        </p:nvSpPr>
        <p:spPr>
          <a:xfrm>
            <a:off x="1721313" y="3675274"/>
            <a:ext cx="296023" cy="2669891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2F559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0" name="모서리가 둥근 직사각형 28">
            <a:extLst>
              <a:ext uri="{FF2B5EF4-FFF2-40B4-BE49-F238E27FC236}">
                <a16:creationId xmlns:a16="http://schemas.microsoft.com/office/drawing/2014/main" id="{3D92A394-B355-4CDE-9924-57FDD6E0130B}"/>
              </a:ext>
            </a:extLst>
          </p:cNvPr>
          <p:cNvSpPr/>
          <p:nvPr/>
        </p:nvSpPr>
        <p:spPr>
          <a:xfrm>
            <a:off x="3186595" y="3675274"/>
            <a:ext cx="296023" cy="2669892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2F559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4" name="모서리가 둥근 직사각형 28">
            <a:extLst>
              <a:ext uri="{FF2B5EF4-FFF2-40B4-BE49-F238E27FC236}">
                <a16:creationId xmlns:a16="http://schemas.microsoft.com/office/drawing/2014/main" id="{E6986592-EF44-4D3A-9E7B-9A41AA06F959}"/>
              </a:ext>
            </a:extLst>
          </p:cNvPr>
          <p:cNvSpPr/>
          <p:nvPr/>
        </p:nvSpPr>
        <p:spPr>
          <a:xfrm>
            <a:off x="3605503" y="3675274"/>
            <a:ext cx="1315697" cy="2669892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2F559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18" name="모서리가 둥근 직사각형 28">
            <a:extLst>
              <a:ext uri="{FF2B5EF4-FFF2-40B4-BE49-F238E27FC236}">
                <a16:creationId xmlns:a16="http://schemas.microsoft.com/office/drawing/2014/main" id="{0D8FAC95-70FF-49E5-BB1B-7E18B899B07A}"/>
              </a:ext>
            </a:extLst>
          </p:cNvPr>
          <p:cNvSpPr/>
          <p:nvPr/>
        </p:nvSpPr>
        <p:spPr>
          <a:xfrm>
            <a:off x="5081377" y="3675273"/>
            <a:ext cx="1315697" cy="2669892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2F559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22" name="모서리가 둥근 직사각형 28">
            <a:extLst>
              <a:ext uri="{FF2B5EF4-FFF2-40B4-BE49-F238E27FC236}">
                <a16:creationId xmlns:a16="http://schemas.microsoft.com/office/drawing/2014/main" id="{7B91D282-3F0C-468E-B324-32D2F9212894}"/>
              </a:ext>
            </a:extLst>
          </p:cNvPr>
          <p:cNvSpPr/>
          <p:nvPr/>
        </p:nvSpPr>
        <p:spPr>
          <a:xfrm>
            <a:off x="6519958" y="3675273"/>
            <a:ext cx="4038063" cy="2669892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2F559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ea typeface="맑은 고딕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658F118A-ABCE-4092-8DBD-2A484152D45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4420311" y="1048108"/>
            <a:ext cx="296155" cy="277928"/>
          </a:xfrm>
          <a:prstGeom prst="rect">
            <a:avLst/>
          </a:prstGeom>
        </p:spPr>
      </p:pic>
      <p:sp>
        <p:nvSpPr>
          <p:cNvPr id="39" name="직사각형 38">
            <a:extLst>
              <a:ext uri="{FF2B5EF4-FFF2-40B4-BE49-F238E27FC236}">
                <a16:creationId xmlns:a16="http://schemas.microsoft.com/office/drawing/2014/main" id="{4C1907CC-B7DA-4AE5-A411-9AB14B631B24}"/>
              </a:ext>
            </a:extLst>
          </p:cNvPr>
          <p:cNvSpPr/>
          <p:nvPr/>
        </p:nvSpPr>
        <p:spPr>
          <a:xfrm>
            <a:off x="4779389" y="965907"/>
            <a:ext cx="2488677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경기도를 </a:t>
            </a:r>
            <a:r>
              <a:rPr lang="en-US" altLang="ko-KR" sz="1400" spc="3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3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군집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분류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모서리가 둥근 직사각형 28">
            <a:extLst>
              <a:ext uri="{FF2B5EF4-FFF2-40B4-BE49-F238E27FC236}">
                <a16:creationId xmlns:a16="http://schemas.microsoft.com/office/drawing/2014/main" id="{157A81D2-60E9-454F-B260-CF822343B548}"/>
              </a:ext>
            </a:extLst>
          </p:cNvPr>
          <p:cNvSpPr/>
          <p:nvPr/>
        </p:nvSpPr>
        <p:spPr>
          <a:xfrm>
            <a:off x="2096800" y="3675273"/>
            <a:ext cx="966911" cy="2669892"/>
          </a:xfrm>
          <a:prstGeom prst="roundRect">
            <a:avLst>
              <a:gd name="adj" fmla="val 3383"/>
            </a:avLst>
          </a:prstGeom>
          <a:noFill/>
          <a:ln w="19050">
            <a:solidFill>
              <a:srgbClr val="2F559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>
              <a:lnSpc>
                <a:spcPct val="150000"/>
              </a:lnSpc>
            </a:pPr>
            <a:endParaRPr lang="en-US" altLang="ko-KR" sz="1100" dirty="0">
              <a:solidFill>
                <a:srgbClr val="000000"/>
              </a:solidFill>
              <a:ea typeface="맑은 고딕"/>
            </a:endParaRPr>
          </a:p>
        </p:txBody>
      </p:sp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DE40EB6A-FAE4-48DE-A554-6CDD74159391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군집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135B14F-9E0A-458C-BEA0-9C758C360CB2}"/>
              </a:ext>
            </a:extLst>
          </p:cNvPr>
          <p:cNvSpPr/>
          <p:nvPr/>
        </p:nvSpPr>
        <p:spPr>
          <a:xfrm>
            <a:off x="1166371" y="1110870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B46D0A79-C16A-4BFB-A09F-632F56D88B77}"/>
              </a:ext>
            </a:extLst>
          </p:cNvPr>
          <p:cNvSpPr/>
          <p:nvPr/>
        </p:nvSpPr>
        <p:spPr>
          <a:xfrm>
            <a:off x="1379519" y="1042708"/>
            <a:ext cx="3399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덴드로그램으로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클러스터의 개수 결정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4555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1373700"/>
            <a:ext cx="1461770" cy="5484299"/>
          </a:xfrm>
          <a:custGeom>
            <a:avLst/>
            <a:gdLst/>
            <a:ahLst/>
            <a:cxnLst/>
            <a:rect l="l" t="t" r="r" b="b"/>
            <a:pathLst>
              <a:path w="1461770" h="5143500">
                <a:moveTo>
                  <a:pt x="1461516" y="0"/>
                </a:moveTo>
                <a:lnTo>
                  <a:pt x="0" y="0"/>
                </a:lnTo>
                <a:lnTo>
                  <a:pt x="0" y="5143500"/>
                </a:lnTo>
                <a:lnTo>
                  <a:pt x="1461516" y="5143500"/>
                </a:lnTo>
                <a:lnTo>
                  <a:pt x="1461516" y="0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4"/>
          <p:cNvSpPr txBox="1">
            <a:spLocks noGrp="1"/>
          </p:cNvSpPr>
          <p:nvPr>
            <p:ph type="title"/>
          </p:nvPr>
        </p:nvSpPr>
        <p:spPr>
          <a:xfrm>
            <a:off x="0" y="854618"/>
            <a:ext cx="2398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CONTENTS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3697604" cy="656137"/>
          </a:xfrm>
          <a:custGeom>
            <a:avLst/>
            <a:gdLst/>
            <a:ahLst/>
            <a:cxnLst/>
            <a:rect l="l" t="t" r="r" b="b"/>
            <a:pathLst>
              <a:path w="3697604" h="554990">
                <a:moveTo>
                  <a:pt x="3697224" y="184404"/>
                </a:moveTo>
                <a:lnTo>
                  <a:pt x="1469136" y="184404"/>
                </a:lnTo>
                <a:lnTo>
                  <a:pt x="1467612" y="184404"/>
                </a:lnTo>
                <a:lnTo>
                  <a:pt x="1461516" y="184404"/>
                </a:lnTo>
                <a:lnTo>
                  <a:pt x="1461516" y="0"/>
                </a:lnTo>
                <a:lnTo>
                  <a:pt x="0" y="0"/>
                </a:lnTo>
                <a:lnTo>
                  <a:pt x="0" y="554736"/>
                </a:lnTo>
                <a:lnTo>
                  <a:pt x="1461516" y="554736"/>
                </a:lnTo>
                <a:lnTo>
                  <a:pt x="1461516" y="376428"/>
                </a:lnTo>
                <a:lnTo>
                  <a:pt x="3125724" y="376428"/>
                </a:lnTo>
                <a:lnTo>
                  <a:pt x="3125724" y="309372"/>
                </a:lnTo>
                <a:lnTo>
                  <a:pt x="1461516" y="309372"/>
                </a:lnTo>
                <a:lnTo>
                  <a:pt x="1461516" y="230124"/>
                </a:lnTo>
                <a:lnTo>
                  <a:pt x="1467612" y="230124"/>
                </a:lnTo>
                <a:lnTo>
                  <a:pt x="1469136" y="230124"/>
                </a:lnTo>
                <a:lnTo>
                  <a:pt x="3697224" y="230124"/>
                </a:lnTo>
                <a:lnTo>
                  <a:pt x="3697224" y="184404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직사각형 1"/>
          <p:cNvSpPr/>
          <p:nvPr/>
        </p:nvSpPr>
        <p:spPr>
          <a:xfrm>
            <a:off x="1461770" y="0"/>
            <a:ext cx="2536063" cy="69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B6DB7820-44D4-4016-A83A-512E4419F870}"/>
              </a:ext>
            </a:extLst>
          </p:cNvPr>
          <p:cNvSpPr/>
          <p:nvPr/>
        </p:nvSpPr>
        <p:spPr>
          <a:xfrm>
            <a:off x="5185021" y="3237219"/>
            <a:ext cx="42970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1.2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빅콘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 :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온라인으로 전환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1.3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빅콘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 :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로컬로 전환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1.4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주차별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지역별 업종별 소비패턴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B29C08AE-8AD2-48C7-AAB8-9669E6A9D489}"/>
              </a:ext>
            </a:extLst>
          </p:cNvPr>
          <p:cNvSpPr/>
          <p:nvPr/>
        </p:nvSpPr>
        <p:spPr>
          <a:xfrm>
            <a:off x="8747704" y="3237219"/>
            <a:ext cx="3530601" cy="10307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2.1 EDA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정리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기존 재난지원금 한계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2.3 POC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pSp>
        <p:nvGrpSpPr>
          <p:cNvPr id="34" name="그룹 33"/>
          <p:cNvGrpSpPr/>
          <p:nvPr/>
        </p:nvGrpSpPr>
        <p:grpSpPr>
          <a:xfrm>
            <a:off x="1724270" y="2671626"/>
            <a:ext cx="9926009" cy="578694"/>
            <a:chOff x="1798701" y="1136804"/>
            <a:chExt cx="9926009" cy="578694"/>
          </a:xfrm>
          <a:noFill/>
        </p:grpSpPr>
        <p:sp>
          <p:nvSpPr>
            <p:cNvPr id="23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1798701" y="1136805"/>
              <a:ext cx="2791855" cy="565593"/>
            </a:xfrm>
            <a:prstGeom prst="roundRect">
              <a:avLst>
                <a:gd name="adj" fmla="val 0"/>
              </a:avLst>
            </a:prstGeom>
            <a:grp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서론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0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5365778" y="1136804"/>
              <a:ext cx="2791855" cy="565593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 err="1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주제선정</a:t>
              </a:r>
              <a:endPara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31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8932855" y="1149905"/>
              <a:ext cx="2791855" cy="565593"/>
            </a:xfrm>
            <a:prstGeom prst="roundRect">
              <a:avLst>
                <a:gd name="adj" fmla="val 0"/>
              </a:avLst>
            </a:prstGeom>
            <a:grp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서비스 아이디어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9" name="object 10"/>
          <p:cNvGrpSpPr/>
          <p:nvPr/>
        </p:nvGrpSpPr>
        <p:grpSpPr>
          <a:xfrm>
            <a:off x="1724270" y="2395714"/>
            <a:ext cx="9954260" cy="240157"/>
            <a:chOff x="1719833" y="2231898"/>
            <a:chExt cx="9954260" cy="240157"/>
          </a:xfrm>
          <a:solidFill>
            <a:srgbClr val="2F5597"/>
          </a:solidFill>
        </p:grpSpPr>
        <p:sp>
          <p:nvSpPr>
            <p:cNvPr id="40" name="object 11"/>
            <p:cNvSpPr/>
            <p:nvPr/>
          </p:nvSpPr>
          <p:spPr>
            <a:xfrm>
              <a:off x="1719833" y="2231898"/>
              <a:ext cx="9954260" cy="0"/>
            </a:xfrm>
            <a:custGeom>
              <a:avLst/>
              <a:gdLst/>
              <a:ahLst/>
              <a:cxnLst/>
              <a:rect l="l" t="t" r="r" b="b"/>
              <a:pathLst>
                <a:path w="9954260">
                  <a:moveTo>
                    <a:pt x="0" y="0"/>
                  </a:moveTo>
                  <a:lnTo>
                    <a:pt x="9954133" y="0"/>
                  </a:lnTo>
                </a:path>
              </a:pathLst>
            </a:custGeom>
            <a:solidFill>
              <a:srgbClr val="0072B8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1" name="object 13"/>
            <p:cNvSpPr/>
            <p:nvPr/>
          </p:nvSpPr>
          <p:spPr>
            <a:xfrm>
              <a:off x="2979322" y="2242129"/>
              <a:ext cx="260350" cy="226695"/>
            </a:xfrm>
            <a:custGeom>
              <a:avLst/>
              <a:gdLst/>
              <a:ahLst/>
              <a:cxnLst/>
              <a:rect l="l" t="t" r="r" b="b"/>
              <a:pathLst>
                <a:path w="260350" h="226694">
                  <a:moveTo>
                    <a:pt x="129667" y="226187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7" y="226187"/>
                  </a:lnTo>
                  <a:close/>
                </a:path>
              </a:pathLst>
            </a:cu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2" name="object 17"/>
            <p:cNvSpPr/>
            <p:nvPr/>
          </p:nvSpPr>
          <p:spPr>
            <a:xfrm>
              <a:off x="6566788" y="2236833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7" y="226060"/>
                  </a:moveTo>
                  <a:lnTo>
                    <a:pt x="0" y="508"/>
                  </a:lnTo>
                  <a:lnTo>
                    <a:pt x="260223" y="0"/>
                  </a:lnTo>
                  <a:lnTo>
                    <a:pt x="129667" y="226060"/>
                  </a:lnTo>
                  <a:close/>
                </a:path>
              </a:pathLst>
            </a:cu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3" name="object 18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260223" y="0"/>
                  </a:moveTo>
                  <a:lnTo>
                    <a:pt x="0" y="507"/>
                  </a:lnTo>
                  <a:lnTo>
                    <a:pt x="129666" y="226059"/>
                  </a:lnTo>
                  <a:lnTo>
                    <a:pt x="260223" y="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  <p:sp>
          <p:nvSpPr>
            <p:cNvPr id="44" name="object 19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6" y="226059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6" y="226059"/>
                  </a:lnTo>
                  <a:close/>
                </a:path>
              </a:pathLst>
            </a:cu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/>
            </a:p>
          </p:txBody>
        </p:sp>
      </p:grpSp>
      <p:sp>
        <p:nvSpPr>
          <p:cNvPr id="18" name="object 21"/>
          <p:cNvSpPr/>
          <p:nvPr/>
        </p:nvSpPr>
        <p:spPr>
          <a:xfrm>
            <a:off x="1572490" y="2156708"/>
            <a:ext cx="3718857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8093362" y="2268468"/>
            <a:ext cx="3718857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/>
          <p:cNvSpPr/>
          <p:nvPr/>
        </p:nvSpPr>
        <p:spPr>
          <a:xfrm>
            <a:off x="8326405" y="3336457"/>
            <a:ext cx="3718857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32620191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13">
            <a:extLst>
              <a:ext uri="{FF2B5EF4-FFF2-40B4-BE49-F238E27FC236}">
                <a16:creationId xmlns:a16="http://schemas.microsoft.com/office/drawing/2014/main" id="{92FEA986-8323-4FDC-87D5-0AFCBD7795A0}"/>
              </a:ext>
            </a:extLst>
          </p:cNvPr>
          <p:cNvSpPr txBox="1"/>
          <p:nvPr/>
        </p:nvSpPr>
        <p:spPr>
          <a:xfrm>
            <a:off x="1393092" y="1504951"/>
            <a:ext cx="9381714" cy="4848224"/>
          </a:xfrm>
          <a:prstGeom prst="roundRect">
            <a:avLst>
              <a:gd name="adj" fmla="val 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8766C0E-0DF4-4148-A133-22B3BB8E12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58325" y="2443296"/>
            <a:ext cx="6962480" cy="3572482"/>
          </a:xfrm>
          <a:prstGeom prst="rect">
            <a:avLst/>
          </a:prstGeom>
        </p:spPr>
      </p:pic>
      <p:sp>
        <p:nvSpPr>
          <p:cNvPr id="5" name="사각형: 둥근 모서리 96">
            <a:extLst>
              <a:ext uri="{FF2B5EF4-FFF2-40B4-BE49-F238E27FC236}">
                <a16:creationId xmlns:a16="http://schemas.microsoft.com/office/drawing/2014/main" id="{31831E95-69CB-4B02-AA81-C88F0E01E440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K-means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922B351-A9A7-4B2C-92A2-57161CB55B02}"/>
              </a:ext>
            </a:extLst>
          </p:cNvPr>
          <p:cNvSpPr/>
          <p:nvPr/>
        </p:nvSpPr>
        <p:spPr>
          <a:xfrm>
            <a:off x="1166371" y="1110870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7F5F5C8-31B5-45DB-B091-24A0C1FEFF4D}"/>
              </a:ext>
            </a:extLst>
          </p:cNvPr>
          <p:cNvSpPr/>
          <p:nvPr/>
        </p:nvSpPr>
        <p:spPr>
          <a:xfrm>
            <a:off x="1379519" y="1042708"/>
            <a:ext cx="33998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K-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평균 군집화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(K-means Clustering)</a:t>
            </a:r>
            <a:endParaRPr lang="ko-KR" altLang="en-US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CF828E28-9606-4C61-A21F-F66566A6998D}"/>
              </a:ext>
            </a:extLst>
          </p:cNvPr>
          <p:cNvSpPr/>
          <p:nvPr/>
        </p:nvSpPr>
        <p:spPr>
          <a:xfrm>
            <a:off x="1638972" y="1600755"/>
            <a:ext cx="8768219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군집은 하나의 중심을 가지며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각 개체는 가장 가까운 중심에 할당됨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같은 중심에 할당된 개체들이 모여 </a:t>
            </a:r>
            <a:r>
              <a:rPr lang="en-US" altLang="ko-KR" sz="1400" spc="3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</a:t>
            </a:r>
            <a:r>
              <a:rPr lang="ko-KR" altLang="en-US" sz="1400" spc="3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개의 군집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형성</a:t>
            </a:r>
          </a:p>
        </p:txBody>
      </p:sp>
      <p:sp>
        <p:nvSpPr>
          <p:cNvPr id="24" name="모서리가 둥근 직사각형 33">
            <a:extLst>
              <a:ext uri="{FF2B5EF4-FFF2-40B4-BE49-F238E27FC236}">
                <a16:creationId xmlns:a16="http://schemas.microsoft.com/office/drawing/2014/main" id="{3E2281D1-5447-4C55-BF10-3924C0FA7055}"/>
              </a:ext>
            </a:extLst>
          </p:cNvPr>
          <p:cNvSpPr/>
          <p:nvPr/>
        </p:nvSpPr>
        <p:spPr>
          <a:xfrm>
            <a:off x="8793623" y="2426782"/>
            <a:ext cx="657048" cy="3617277"/>
          </a:xfrm>
          <a:prstGeom prst="roundRect">
            <a:avLst>
              <a:gd name="adj" fmla="val 4999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65959ADC-FF45-4BAF-911B-7EFC919E46ED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군집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479671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0EDFC91-EA33-44E5-A06A-F0F16EDAC4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328" y="-42324"/>
            <a:ext cx="11499345" cy="6942648"/>
          </a:xfrm>
          <a:prstGeom prst="rect">
            <a:avLst/>
          </a:prstGeom>
        </p:spPr>
      </p:pic>
      <p:graphicFrame>
        <p:nvGraphicFramePr>
          <p:cNvPr id="12" name="표 13">
            <a:extLst>
              <a:ext uri="{FF2B5EF4-FFF2-40B4-BE49-F238E27FC236}">
                <a16:creationId xmlns:a16="http://schemas.microsoft.com/office/drawing/2014/main" id="{98CAD371-F216-43C7-B7B3-E4CD2BA69D2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48763355"/>
              </p:ext>
            </p:extLst>
          </p:nvPr>
        </p:nvGraphicFramePr>
        <p:xfrm>
          <a:off x="8191873" y="866105"/>
          <a:ext cx="3408280" cy="1809372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240394">
                  <a:extLst>
                    <a:ext uri="{9D8B030D-6E8A-4147-A177-3AD203B41FA5}">
                      <a16:colId xmlns:a16="http://schemas.microsoft.com/office/drawing/2014/main" val="287756494"/>
                    </a:ext>
                  </a:extLst>
                </a:gridCol>
                <a:gridCol w="3167886">
                  <a:extLst>
                    <a:ext uri="{9D8B030D-6E8A-4147-A177-3AD203B41FA5}">
                      <a16:colId xmlns:a16="http://schemas.microsoft.com/office/drawing/2014/main" val="3113702598"/>
                    </a:ext>
                  </a:extLst>
                </a:gridCol>
              </a:tblGrid>
              <a:tr h="3015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7EB6A9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0</a:t>
                      </a:r>
                      <a:endParaRPr lang="ko-KR" altLang="en-US" sz="1000" b="1" dirty="0">
                        <a:solidFill>
                          <a:srgbClr val="7EB6A9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dirty="0">
                          <a:solidFill>
                            <a:srgbClr val="7EB6A9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수원시 부천시 안산시 고양시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30619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D3D698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1</a:t>
                      </a:r>
                      <a:endParaRPr lang="ko-KR" altLang="en-US" sz="1000" b="1" dirty="0">
                        <a:solidFill>
                          <a:srgbClr val="D3D698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dirty="0">
                          <a:solidFill>
                            <a:srgbClr val="D3D698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오산시 파주시 이천시 안성시 광주시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1850236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B5B2CE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2</a:t>
                      </a:r>
                      <a:endParaRPr lang="ko-KR" altLang="en-US" sz="1000" b="1" dirty="0">
                        <a:solidFill>
                          <a:srgbClr val="B5B2CE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ctr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000" b="1" dirty="0">
                          <a:solidFill>
                            <a:srgbClr val="B5B2CE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남양주시 용인시 화성시 양주시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90534130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EE7C6E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3</a:t>
                      </a:r>
                      <a:endParaRPr lang="ko-KR" altLang="en-US" sz="1000" b="1" dirty="0">
                        <a:solidFill>
                          <a:srgbClr val="EE7C6E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dirty="0">
                          <a:solidFill>
                            <a:srgbClr val="EE7C6E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양평군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8118770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759DB4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4</a:t>
                      </a:r>
                      <a:endParaRPr lang="ko-KR" altLang="en-US" sz="1000" b="1" dirty="0">
                        <a:solidFill>
                          <a:srgbClr val="759DB4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dirty="0" err="1">
                          <a:solidFill>
                            <a:srgbClr val="759DB4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여주시</a:t>
                      </a:r>
                      <a:r>
                        <a:rPr lang="ko-KR" altLang="en-US" sz="1000" b="1" dirty="0">
                          <a:solidFill>
                            <a:srgbClr val="759DB4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 연천군 가평군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5612760"/>
                  </a:ext>
                </a:extLst>
              </a:tr>
              <a:tr h="301562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000" b="1" dirty="0">
                          <a:solidFill>
                            <a:srgbClr val="D29E5B"/>
                          </a:solidFill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5</a:t>
                      </a:r>
                      <a:endParaRPr lang="ko-KR" altLang="en-US" sz="1000" b="1" dirty="0">
                        <a:solidFill>
                          <a:srgbClr val="D29E5B"/>
                        </a:solidFill>
                        <a:latin typeface="나눔스퀘어라운드 Bold" panose="020B0600000101010101" pitchFamily="50" charset="-127"/>
                        <a:ea typeface="나눔스퀘어라운드 Bold" panose="020B0600000101010101" pitchFamily="50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000" b="1" dirty="0">
                          <a:solidFill>
                            <a:srgbClr val="D29E5B"/>
                          </a:solidFill>
                          <a:effectLst/>
                          <a:latin typeface="나눔스퀘어라운드 Bold" panose="020B0600000101010101" pitchFamily="50" charset="-127"/>
                          <a:ea typeface="나눔스퀘어라운드 Bold" panose="020B0600000101010101" pitchFamily="50" charset="-127"/>
                        </a:rPr>
                        <a:t>의정부시 광명시 동두천시 과천시 구리시 군포시 하남시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>
                        <a:lumMod val="25000"/>
                        <a:alpha val="71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44758564"/>
                  </a:ext>
                </a:extLst>
              </a:tr>
            </a:tbl>
          </a:graphicData>
        </a:graphic>
      </p:graphicFrame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6B237E28-73B0-40BB-B67E-5D6AE0615D42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K-means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DCACEA4-20A0-407B-AC1F-D598ADB7E600}"/>
              </a:ext>
            </a:extLst>
          </p:cNvPr>
          <p:cNvSpPr txBox="1"/>
          <p:nvPr/>
        </p:nvSpPr>
        <p:spPr>
          <a:xfrm>
            <a:off x="4246851" y="3761169"/>
            <a:ext cx="457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부천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BD686F-C1AC-46D1-8617-3B1C2749A224}"/>
              </a:ext>
            </a:extLst>
          </p:cNvPr>
          <p:cNvSpPr txBox="1"/>
          <p:nvPr/>
        </p:nvSpPr>
        <p:spPr>
          <a:xfrm>
            <a:off x="4289484" y="1943232"/>
            <a:ext cx="457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파주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6384017-EAB2-4274-8738-8A88669FF789}"/>
              </a:ext>
            </a:extLst>
          </p:cNvPr>
          <p:cNvSpPr txBox="1"/>
          <p:nvPr/>
        </p:nvSpPr>
        <p:spPr>
          <a:xfrm>
            <a:off x="5135670" y="2158569"/>
            <a:ext cx="457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8976DF2-FC9D-4342-B8B8-0FF58D0F81C0}"/>
              </a:ext>
            </a:extLst>
          </p:cNvPr>
          <p:cNvSpPr txBox="1"/>
          <p:nvPr/>
        </p:nvSpPr>
        <p:spPr>
          <a:xfrm>
            <a:off x="5364429" y="2518660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의정부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45517C3-5D67-4647-8418-93106330781A}"/>
              </a:ext>
            </a:extLst>
          </p:cNvPr>
          <p:cNvSpPr txBox="1"/>
          <p:nvPr/>
        </p:nvSpPr>
        <p:spPr>
          <a:xfrm>
            <a:off x="5469204" y="1573997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동두천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52E6B76-4846-431C-9EE0-2DD2CE94FD96}"/>
              </a:ext>
            </a:extLst>
          </p:cNvPr>
          <p:cNvSpPr txBox="1"/>
          <p:nvPr/>
        </p:nvSpPr>
        <p:spPr>
          <a:xfrm>
            <a:off x="5042241" y="760139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연천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6280AE6-8D94-4992-A6CB-7AAD6A2C8286}"/>
              </a:ext>
            </a:extLst>
          </p:cNvPr>
          <p:cNvSpPr txBox="1"/>
          <p:nvPr/>
        </p:nvSpPr>
        <p:spPr>
          <a:xfrm>
            <a:off x="6948026" y="2038458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가평</a:t>
            </a:r>
            <a:endParaRPr lang="ko-KR" altLang="en-US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3206BDB9-48C6-40C5-A6E3-33645002CF6D}"/>
              </a:ext>
            </a:extLst>
          </p:cNvPr>
          <p:cNvSpPr txBox="1"/>
          <p:nvPr/>
        </p:nvSpPr>
        <p:spPr>
          <a:xfrm>
            <a:off x="6108518" y="2958155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남양주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837A70B-EB1F-4AB9-AD2B-362CAA1B6F4A}"/>
              </a:ext>
            </a:extLst>
          </p:cNvPr>
          <p:cNvSpPr txBox="1"/>
          <p:nvPr/>
        </p:nvSpPr>
        <p:spPr>
          <a:xfrm>
            <a:off x="5746122" y="3286612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구리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4C68665-B808-4E2C-8143-96B19F1FD792}"/>
              </a:ext>
            </a:extLst>
          </p:cNvPr>
          <p:cNvSpPr txBox="1"/>
          <p:nvPr/>
        </p:nvSpPr>
        <p:spPr>
          <a:xfrm>
            <a:off x="6014301" y="3668464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하남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46DD2B2A-AA9C-47E9-A80D-EB167A57EEF6}"/>
              </a:ext>
            </a:extLst>
          </p:cNvPr>
          <p:cNvSpPr txBox="1"/>
          <p:nvPr/>
        </p:nvSpPr>
        <p:spPr>
          <a:xfrm>
            <a:off x="6344659" y="4247968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광주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CD2C71F-507B-4D68-8DFB-F28299060CF7}"/>
              </a:ext>
            </a:extLst>
          </p:cNvPr>
          <p:cNvSpPr txBox="1"/>
          <p:nvPr/>
        </p:nvSpPr>
        <p:spPr>
          <a:xfrm>
            <a:off x="7522484" y="3775723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양평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964B569-DF4D-42BC-97FE-3BC74CAFA910}"/>
              </a:ext>
            </a:extLst>
          </p:cNvPr>
          <p:cNvSpPr txBox="1"/>
          <p:nvPr/>
        </p:nvSpPr>
        <p:spPr>
          <a:xfrm>
            <a:off x="7780750" y="4861377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여주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3E47702F-CFBB-4B97-9F6C-8C91FF4FC032}"/>
              </a:ext>
            </a:extLst>
          </p:cNvPr>
          <p:cNvSpPr txBox="1"/>
          <p:nvPr/>
        </p:nvSpPr>
        <p:spPr>
          <a:xfrm>
            <a:off x="6948026" y="4992182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이천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188FC35-D510-4719-BD54-CD8AFBF05687}"/>
              </a:ext>
            </a:extLst>
          </p:cNvPr>
          <p:cNvSpPr txBox="1"/>
          <p:nvPr/>
        </p:nvSpPr>
        <p:spPr>
          <a:xfrm>
            <a:off x="6282571" y="6445481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안성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608E1BC-A5E9-439D-AF09-098F83BD542B}"/>
              </a:ext>
            </a:extLst>
          </p:cNvPr>
          <p:cNvSpPr txBox="1"/>
          <p:nvPr/>
        </p:nvSpPr>
        <p:spPr>
          <a:xfrm>
            <a:off x="4371816" y="5360613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화성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A3744BFD-35F9-4AFF-A989-26F2BFE74C5A}"/>
              </a:ext>
            </a:extLst>
          </p:cNvPr>
          <p:cNvSpPr txBox="1"/>
          <p:nvPr/>
        </p:nvSpPr>
        <p:spPr>
          <a:xfrm>
            <a:off x="4615269" y="4088300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광명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EAAC6A51-3668-4491-B1D4-DFF0F13BB41B}"/>
              </a:ext>
            </a:extLst>
          </p:cNvPr>
          <p:cNvSpPr txBox="1"/>
          <p:nvPr/>
        </p:nvSpPr>
        <p:spPr>
          <a:xfrm>
            <a:off x="5208777" y="4138112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과천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DA3ED8A5-9571-4E23-9582-C2B48E4BDDF6}"/>
              </a:ext>
            </a:extLst>
          </p:cNvPr>
          <p:cNvSpPr txBox="1"/>
          <p:nvPr/>
        </p:nvSpPr>
        <p:spPr>
          <a:xfrm>
            <a:off x="4854559" y="4602839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군포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80CE436-D3DA-4411-9E69-6BC31599228C}"/>
              </a:ext>
            </a:extLst>
          </p:cNvPr>
          <p:cNvSpPr txBox="1"/>
          <p:nvPr/>
        </p:nvSpPr>
        <p:spPr>
          <a:xfrm>
            <a:off x="5422057" y="5635023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09D394-09FD-4D31-9B63-071B34D1408A}"/>
              </a:ext>
            </a:extLst>
          </p:cNvPr>
          <p:cNvSpPr txBox="1"/>
          <p:nvPr/>
        </p:nvSpPr>
        <p:spPr>
          <a:xfrm>
            <a:off x="4473559" y="4717139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안산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E08545-5E36-43C6-A3DC-B1786C73290A}"/>
              </a:ext>
            </a:extLst>
          </p:cNvPr>
          <p:cNvSpPr txBox="1"/>
          <p:nvPr/>
        </p:nvSpPr>
        <p:spPr>
          <a:xfrm>
            <a:off x="5190966" y="5008188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수원</a:t>
            </a:r>
            <a:endParaRPr lang="ko-KR" altLang="en-US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445432-C7F9-457D-87FB-BCA22E9E616F}"/>
              </a:ext>
            </a:extLst>
          </p:cNvPr>
          <p:cNvSpPr txBox="1"/>
          <p:nvPr/>
        </p:nvSpPr>
        <p:spPr>
          <a:xfrm>
            <a:off x="5521542" y="4694771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용인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9606CE5-A294-4427-8B88-BC35BA09B878}"/>
              </a:ext>
            </a:extLst>
          </p:cNvPr>
          <p:cNvSpPr txBox="1"/>
          <p:nvPr/>
        </p:nvSpPr>
        <p:spPr>
          <a:xfrm>
            <a:off x="4303271" y="2814623"/>
            <a:ext cx="45751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고양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9407297-367D-4C8E-9C03-21CD258816AC}"/>
              </a:ext>
            </a:extLst>
          </p:cNvPr>
          <p:cNvSpPr txBox="1"/>
          <p:nvPr/>
        </p:nvSpPr>
        <p:spPr>
          <a:xfrm>
            <a:off x="5644163" y="4194864"/>
            <a:ext cx="57445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100" b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성남</a:t>
            </a:r>
            <a:endParaRPr lang="ko-KR" altLang="en-US" sz="11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7" name="사각형: 둥근 모서리 96">
            <a:extLst>
              <a:ext uri="{FF2B5EF4-FFF2-40B4-BE49-F238E27FC236}">
                <a16:creationId xmlns:a16="http://schemas.microsoft.com/office/drawing/2014/main" id="{E13A240B-E5F7-4BAF-B12C-8037655841BF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군집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209153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3">
            <a:extLst>
              <a:ext uri="{FF2B5EF4-FFF2-40B4-BE49-F238E27FC236}">
                <a16:creationId xmlns:a16="http://schemas.microsoft.com/office/drawing/2014/main" id="{DB68B313-7B8C-48B0-88AE-6CCB5731A1B7}"/>
              </a:ext>
            </a:extLst>
          </p:cNvPr>
          <p:cNvSpPr txBox="1"/>
          <p:nvPr/>
        </p:nvSpPr>
        <p:spPr>
          <a:xfrm>
            <a:off x="1409336" y="1314080"/>
            <a:ext cx="9215314" cy="2871621"/>
          </a:xfrm>
          <a:prstGeom prst="roundRect">
            <a:avLst>
              <a:gd name="adj" fmla="val 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6B237E28-73B0-40BB-B67E-5D6AE0615D42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K-means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FE4F45E6-7A59-4845-A93E-134B84D2E3B8}"/>
              </a:ext>
            </a:extLst>
          </p:cNvPr>
          <p:cNvSpPr/>
          <p:nvPr/>
        </p:nvSpPr>
        <p:spPr>
          <a:xfrm>
            <a:off x="1166371" y="924396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C166143-D563-458F-8CDB-0FA949A249DF}"/>
              </a:ext>
            </a:extLst>
          </p:cNvPr>
          <p:cNvSpPr/>
          <p:nvPr/>
        </p:nvSpPr>
        <p:spPr>
          <a:xfrm>
            <a:off x="1398373" y="780388"/>
            <a:ext cx="339987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군집별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지역화폐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사용액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3F1DD790-9135-4917-9F41-710D62376C56}"/>
              </a:ext>
            </a:extLst>
          </p:cNvPr>
          <p:cNvSpPr/>
          <p:nvPr/>
        </p:nvSpPr>
        <p:spPr>
          <a:xfrm>
            <a:off x="1166371" y="4520210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45CD7B5B-0264-43F9-9304-9BB61A218F69}"/>
              </a:ext>
            </a:extLst>
          </p:cNvPr>
          <p:cNvSpPr/>
          <p:nvPr/>
        </p:nvSpPr>
        <p:spPr>
          <a:xfrm>
            <a:off x="1398373" y="4376202"/>
            <a:ext cx="339987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사용액이 가장 큰 지역의 특징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11" name="표 12">
            <a:extLst>
              <a:ext uri="{FF2B5EF4-FFF2-40B4-BE49-F238E27FC236}">
                <a16:creationId xmlns:a16="http://schemas.microsoft.com/office/drawing/2014/main" id="{DEB9036C-1470-4E9F-B739-1D155C801A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52343379"/>
              </p:ext>
            </p:extLst>
          </p:nvPr>
        </p:nvGraphicFramePr>
        <p:xfrm>
          <a:off x="676276" y="5001733"/>
          <a:ext cx="10839450" cy="1467647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1047749">
                  <a:extLst>
                    <a:ext uri="{9D8B030D-6E8A-4147-A177-3AD203B41FA5}">
                      <a16:colId xmlns:a16="http://schemas.microsoft.com/office/drawing/2014/main" val="330787638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886682366"/>
                    </a:ext>
                  </a:extLst>
                </a:gridCol>
                <a:gridCol w="828675">
                  <a:extLst>
                    <a:ext uri="{9D8B030D-6E8A-4147-A177-3AD203B41FA5}">
                      <a16:colId xmlns:a16="http://schemas.microsoft.com/office/drawing/2014/main" val="3465068603"/>
                    </a:ext>
                  </a:extLst>
                </a:gridCol>
                <a:gridCol w="949642">
                  <a:extLst>
                    <a:ext uri="{9D8B030D-6E8A-4147-A177-3AD203B41FA5}">
                      <a16:colId xmlns:a16="http://schemas.microsoft.com/office/drawing/2014/main" val="2021596350"/>
                    </a:ext>
                  </a:extLst>
                </a:gridCol>
                <a:gridCol w="983933">
                  <a:extLst>
                    <a:ext uri="{9D8B030D-6E8A-4147-A177-3AD203B41FA5}">
                      <a16:colId xmlns:a16="http://schemas.microsoft.com/office/drawing/2014/main" val="135729910"/>
                    </a:ext>
                  </a:extLst>
                </a:gridCol>
                <a:gridCol w="932497">
                  <a:extLst>
                    <a:ext uri="{9D8B030D-6E8A-4147-A177-3AD203B41FA5}">
                      <a16:colId xmlns:a16="http://schemas.microsoft.com/office/drawing/2014/main" val="3333440007"/>
                    </a:ext>
                  </a:extLst>
                </a:gridCol>
                <a:gridCol w="932497">
                  <a:extLst>
                    <a:ext uri="{9D8B030D-6E8A-4147-A177-3AD203B41FA5}">
                      <a16:colId xmlns:a16="http://schemas.microsoft.com/office/drawing/2014/main" val="3656173118"/>
                    </a:ext>
                  </a:extLst>
                </a:gridCol>
                <a:gridCol w="848679">
                  <a:extLst>
                    <a:ext uri="{9D8B030D-6E8A-4147-A177-3AD203B41FA5}">
                      <a16:colId xmlns:a16="http://schemas.microsoft.com/office/drawing/2014/main" val="797938476"/>
                    </a:ext>
                  </a:extLst>
                </a:gridCol>
                <a:gridCol w="848679">
                  <a:extLst>
                    <a:ext uri="{9D8B030D-6E8A-4147-A177-3AD203B41FA5}">
                      <a16:colId xmlns:a16="http://schemas.microsoft.com/office/drawing/2014/main" val="2447062476"/>
                    </a:ext>
                  </a:extLst>
                </a:gridCol>
                <a:gridCol w="659606">
                  <a:extLst>
                    <a:ext uri="{9D8B030D-6E8A-4147-A177-3AD203B41FA5}">
                      <a16:colId xmlns:a16="http://schemas.microsoft.com/office/drawing/2014/main" val="2197969802"/>
                    </a:ext>
                  </a:extLst>
                </a:gridCol>
                <a:gridCol w="659606">
                  <a:extLst>
                    <a:ext uri="{9D8B030D-6E8A-4147-A177-3AD203B41FA5}">
                      <a16:colId xmlns:a16="http://schemas.microsoft.com/office/drawing/2014/main" val="3463437647"/>
                    </a:ext>
                  </a:extLst>
                </a:gridCol>
                <a:gridCol w="659606">
                  <a:extLst>
                    <a:ext uri="{9D8B030D-6E8A-4147-A177-3AD203B41FA5}">
                      <a16:colId xmlns:a16="http://schemas.microsoft.com/office/drawing/2014/main" val="1872165806"/>
                    </a:ext>
                  </a:extLst>
                </a:gridCol>
                <a:gridCol w="659606">
                  <a:extLst>
                    <a:ext uri="{9D8B030D-6E8A-4147-A177-3AD203B41FA5}">
                      <a16:colId xmlns:a16="http://schemas.microsoft.com/office/drawing/2014/main" val="775472151"/>
                    </a:ext>
                  </a:extLst>
                </a:gridCol>
              </a:tblGrid>
              <a:tr h="370367">
                <a:tc rowSpan="2">
                  <a:txBody>
                    <a:bodyPr/>
                    <a:lstStyle/>
                    <a:p>
                      <a:pPr latinLnBrk="1"/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지역화폐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인구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행정면적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사업체비율</a:t>
                      </a:r>
                    </a:p>
                  </a:txBody>
                  <a:tcPr>
                    <a:solidFill>
                      <a:srgbClr val="D9D9D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4116379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할인율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상시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 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한시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구매한도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월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/</a:t>
                      </a:r>
                      <a:r>
                        <a:rPr lang="ko-KR" altLang="en-US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</a:t>
                      </a:r>
                      <a:r>
                        <a:rPr lang="en-US" altLang="ko-KR" sz="105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05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총 인구수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천명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주요 연령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출산율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경제활동율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도시면적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주택비율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서비스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제조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도소매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운수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40034293"/>
                  </a:ext>
                </a:extLst>
              </a:tr>
              <a:tr h="53938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군집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b="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(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수원시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부천시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안산시</a:t>
                      </a:r>
                      <a:r>
                        <a:rPr lang="en-US" altLang="ko-KR" sz="105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, </a:t>
                      </a:r>
                      <a:r>
                        <a:rPr lang="ko-KR" altLang="en-US" sz="105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고양시</a:t>
                      </a:r>
                      <a:r>
                        <a:rPr lang="en-US" altLang="ko-KR" sz="1200" b="0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)</a:t>
                      </a:r>
                      <a:endParaRPr lang="ko-KR" altLang="en-US" sz="1200" b="0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0.06/0.1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32.5/</a:t>
                      </a:r>
                    </a:p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400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935432.5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중년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25.1%</a:t>
                      </a:r>
                    </a:p>
                    <a:p>
                      <a:pPr latinLnBrk="1"/>
                      <a:r>
                        <a:rPr lang="ko-KR" altLang="en-US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장년 </a:t>
                      </a:r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25.1%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0.85%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120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62.18%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2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1.300580e+08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0.26%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69.8%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12.1%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23.4%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10.5%</a:t>
                      </a:r>
                      <a:endParaRPr lang="ko-KR" altLang="en-US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167013057"/>
                  </a:ext>
                </a:extLst>
              </a:tr>
            </a:tbl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A53CCE46-314B-4790-95E2-15391C2AE1B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757003" y="2554278"/>
            <a:ext cx="338997" cy="31813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EC6B98D-CE3F-49B3-98D7-A0F04D5DB09E}"/>
              </a:ext>
            </a:extLst>
          </p:cNvPr>
          <p:cNvSpPr txBox="1"/>
          <p:nvPr/>
        </p:nvSpPr>
        <p:spPr>
          <a:xfrm>
            <a:off x="6505963" y="2464791"/>
            <a:ext cx="3805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지역화폐 사용액이 큰 지역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번 군집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수원시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부천시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안산시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고양시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51BFC272-5DA5-48FF-95BB-24A8C7E25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67350" y="1381230"/>
            <a:ext cx="3712104" cy="2736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모서리가 둥근 직사각형 33">
            <a:extLst>
              <a:ext uri="{FF2B5EF4-FFF2-40B4-BE49-F238E27FC236}">
                <a16:creationId xmlns:a16="http://schemas.microsoft.com/office/drawing/2014/main" id="{0EAF242A-C32A-4ECA-9BC5-5EE180A694AC}"/>
              </a:ext>
            </a:extLst>
          </p:cNvPr>
          <p:cNvSpPr/>
          <p:nvPr/>
        </p:nvSpPr>
        <p:spPr>
          <a:xfrm>
            <a:off x="1859423" y="1377344"/>
            <a:ext cx="521827" cy="2672003"/>
          </a:xfrm>
          <a:prstGeom prst="roundRect">
            <a:avLst>
              <a:gd name="adj" fmla="val 4999"/>
            </a:avLst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0AAF35E9-C7D4-4E9C-B0F5-7795F27BF036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군집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601376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1373700"/>
            <a:ext cx="1461770" cy="5484299"/>
          </a:xfrm>
          <a:custGeom>
            <a:avLst/>
            <a:gdLst/>
            <a:ahLst/>
            <a:cxnLst/>
            <a:rect l="l" t="t" r="r" b="b"/>
            <a:pathLst>
              <a:path w="1461770" h="5143500">
                <a:moveTo>
                  <a:pt x="1461516" y="0"/>
                </a:moveTo>
                <a:lnTo>
                  <a:pt x="0" y="0"/>
                </a:lnTo>
                <a:lnTo>
                  <a:pt x="0" y="5143500"/>
                </a:lnTo>
                <a:lnTo>
                  <a:pt x="1461516" y="5143500"/>
                </a:lnTo>
                <a:lnTo>
                  <a:pt x="1461516" y="0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5" name="object 4"/>
          <p:cNvSpPr txBox="1">
            <a:spLocks noGrp="1"/>
          </p:cNvSpPr>
          <p:nvPr>
            <p:ph type="title"/>
          </p:nvPr>
        </p:nvSpPr>
        <p:spPr>
          <a:xfrm>
            <a:off x="0" y="854618"/>
            <a:ext cx="2398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CONTENTS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3697604" cy="656137"/>
          </a:xfrm>
          <a:custGeom>
            <a:avLst/>
            <a:gdLst/>
            <a:ahLst/>
            <a:cxnLst/>
            <a:rect l="l" t="t" r="r" b="b"/>
            <a:pathLst>
              <a:path w="3697604" h="554990">
                <a:moveTo>
                  <a:pt x="3697224" y="184404"/>
                </a:moveTo>
                <a:lnTo>
                  <a:pt x="1469136" y="184404"/>
                </a:lnTo>
                <a:lnTo>
                  <a:pt x="1467612" y="184404"/>
                </a:lnTo>
                <a:lnTo>
                  <a:pt x="1461516" y="184404"/>
                </a:lnTo>
                <a:lnTo>
                  <a:pt x="1461516" y="0"/>
                </a:lnTo>
                <a:lnTo>
                  <a:pt x="0" y="0"/>
                </a:lnTo>
                <a:lnTo>
                  <a:pt x="0" y="554736"/>
                </a:lnTo>
                <a:lnTo>
                  <a:pt x="1461516" y="554736"/>
                </a:lnTo>
                <a:lnTo>
                  <a:pt x="1461516" y="376428"/>
                </a:lnTo>
                <a:lnTo>
                  <a:pt x="3125724" y="376428"/>
                </a:lnTo>
                <a:lnTo>
                  <a:pt x="3125724" y="309372"/>
                </a:lnTo>
                <a:lnTo>
                  <a:pt x="1461516" y="309372"/>
                </a:lnTo>
                <a:lnTo>
                  <a:pt x="1461516" y="230124"/>
                </a:lnTo>
                <a:lnTo>
                  <a:pt x="1467612" y="230124"/>
                </a:lnTo>
                <a:lnTo>
                  <a:pt x="1469136" y="230124"/>
                </a:lnTo>
                <a:lnTo>
                  <a:pt x="3697224" y="230124"/>
                </a:lnTo>
                <a:lnTo>
                  <a:pt x="3697224" y="184404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1770" y="0"/>
            <a:ext cx="2536063" cy="69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8" name="그룹 37"/>
          <p:cNvGrpSpPr/>
          <p:nvPr/>
        </p:nvGrpSpPr>
        <p:grpSpPr>
          <a:xfrm>
            <a:off x="1724270" y="2674335"/>
            <a:ext cx="9926009" cy="578694"/>
            <a:chOff x="1798701" y="1136804"/>
            <a:chExt cx="9926009" cy="578694"/>
          </a:xfrm>
        </p:grpSpPr>
        <p:sp>
          <p:nvSpPr>
            <p:cNvPr id="45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1798701" y="1136805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지역화폐 분석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6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5365778" y="1136804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군집 분석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47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8932855" y="1149905"/>
              <a:ext cx="2791855" cy="565593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유사도 분석</a:t>
              </a:r>
              <a:endPara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grpSp>
        <p:nvGrpSpPr>
          <p:cNvPr id="39" name="object 10"/>
          <p:cNvGrpSpPr/>
          <p:nvPr/>
        </p:nvGrpSpPr>
        <p:grpSpPr>
          <a:xfrm>
            <a:off x="1724270" y="2395714"/>
            <a:ext cx="9954260" cy="240157"/>
            <a:chOff x="1719833" y="2231898"/>
            <a:chExt cx="9954260" cy="240157"/>
          </a:xfrm>
          <a:solidFill>
            <a:srgbClr val="2F5597"/>
          </a:solidFill>
        </p:grpSpPr>
        <p:sp>
          <p:nvSpPr>
            <p:cNvPr id="40" name="object 11"/>
            <p:cNvSpPr/>
            <p:nvPr/>
          </p:nvSpPr>
          <p:spPr>
            <a:xfrm>
              <a:off x="1719833" y="2231898"/>
              <a:ext cx="9954260" cy="0"/>
            </a:xfrm>
            <a:custGeom>
              <a:avLst/>
              <a:gdLst/>
              <a:ahLst/>
              <a:cxnLst/>
              <a:rect l="l" t="t" r="r" b="b"/>
              <a:pathLst>
                <a:path w="9954260">
                  <a:moveTo>
                    <a:pt x="0" y="0"/>
                  </a:moveTo>
                  <a:lnTo>
                    <a:pt x="9954133" y="0"/>
                  </a:lnTo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1" name="object 13"/>
            <p:cNvSpPr/>
            <p:nvPr/>
          </p:nvSpPr>
          <p:spPr>
            <a:xfrm>
              <a:off x="2979322" y="2242129"/>
              <a:ext cx="260350" cy="226695"/>
            </a:xfrm>
            <a:custGeom>
              <a:avLst/>
              <a:gdLst/>
              <a:ahLst/>
              <a:cxnLst/>
              <a:rect l="l" t="t" r="r" b="b"/>
              <a:pathLst>
                <a:path w="260350" h="226694">
                  <a:moveTo>
                    <a:pt x="129667" y="226187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7" y="226187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2" name="object 17"/>
            <p:cNvSpPr/>
            <p:nvPr/>
          </p:nvSpPr>
          <p:spPr>
            <a:xfrm>
              <a:off x="6566788" y="2236833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7" y="226060"/>
                  </a:moveTo>
                  <a:lnTo>
                    <a:pt x="0" y="508"/>
                  </a:lnTo>
                  <a:lnTo>
                    <a:pt x="260223" y="0"/>
                  </a:lnTo>
                  <a:lnTo>
                    <a:pt x="129667" y="22606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3" name="object 18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260223" y="0"/>
                  </a:moveTo>
                  <a:lnTo>
                    <a:pt x="0" y="507"/>
                  </a:lnTo>
                  <a:lnTo>
                    <a:pt x="129666" y="226059"/>
                  </a:lnTo>
                  <a:lnTo>
                    <a:pt x="260223" y="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4" name="object 19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6" y="226059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6" y="226059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</p:grpSp>
      <p:sp>
        <p:nvSpPr>
          <p:cNvPr id="70" name="직사각형 69">
            <a:extLst>
              <a:ext uri="{FF2B5EF4-FFF2-40B4-BE49-F238E27FC236}">
                <a16:creationId xmlns:a16="http://schemas.microsoft.com/office/drawing/2014/main" id="{B6DB7820-44D4-4016-A83A-512E4419F870}"/>
              </a:ext>
            </a:extLst>
          </p:cNvPr>
          <p:cNvSpPr/>
          <p:nvPr/>
        </p:nvSpPr>
        <p:spPr>
          <a:xfrm>
            <a:off x="5185021" y="3239927"/>
            <a:ext cx="42970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군집 분석 목적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및 전처리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4.3 PCA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4.4 K-means</a:t>
            </a:r>
          </a:p>
        </p:txBody>
      </p:sp>
      <p:sp>
        <p:nvSpPr>
          <p:cNvPr id="71" name="직사각형 70">
            <a:extLst>
              <a:ext uri="{FF2B5EF4-FFF2-40B4-BE49-F238E27FC236}">
                <a16:creationId xmlns:a16="http://schemas.microsoft.com/office/drawing/2014/main" id="{B29C08AE-8AD2-48C7-AAB8-9669E6A9D489}"/>
              </a:ext>
            </a:extLst>
          </p:cNvPr>
          <p:cNvSpPr/>
          <p:nvPr/>
        </p:nvSpPr>
        <p:spPr>
          <a:xfrm>
            <a:off x="8747704" y="3239927"/>
            <a:ext cx="353060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 분석 방법 및 결과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업종별 부가가치유발계수 시각화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5.3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클러스터링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개지역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매칭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6DB7820-44D4-4016-A83A-512E4419F870}"/>
              </a:ext>
            </a:extLst>
          </p:cNvPr>
          <p:cNvSpPr/>
          <p:nvPr/>
        </p:nvSpPr>
        <p:spPr>
          <a:xfrm>
            <a:off x="1605395" y="3235204"/>
            <a:ext cx="4297038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경제효과 분석 참고자료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데이터 전처리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3.3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EDA</a:t>
            </a: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3.4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경제효과 분석방법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 ~ 5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단계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object 21"/>
          <p:cNvSpPr/>
          <p:nvPr/>
        </p:nvSpPr>
        <p:spPr>
          <a:xfrm>
            <a:off x="1605394" y="2286773"/>
            <a:ext cx="7253029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1"/>
          <p:cNvSpPr/>
          <p:nvPr/>
        </p:nvSpPr>
        <p:spPr>
          <a:xfrm>
            <a:off x="1605394" y="3327968"/>
            <a:ext cx="5526925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28877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3">
            <a:extLst>
              <a:ext uri="{FF2B5EF4-FFF2-40B4-BE49-F238E27FC236}">
                <a16:creationId xmlns:a16="http://schemas.microsoft.com/office/drawing/2014/main" id="{BFB896CF-CC1D-4620-9EDD-38D51D536172}"/>
              </a:ext>
            </a:extLst>
          </p:cNvPr>
          <p:cNvSpPr txBox="1"/>
          <p:nvPr/>
        </p:nvSpPr>
        <p:spPr>
          <a:xfrm>
            <a:off x="1409336" y="1676400"/>
            <a:ext cx="9215314" cy="1381125"/>
          </a:xfrm>
          <a:prstGeom prst="roundRect">
            <a:avLst>
              <a:gd name="adj" fmla="val 289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5" name="사각형: 둥근 모서리 96">
            <a:extLst>
              <a:ext uri="{FF2B5EF4-FFF2-40B4-BE49-F238E27FC236}">
                <a16:creationId xmlns:a16="http://schemas.microsoft.com/office/drawing/2014/main" id="{3D8787CC-A357-4B6F-A504-A575C4600967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유사도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EB848A65-D78A-42AE-BC62-7CFB6C960A25}"/>
              </a:ext>
            </a:extLst>
          </p:cNvPr>
          <p:cNvSpPr/>
          <p:nvPr/>
        </p:nvSpPr>
        <p:spPr>
          <a:xfrm>
            <a:off x="1638990" y="1928457"/>
            <a:ext cx="8914019" cy="7954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지역화폐를 제안에 사용할 지역 </a:t>
            </a:r>
            <a:r>
              <a:rPr lang="en-US" altLang="ko-KR" sz="16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6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곳을 경기도 시군에서 지역적 특성을 사용해 가장 </a:t>
            </a:r>
            <a:r>
              <a:rPr lang="ko-KR" altLang="en-US" sz="1600" spc="30" dirty="0">
                <a:highlight>
                  <a:srgbClr val="FBF69B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유사한 지역 </a:t>
            </a:r>
            <a:r>
              <a:rPr lang="ko-KR" altLang="en-US" sz="16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선정</a:t>
            </a:r>
            <a:endParaRPr lang="en-US" altLang="ko-KR" sz="16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6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유사한 지역의 지역화폐의 특성을 참고하여 새로운 정책 제시에 활용</a:t>
            </a:r>
            <a:endParaRPr lang="en-US" altLang="ko-KR" sz="16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02A37D6F-7466-41CE-94AE-E918EEC234AC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목적 </a:t>
            </a:r>
            <a:r>
              <a:rPr lang="ko-KR" altLang="en-US" sz="2000" b="1" spc="60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및 절차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4C89AE-41CB-4DA0-ABDE-6BF42FB9D8D3}"/>
              </a:ext>
            </a:extLst>
          </p:cNvPr>
          <p:cNvSpPr/>
          <p:nvPr/>
        </p:nvSpPr>
        <p:spPr>
          <a:xfrm>
            <a:off x="1398372" y="1150816"/>
            <a:ext cx="1044818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 분석의 목적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7D11B2E8-913A-4866-A0D5-285B23DC35A4}"/>
              </a:ext>
            </a:extLst>
          </p:cNvPr>
          <p:cNvSpPr/>
          <p:nvPr/>
        </p:nvSpPr>
        <p:spPr>
          <a:xfrm>
            <a:off x="1166371" y="131089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8CF7F234-A273-4DFB-A1E5-6954889CFB87}"/>
              </a:ext>
            </a:extLst>
          </p:cNvPr>
          <p:cNvSpPr/>
          <p:nvPr/>
        </p:nvSpPr>
        <p:spPr>
          <a:xfrm>
            <a:off x="1398372" y="3217741"/>
            <a:ext cx="1044818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절차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E9EF305E-98F3-4366-8D2F-92E4BCFC1D1B}"/>
              </a:ext>
            </a:extLst>
          </p:cNvPr>
          <p:cNvSpPr/>
          <p:nvPr/>
        </p:nvSpPr>
        <p:spPr>
          <a:xfrm>
            <a:off x="1166370" y="3377820"/>
            <a:ext cx="133238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11A37C29-2F96-41FC-AC6C-E01CDB2C3B0B}"/>
              </a:ext>
            </a:extLst>
          </p:cNvPr>
          <p:cNvSpPr/>
          <p:nvPr/>
        </p:nvSpPr>
        <p:spPr>
          <a:xfrm>
            <a:off x="1746759" y="4470099"/>
            <a:ext cx="2675936" cy="176877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지역적 특성 데이터 수집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just">
              <a:lnSpc>
                <a:spcPct val="200000"/>
              </a:lnSpc>
            </a:pPr>
            <a:endParaRPr kumimoji="1" lang="en-US" altLang="ko-KR" sz="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정제 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endParaRPr kumimoji="1" lang="en-US" altLang="ko-KR" sz="5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표준화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4" name="오각형[P] 16">
            <a:extLst>
              <a:ext uri="{FF2B5EF4-FFF2-40B4-BE49-F238E27FC236}">
                <a16:creationId xmlns:a16="http://schemas.microsoft.com/office/drawing/2014/main" id="{5AA4961B-03B8-41FE-AC60-F0C5037D017A}"/>
              </a:ext>
            </a:extLst>
          </p:cNvPr>
          <p:cNvSpPr/>
          <p:nvPr/>
        </p:nvSpPr>
        <p:spPr>
          <a:xfrm>
            <a:off x="1746759" y="3777659"/>
            <a:ext cx="2842191" cy="594309"/>
          </a:xfrm>
          <a:prstGeom prst="homePlate">
            <a:avLst>
              <a:gd name="adj" fmla="val 3100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3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수집 및 가공</a:t>
            </a:r>
            <a:endParaRPr kumimoji="1" lang="ko-Kore-KR" altLang="en-US" sz="13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6E857E05-D758-46FE-BE17-38DE68D5D4B6}"/>
              </a:ext>
            </a:extLst>
          </p:cNvPr>
          <p:cNvSpPr/>
          <p:nvPr/>
        </p:nvSpPr>
        <p:spPr>
          <a:xfrm>
            <a:off x="4814436" y="4470099"/>
            <a:ext cx="2675936" cy="176877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en-US" altLang="ko-KR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PCA</a:t>
            </a: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개수 결정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15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분석 성능 향상을 위한 차원 축소</a:t>
            </a:r>
            <a:endParaRPr kumimoji="1" lang="ko-Kore-KR" altLang="en-US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8" name="오각형[P] 18">
            <a:extLst>
              <a:ext uri="{FF2B5EF4-FFF2-40B4-BE49-F238E27FC236}">
                <a16:creationId xmlns:a16="http://schemas.microsoft.com/office/drawing/2014/main" id="{5C69595D-5DE0-4D0B-ACAB-3B709DAFA380}"/>
              </a:ext>
            </a:extLst>
          </p:cNvPr>
          <p:cNvSpPr/>
          <p:nvPr/>
        </p:nvSpPr>
        <p:spPr>
          <a:xfrm>
            <a:off x="4814436" y="3777659"/>
            <a:ext cx="2842191" cy="594309"/>
          </a:xfrm>
          <a:prstGeom prst="homePlate">
            <a:avLst>
              <a:gd name="adj" fmla="val 3100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PCA </a:t>
            </a:r>
            <a:r>
              <a:rPr kumimoji="1"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분석</a:t>
            </a:r>
            <a:endParaRPr kumimoji="1" lang="ko-Kore-KR" altLang="en-US" sz="1300" b="1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FE1C196-9378-451B-BCCC-7609AF820B23}"/>
              </a:ext>
            </a:extLst>
          </p:cNvPr>
          <p:cNvSpPr/>
          <p:nvPr/>
        </p:nvSpPr>
        <p:spPr>
          <a:xfrm>
            <a:off x="7867889" y="4470099"/>
            <a:ext cx="2675936" cy="1768776"/>
          </a:xfrm>
          <a:prstGeom prst="rect">
            <a:avLst/>
          </a:prstGeom>
          <a:noFill/>
          <a:ln w="317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유클리드 거리 계산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최단 거리의 지역 확인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 algn="just">
              <a:lnSpc>
                <a:spcPct val="200000"/>
              </a:lnSpc>
              <a:buFont typeface="Wingdings" pitchFamily="2" charset="2"/>
              <a:buChar char="§"/>
            </a:pPr>
            <a:r>
              <a:rPr kumimoji="1" lang="ko-KR" altLang="en-US" sz="12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유사한 지역의 부가가치 유발계수 시각화</a:t>
            </a:r>
            <a:endParaRPr kumimoji="1" lang="en-US" altLang="ko-KR" sz="12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6" name="오각형[P] 20">
            <a:extLst>
              <a:ext uri="{FF2B5EF4-FFF2-40B4-BE49-F238E27FC236}">
                <a16:creationId xmlns:a16="http://schemas.microsoft.com/office/drawing/2014/main" id="{8ADE09F9-2A28-4492-8922-BFB1477C6E25}"/>
              </a:ext>
            </a:extLst>
          </p:cNvPr>
          <p:cNvSpPr/>
          <p:nvPr/>
        </p:nvSpPr>
        <p:spPr>
          <a:xfrm>
            <a:off x="7867889" y="3777659"/>
            <a:ext cx="2842191" cy="594309"/>
          </a:xfrm>
          <a:prstGeom prst="homePlate">
            <a:avLst>
              <a:gd name="adj" fmla="val 31003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300" b="1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 분석</a:t>
            </a:r>
            <a:endParaRPr kumimoji="1" lang="ko-Kore-KR" altLang="en-US" sz="1300" b="1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07233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13">
            <a:extLst>
              <a:ext uri="{FF2B5EF4-FFF2-40B4-BE49-F238E27FC236}">
                <a16:creationId xmlns:a16="http://schemas.microsoft.com/office/drawing/2014/main" id="{051BADC2-F5BE-4277-B90B-30E24E1112E9}"/>
              </a:ext>
            </a:extLst>
          </p:cNvPr>
          <p:cNvSpPr txBox="1"/>
          <p:nvPr/>
        </p:nvSpPr>
        <p:spPr>
          <a:xfrm>
            <a:off x="1409336" y="1314081"/>
            <a:ext cx="9215314" cy="1800594"/>
          </a:xfrm>
          <a:prstGeom prst="roundRect">
            <a:avLst>
              <a:gd name="adj" fmla="val 2890"/>
            </a:avLst>
          </a:prstGeom>
          <a:solidFill>
            <a:srgbClr val="EDEDED">
              <a:alpha val="59000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46D303A8-7BB0-4DB1-A507-D2C6DF41DE12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유사도 분석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284007-CCBC-4684-87F4-12579D0AC297}"/>
                  </a:ext>
                </a:extLst>
              </p:cNvPr>
              <p:cNvSpPr txBox="1"/>
              <p:nvPr/>
            </p:nvSpPr>
            <p:spPr>
              <a:xfrm>
                <a:off x="2778243" y="2302393"/>
                <a:ext cx="6627043" cy="427746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𝑑</m:t>
                      </m:r>
                      <m:d>
                        <m:dPr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ko-KR" i="1">
                          <a:latin typeface="Cambria Math" panose="02040503050406030204" pitchFamily="18" charset="0"/>
                        </a:rPr>
                        <m:t>=|</m:t>
                      </m:r>
                      <m:d>
                        <m:dPr>
                          <m:begChr m:val="|"/>
                          <m:endChr m:val="|"/>
                          <m:ctrlPr>
                            <a:rPr lang="en-US" altLang="ko-KR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−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d>
                      <m:r>
                        <a:rPr lang="en-US" altLang="ko-KR" i="1" smtClean="0"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US" altLang="ko-KR" b="0" i="1" smtClean="0">
                          <a:latin typeface="Cambria Math" panose="02040503050406030204" pitchFamily="18" charset="0"/>
                        </a:rPr>
                        <m:t>= </m:t>
                      </m:r>
                      <m:rad>
                        <m:radPr>
                          <m:degHide m:val="on"/>
                          <m:ctrlP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b="0" i="1" smtClean="0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𝐩</m:t>
                                  </m:r>
                                </m:e>
                              </m:d>
                              <m:r>
                                <a:rPr lang="en-US" altLang="ko-KR" b="0" i="1" smtClean="0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US" altLang="ko-KR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  <m:d>
                                <m:dPr>
                                  <m:begChr m:val="|"/>
                                  <m:endChr m:val="|"/>
                                  <m:ctrlPr>
                                    <a:rPr lang="en-US" altLang="ko-KR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altLang="ko-KR" b="1">
                                      <a:latin typeface="Cambria Math" panose="02040503050406030204" pitchFamily="18" charset="0"/>
                                    </a:rPr>
                                    <m:t>𝐪</m:t>
                                  </m:r>
                                </m:e>
                              </m:d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|</m:t>
                              </m:r>
                            </m:e>
                            <m:sup>
                              <m:r>
                                <a:rPr lang="en-US" altLang="ko-KR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altLang="ko-KR" b="0" i="1" smtClean="0">
                              <a:latin typeface="Cambria Math" panose="02040503050406030204" pitchFamily="18" charset="0"/>
                            </a:rPr>
                            <m:t>−2</m:t>
                          </m:r>
                          <m:r>
                            <a:rPr lang="en-US" altLang="ko-KR" b="1" i="0" smtClean="0">
                              <a:latin typeface="Cambria Math" panose="02040503050406030204" pitchFamily="18" charset="0"/>
                            </a:rPr>
                            <m:t>𝐩</m:t>
                          </m:r>
                          <m:r>
                            <a:rPr lang="en-US" altLang="ko-KR" b="1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∙</m:t>
                          </m:r>
                          <m:r>
                            <a:rPr lang="en-US" altLang="ko-KR" b="1">
                              <a:latin typeface="Cambria Math" panose="02040503050406030204" pitchFamily="18" charset="0"/>
                            </a:rPr>
                            <m:t>𝐪</m:t>
                          </m:r>
                        </m:e>
                      </m:rad>
                    </m:oMath>
                  </m:oMathPara>
                </a14:m>
                <a:endParaRPr lang="en-US" altLang="ko-KR" b="0" dirty="0"/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56284007-CCBC-4684-87F4-12579D0AC29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78243" y="2302393"/>
                <a:ext cx="6627043" cy="427746"/>
              </a:xfrm>
              <a:prstGeom prst="rect">
                <a:avLst/>
              </a:prstGeom>
              <a:blipFill>
                <a:blip r:embed="rId3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직사각형 9">
            <a:extLst>
              <a:ext uri="{FF2B5EF4-FFF2-40B4-BE49-F238E27FC236}">
                <a16:creationId xmlns:a16="http://schemas.microsoft.com/office/drawing/2014/main" id="{38AB569D-D396-4C41-A1E3-E4E364F1F985}"/>
              </a:ext>
            </a:extLst>
          </p:cNvPr>
          <p:cNvSpPr/>
          <p:nvPr/>
        </p:nvSpPr>
        <p:spPr>
          <a:xfrm>
            <a:off x="1166371" y="923946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A502E9B-A02B-472F-ACC8-465B54A6F319}"/>
              </a:ext>
            </a:extLst>
          </p:cNvPr>
          <p:cNvSpPr/>
          <p:nvPr/>
        </p:nvSpPr>
        <p:spPr>
          <a:xfrm>
            <a:off x="1398372" y="779938"/>
            <a:ext cx="4116307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Euclidean distance</a:t>
            </a:r>
          </a:p>
        </p:txBody>
      </p:sp>
      <p:graphicFrame>
        <p:nvGraphicFramePr>
          <p:cNvPr id="16" name="표 15">
            <a:extLst>
              <a:ext uri="{FF2B5EF4-FFF2-40B4-BE49-F238E27FC236}">
                <a16:creationId xmlns:a16="http://schemas.microsoft.com/office/drawing/2014/main" id="{400349C3-ED02-43E9-AA42-E4563F7FF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45442814"/>
              </p:ext>
            </p:extLst>
          </p:nvPr>
        </p:nvGraphicFramePr>
        <p:xfrm>
          <a:off x="416584" y="3887243"/>
          <a:ext cx="11358833" cy="2620653"/>
        </p:xfrm>
        <a:graphic>
          <a:graphicData uri="http://schemas.openxmlformats.org/drawingml/2006/table">
            <a:tbl>
              <a:tblPr>
                <a:tableStyleId>{0505E3EF-67EA-436B-97B2-0124C06EBD24}</a:tableStyleId>
              </a:tblPr>
              <a:tblGrid>
                <a:gridCol w="583577">
                  <a:extLst>
                    <a:ext uri="{9D8B030D-6E8A-4147-A177-3AD203B41FA5}">
                      <a16:colId xmlns:a16="http://schemas.microsoft.com/office/drawing/2014/main" val="2938731970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3741713518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3355904480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738838411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2622826877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3652351081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3118744652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2306608091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44403768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1975310705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310393080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826591077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2668011883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2184499710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1897708319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2246995648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3826425368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3452179697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478844751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972741015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2544684390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2602979181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2339887299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4250487288"/>
                    </a:ext>
                  </a:extLst>
                </a:gridCol>
                <a:gridCol w="448969">
                  <a:extLst>
                    <a:ext uri="{9D8B030D-6E8A-4147-A177-3AD203B41FA5}">
                      <a16:colId xmlns:a16="http://schemas.microsoft.com/office/drawing/2014/main" val="2396067781"/>
                    </a:ext>
                  </a:extLst>
                </a:gridCol>
              </a:tblGrid>
              <a:tr h="277741">
                <a:tc>
                  <a:txBody>
                    <a:bodyPr/>
                    <a:lstStyle/>
                    <a:p>
                      <a:pPr algn="l" fontAlgn="ctr"/>
                      <a:endParaRPr lang="en-US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수원시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의정부시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부천시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광명시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동두천시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안산시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고양시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과천시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구리시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남양주시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오산시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군포시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하남시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용인시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파주시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이천시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안성시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화성시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광주시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양주시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 err="1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여주시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연천군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가평군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양평군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336170"/>
                  </a:ext>
                </a:extLst>
              </a:tr>
              <a:tr h="5857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노원구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4.5647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4.1947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3.9355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3.7985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5.0960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4.7378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5.1118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6.1526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4.4769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5.9511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5.1251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4.4977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5.7850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7.0545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5.4587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4.9899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6.0633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8.9818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6.1604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6.5774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6.0789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8.4358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8.1558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7.3502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8879056"/>
                  </a:ext>
                </a:extLst>
              </a:tr>
              <a:tr h="5857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중구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서울특별시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6.4493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5.8169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5.4706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5.6953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6.2635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6.3017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6.4733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5.3691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5.3572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7.6423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7.8580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6.2251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6.0396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8.7130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7.0820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6.6012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6.8286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10.2832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7.6869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7.6177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6.5752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7.9881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7.6898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7.6828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0132301"/>
                  </a:ext>
                </a:extLst>
              </a:tr>
              <a:tr h="5857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수성구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대구광역시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3.8620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1.4257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4.5366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2.4813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2.1696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3.8417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2.6505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2.2418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1.9933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3.5462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4.8363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4.1186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3.1744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4.6698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4.2756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3.0249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3.7749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8.1413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5.0979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4.9177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3.9792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6.4753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4.8379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4.3881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35154731"/>
                  </a:ext>
                </a:extLst>
              </a:tr>
              <a:tr h="585728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중구</a:t>
                      </a:r>
                      <a:endParaRPr lang="en-US" altLang="ko-KR" sz="900" b="1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l" fontAlgn="ctr"/>
                      <a:r>
                        <a:rPr lang="ko-KR" altLang="en-US" sz="900" b="1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대구광역시</a:t>
                      </a:r>
                      <a:endParaRPr lang="en-US" altLang="ko-KR" sz="900" b="1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5.6575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4.6646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5.4132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4.8069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5.0047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5.9141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5.7090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1" u="none" strike="noStrike" dirty="0">
                          <a:solidFill>
                            <a:srgbClr val="FF0000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4.0763</a:t>
                      </a:r>
                      <a:endParaRPr lang="en-US" altLang="ko-KR" sz="1000" b="1" i="0" u="none" strike="noStrike" dirty="0">
                        <a:solidFill>
                          <a:srgbClr val="FF0000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4.2438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6.7423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6.7675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5.4861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4.8749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7.6958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6.1504</a:t>
                      </a:r>
                      <a:endParaRPr lang="en-US" altLang="ko-KR" sz="900" b="0" i="0" u="none" strike="noStrike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5.4755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5.8715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9.6977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7.0883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6.8817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5.3806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6.5773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6.3456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u="none" strike="noStrike" dirty="0">
                          <a:solidFill>
                            <a:schemeClr val="tx1"/>
                          </a:solidFill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6.2808</a:t>
                      </a:r>
                      <a:endParaRPr lang="en-US" altLang="ko-KR" sz="900" b="0" i="0" u="none" strike="noStrike" dirty="0">
                        <a:solidFill>
                          <a:schemeClr val="tx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1833" marR="1833" marT="1833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08813684"/>
                  </a:ext>
                </a:extLst>
              </a:tr>
            </a:tbl>
          </a:graphicData>
        </a:graphic>
      </p:graphicFrame>
      <p:sp>
        <p:nvSpPr>
          <p:cNvPr id="22" name="AutoShape 6" descr="\|\mathbf{p} - \mathbf{q}\| = \sqrt{(\mathbf{p}-\mathbf{q})\cdot(\mathbf{p}-\mathbf{q})} = \sqrt{\|\mathbf{p}\|^2 + \|\mathbf{q}\|^2 - 2\mathbf{p}\cdot\mathbf{q}}.">
            <a:extLst>
              <a:ext uri="{FF2B5EF4-FFF2-40B4-BE49-F238E27FC236}">
                <a16:creationId xmlns:a16="http://schemas.microsoft.com/office/drawing/2014/main" id="{2F275C58-5EF5-4E21-AF9D-D0CE9F7AFF6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96850" y="-198438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AED4E9B1-077C-4CBB-9122-49F455B54A14}"/>
              </a:ext>
            </a:extLst>
          </p:cNvPr>
          <p:cNvSpPr/>
          <p:nvPr/>
        </p:nvSpPr>
        <p:spPr>
          <a:xfrm>
            <a:off x="1166370" y="3354717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06F2F661-92E3-484D-8ABE-B1EC66437862}"/>
              </a:ext>
            </a:extLst>
          </p:cNvPr>
          <p:cNvSpPr/>
          <p:nvPr/>
        </p:nvSpPr>
        <p:spPr>
          <a:xfrm>
            <a:off x="1398372" y="3210709"/>
            <a:ext cx="339987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유클리드 거리 행렬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6B531F7-97A9-4200-A4D3-637407E10782}"/>
                  </a:ext>
                </a:extLst>
              </p:cNvPr>
              <p:cNvSpPr/>
              <p:nvPr/>
            </p:nvSpPr>
            <p:spPr>
              <a:xfrm>
                <a:off x="1634756" y="1438635"/>
                <a:ext cx="8914019" cy="683392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300" b="0" i="0" dirty="0">
                    <a:solidFill>
                      <a:srgbClr val="202122"/>
                    </a:solidFill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두 점 사이의 거리를 계산할 때 흔히 쓰이는 방법</a:t>
                </a:r>
                <a:endParaRPr lang="en-US" altLang="ko-KR" sz="1300" b="0" i="0" dirty="0">
                  <a:solidFill>
                    <a:srgbClr val="202122"/>
                  </a:solidFill>
                  <a:effectLst/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ko-KR" altLang="en-US" sz="1300" b="0" i="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좌표계 상의 두 점  </a:t>
                </a:r>
                <a14:m>
                  <m:oMath xmlns:m="http://schemas.openxmlformats.org/officeDocument/2006/math"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𝐩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US" altLang="ko-KR" sz="1400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…,  </m:t>
                            </m:r>
                            <m:r>
                              <a:rPr lang="en-US" altLang="ko-KR" sz="1400" i="1">
                                <a:latin typeface="Cambria Math" panose="02040503050406030204" pitchFamily="18" charset="0"/>
                              </a:rPr>
                              <m:t>𝑝</m:t>
                            </m:r>
                          </m:e>
                          <m:sub>
                            <m:r>
                              <a:rPr lang="en-US" altLang="ko-KR" sz="1400" b="0" i="1" smtClean="0"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b>
                        </m:sSub>
                      </m:e>
                    </m:d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,</m:t>
                    </m:r>
                    <m:r>
                      <a:rPr lang="en-US" altLang="ko-KR" sz="1400" b="1" i="0" smtClean="0">
                        <a:latin typeface="Cambria Math" panose="02040503050406030204" pitchFamily="18" charset="0"/>
                      </a:rPr>
                      <m:t>𝐪</m:t>
                    </m:r>
                    <m:r>
                      <a:rPr lang="en-US" altLang="ko-KR" sz="1400" i="1">
                        <a:latin typeface="Cambria Math" panose="02040503050406030204" pitchFamily="18" charset="0"/>
                      </a:rPr>
                      <m:t>=(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US" altLang="ko-KR" sz="1400" i="1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altLang="ko-KR" sz="1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…,  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𝑞</m:t>
                        </m:r>
                      </m:e>
                      <m:sub>
                        <m:r>
                          <a:rPr lang="en-US" altLang="ko-KR" sz="1400" i="1">
                            <a:latin typeface="Cambria Math" panose="02040503050406030204" pitchFamily="18" charset="0"/>
                          </a:rPr>
                          <m:t>𝑛</m:t>
                        </m:r>
                      </m:sub>
                    </m:sSub>
                    <m:r>
                      <m:rPr>
                        <m:nor/>
                      </m:rPr>
                      <a:rPr lang="en-US" altLang="ko-KR" sz="13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m:t>)</m:t>
                    </m:r>
                    <m:r>
                      <m:rPr>
                        <m:nor/>
                      </m:rPr>
                      <a:rPr lang="en-US" altLang="ko-KR" sz="1300" b="0" i="0" dirty="0" smtClean="0">
                        <a:latin typeface="나눔스퀘어" panose="020B0600000101010101" pitchFamily="50" charset="-127"/>
                        <a:ea typeface="나눔스퀘어" panose="020B0600000101010101" pitchFamily="50" charset="-127"/>
                      </a:rPr>
                      <m:t> </m:t>
                    </m:r>
                    <m:r>
                      <a:rPr lang="ko-KR" altLang="en-US" sz="1300" i="1" dirty="0">
                        <a:latin typeface="Cambria Math" panose="02040503050406030204" pitchFamily="18" charset="0"/>
                        <a:ea typeface="나눔스퀘어" panose="020B0600000101010101" pitchFamily="50" charset="-127"/>
                      </a:rPr>
                      <m:t>가</m:t>
                    </m:r>
                  </m:oMath>
                </a14:m>
                <a:r>
                  <a:rPr lang="en-US" altLang="ko-KR" sz="1300" b="0" i="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 </a:t>
                </a:r>
                <a:r>
                  <a:rPr lang="ko-KR" altLang="en-US" sz="1300" b="0" i="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있을 때</a:t>
                </a:r>
                <a:r>
                  <a:rPr lang="en-US" altLang="ko-KR" sz="1300" b="0" i="0" dirty="0">
                    <a:effectLst/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,</a:t>
                </a:r>
              </a:p>
            </p:txBody>
          </p:sp>
        </mc:Choice>
        <mc:Fallback xmlns="">
          <p:sp>
            <p:nvSpPr>
              <p:cNvPr id="36" name="직사각형 35">
                <a:extLst>
                  <a:ext uri="{FF2B5EF4-FFF2-40B4-BE49-F238E27FC236}">
                    <a16:creationId xmlns:a16="http://schemas.microsoft.com/office/drawing/2014/main" id="{66B531F7-97A9-4200-A4D3-637407E10782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34756" y="1438635"/>
                <a:ext cx="8914019" cy="683392"/>
              </a:xfrm>
              <a:prstGeom prst="rect">
                <a:avLst/>
              </a:prstGeom>
              <a:blipFill>
                <a:blip r:embed="rId4"/>
                <a:stretch>
                  <a:fillRect b="-5357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사각형: 둥근 모서리 96">
            <a:extLst>
              <a:ext uri="{FF2B5EF4-FFF2-40B4-BE49-F238E27FC236}">
                <a16:creationId xmlns:a16="http://schemas.microsoft.com/office/drawing/2014/main" id="{51442D98-DE32-4A6B-A164-D97E47A86482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유사도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500620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13">
            <a:extLst>
              <a:ext uri="{FF2B5EF4-FFF2-40B4-BE49-F238E27FC236}">
                <a16:creationId xmlns:a16="http://schemas.microsoft.com/office/drawing/2014/main" id="{EB4F6F18-8D6C-4115-8992-7A1D845CC2C0}"/>
              </a:ext>
            </a:extLst>
          </p:cNvPr>
          <p:cNvSpPr txBox="1"/>
          <p:nvPr/>
        </p:nvSpPr>
        <p:spPr>
          <a:xfrm>
            <a:off x="1409336" y="1676400"/>
            <a:ext cx="9215314" cy="4757319"/>
          </a:xfrm>
          <a:prstGeom prst="roundRect">
            <a:avLst>
              <a:gd name="adj" fmla="val 289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58" name="화살표: 오른쪽 57">
            <a:extLst>
              <a:ext uri="{FF2B5EF4-FFF2-40B4-BE49-F238E27FC236}">
                <a16:creationId xmlns:a16="http://schemas.microsoft.com/office/drawing/2014/main" id="{ED016787-F989-4F08-A15E-28A7972AA9BB}"/>
              </a:ext>
            </a:extLst>
          </p:cNvPr>
          <p:cNvSpPr/>
          <p:nvPr/>
        </p:nvSpPr>
        <p:spPr>
          <a:xfrm>
            <a:off x="4040714" y="5363883"/>
            <a:ext cx="973246" cy="85071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46D303A8-7BB0-4DB1-A507-D2C6DF41DE12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유사도 분석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aphicFrame>
        <p:nvGraphicFramePr>
          <p:cNvPr id="18" name="차트 17">
            <a:extLst>
              <a:ext uri="{FF2B5EF4-FFF2-40B4-BE49-F238E27FC236}">
                <a16:creationId xmlns:a16="http://schemas.microsoft.com/office/drawing/2014/main" id="{A929FC74-3441-4E4C-954C-CB341C171A68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10967056"/>
              </p:ext>
            </p:extLst>
          </p:nvPr>
        </p:nvGraphicFramePr>
        <p:xfrm>
          <a:off x="3246366" y="1494117"/>
          <a:ext cx="5966727" cy="468821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A1C11EB3-2BF1-465C-A16F-1028140D2ED2}"/>
              </a:ext>
            </a:extLst>
          </p:cNvPr>
          <p:cNvSpPr txBox="1"/>
          <p:nvPr/>
        </p:nvSpPr>
        <p:spPr>
          <a:xfrm>
            <a:off x="1769673" y="5595219"/>
            <a:ext cx="14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수성구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B2EDBF9-6F19-4F4E-94A2-8941D886987B}"/>
              </a:ext>
            </a:extLst>
          </p:cNvPr>
          <p:cNvSpPr txBox="1"/>
          <p:nvPr/>
        </p:nvSpPr>
        <p:spPr>
          <a:xfrm>
            <a:off x="1769673" y="4489521"/>
            <a:ext cx="14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중구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D584D918-CF2D-4A47-923F-5A1E5FC313D2}"/>
              </a:ext>
            </a:extLst>
          </p:cNvPr>
          <p:cNvSpPr txBox="1"/>
          <p:nvPr/>
        </p:nvSpPr>
        <p:spPr>
          <a:xfrm>
            <a:off x="1769673" y="3383269"/>
            <a:ext cx="14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노원구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DCF3796-4D8C-44A7-A69A-D9A47AAB6736}"/>
              </a:ext>
            </a:extLst>
          </p:cNvPr>
          <p:cNvSpPr txBox="1"/>
          <p:nvPr/>
        </p:nvSpPr>
        <p:spPr>
          <a:xfrm>
            <a:off x="1769673" y="2287024"/>
            <a:ext cx="14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중구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B19D1BC0-A4C1-49A2-9DED-9FD2D5880B7C}"/>
              </a:ext>
            </a:extLst>
          </p:cNvPr>
          <p:cNvSpPr txBox="1"/>
          <p:nvPr/>
        </p:nvSpPr>
        <p:spPr>
          <a:xfrm>
            <a:off x="9213093" y="2315204"/>
            <a:ext cx="14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구리시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73E6F95-B907-428A-B25A-968D818C140D}"/>
              </a:ext>
            </a:extLst>
          </p:cNvPr>
          <p:cNvSpPr txBox="1"/>
          <p:nvPr/>
        </p:nvSpPr>
        <p:spPr>
          <a:xfrm>
            <a:off x="7760213" y="3410030"/>
            <a:ext cx="14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광명시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B06CAD9-5924-4314-9F14-147D205B1CA1}"/>
              </a:ext>
            </a:extLst>
          </p:cNvPr>
          <p:cNvSpPr txBox="1"/>
          <p:nvPr/>
        </p:nvSpPr>
        <p:spPr>
          <a:xfrm>
            <a:off x="7970783" y="4551105"/>
            <a:ext cx="14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과천시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C521F346-E103-4182-91B0-8A055E8DA1D0}"/>
              </a:ext>
            </a:extLst>
          </p:cNvPr>
          <p:cNvSpPr txBox="1"/>
          <p:nvPr/>
        </p:nvSpPr>
        <p:spPr>
          <a:xfrm>
            <a:off x="5350739" y="5619961"/>
            <a:ext cx="145288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의정부시</a:t>
            </a:r>
          </a:p>
        </p:txBody>
      </p:sp>
      <p:sp>
        <p:nvSpPr>
          <p:cNvPr id="34" name="화살표: 오른쪽 33">
            <a:extLst>
              <a:ext uri="{FF2B5EF4-FFF2-40B4-BE49-F238E27FC236}">
                <a16:creationId xmlns:a16="http://schemas.microsoft.com/office/drawing/2014/main" id="{619A7B41-112B-47DC-A5ED-D6AE46D74D94}"/>
              </a:ext>
            </a:extLst>
          </p:cNvPr>
          <p:cNvSpPr/>
          <p:nvPr/>
        </p:nvSpPr>
        <p:spPr>
          <a:xfrm>
            <a:off x="7532923" y="2059126"/>
            <a:ext cx="1302035" cy="85071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EF1E8D40-A72A-463B-B56B-5DA2C7842F3F}"/>
              </a:ext>
            </a:extLst>
          </p:cNvPr>
          <p:cNvSpPr/>
          <p:nvPr/>
        </p:nvSpPr>
        <p:spPr>
          <a:xfrm>
            <a:off x="1166371" y="131089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3BA378AA-A52E-44E2-AD93-D42FB0983625}"/>
              </a:ext>
            </a:extLst>
          </p:cNvPr>
          <p:cNvSpPr/>
          <p:nvPr/>
        </p:nvSpPr>
        <p:spPr>
          <a:xfrm>
            <a:off x="1379519" y="1242733"/>
            <a:ext cx="3399870" cy="307777"/>
          </a:xfrm>
          <a:prstGeom prst="rect">
            <a:avLst/>
          </a:prstGeom>
          <a:ln>
            <a:noFill/>
          </a:ln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가장 유사한 지역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spc="30" dirty="0">
                <a:highlight>
                  <a:srgbClr val="FBF69B"/>
                </a:highlight>
                <a:latin typeface="나눔스퀘어" panose="020B0600000101010101" pitchFamily="50" charset="-127"/>
                <a:ea typeface="나눔스퀘어" panose="020B0600000101010101" pitchFamily="50" charset="-127"/>
              </a:rPr>
              <a:t>최단 거리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지역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4" name="화살표: 오른쪽 53">
            <a:extLst>
              <a:ext uri="{FF2B5EF4-FFF2-40B4-BE49-F238E27FC236}">
                <a16:creationId xmlns:a16="http://schemas.microsoft.com/office/drawing/2014/main" id="{BFBA0AE3-90EE-43EB-B0CE-AEAA3D858D45}"/>
              </a:ext>
            </a:extLst>
          </p:cNvPr>
          <p:cNvSpPr/>
          <p:nvPr/>
        </p:nvSpPr>
        <p:spPr>
          <a:xfrm>
            <a:off x="6093132" y="3167789"/>
            <a:ext cx="1302035" cy="85071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화살표: 오른쪽 55">
            <a:extLst>
              <a:ext uri="{FF2B5EF4-FFF2-40B4-BE49-F238E27FC236}">
                <a16:creationId xmlns:a16="http://schemas.microsoft.com/office/drawing/2014/main" id="{B404279F-27CF-44A3-B6FF-E5E8753EBBE1}"/>
              </a:ext>
            </a:extLst>
          </p:cNvPr>
          <p:cNvSpPr/>
          <p:nvPr/>
        </p:nvSpPr>
        <p:spPr>
          <a:xfrm>
            <a:off x="6302611" y="4269255"/>
            <a:ext cx="1302035" cy="850711"/>
          </a:xfrm>
          <a:prstGeom prst="rightArrow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ECE65477-DCFC-49BB-AE6D-C87F9CD915FA}"/>
              </a:ext>
            </a:extLst>
          </p:cNvPr>
          <p:cNvCxnSpPr/>
          <p:nvPr/>
        </p:nvCxnSpPr>
        <p:spPr>
          <a:xfrm>
            <a:off x="3384223" y="2059126"/>
            <a:ext cx="0" cy="4123209"/>
          </a:xfrm>
          <a:prstGeom prst="line">
            <a:avLst/>
          </a:prstGeom>
          <a:ln w="12700">
            <a:solidFill>
              <a:srgbClr val="2F559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9E822538-EAF5-455A-9AD1-8DCD475F1A94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유사도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3523173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4E7D63CB-B867-E046-9DD4-2E5894C4CA79}"/>
              </a:ext>
            </a:extLst>
          </p:cNvPr>
          <p:cNvSpPr/>
          <p:nvPr/>
        </p:nvSpPr>
        <p:spPr>
          <a:xfrm>
            <a:off x="7183210" y="6212698"/>
            <a:ext cx="1087655" cy="318153"/>
          </a:xfrm>
          <a:prstGeom prst="roundRect">
            <a:avLst/>
          </a:prstGeom>
          <a:solidFill>
            <a:srgbClr val="EDE682">
              <a:alpha val="6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60CA44D-E7AA-984F-BC8C-D62BBA2DBFA9}"/>
              </a:ext>
            </a:extLst>
          </p:cNvPr>
          <p:cNvSpPr/>
          <p:nvPr/>
        </p:nvSpPr>
        <p:spPr>
          <a:xfrm>
            <a:off x="5405243" y="6212698"/>
            <a:ext cx="1087655" cy="318153"/>
          </a:xfrm>
          <a:prstGeom prst="roundRect">
            <a:avLst/>
          </a:prstGeom>
          <a:solidFill>
            <a:srgbClr val="FFC063">
              <a:alpha val="67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11" name="그림 10" descr="텍스트이(가) 표시된 사진&#10;&#10;자동 생성된 설명">
            <a:extLst>
              <a:ext uri="{FF2B5EF4-FFF2-40B4-BE49-F238E27FC236}">
                <a16:creationId xmlns:a16="http://schemas.microsoft.com/office/drawing/2014/main" id="{360A7DE6-AB02-F94C-8356-6AB82C1FE7D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5869" y="1340103"/>
            <a:ext cx="3852051" cy="4071750"/>
          </a:xfrm>
          <a:prstGeom prst="rect">
            <a:avLst/>
          </a:prstGeom>
        </p:spPr>
      </p:pic>
      <p:sp>
        <p:nvSpPr>
          <p:cNvPr id="26" name="사각형: 둥근 모서리 96">
            <a:extLst>
              <a:ext uri="{FF2B5EF4-FFF2-40B4-BE49-F238E27FC236}">
                <a16:creationId xmlns:a16="http://schemas.microsoft.com/office/drawing/2014/main" id="{45C98845-2E38-104F-8671-44BDFFABDC22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지역별 업종별 부가가치 </a:t>
            </a:r>
            <a:r>
              <a:rPr lang="ko-KR" altLang="en-US" sz="2000" b="1" spc="600" dirty="0" err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유발계수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시각화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4755C0E-AFCB-184B-8D36-982D28BE18C1}"/>
              </a:ext>
            </a:extLst>
          </p:cNvPr>
          <p:cNvSpPr/>
          <p:nvPr/>
        </p:nvSpPr>
        <p:spPr>
          <a:xfrm>
            <a:off x="2459914" y="5684853"/>
            <a:ext cx="8364420" cy="8386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부가가치유발계수 최댓값 업종은 지역별로 차이가 있으며</a:t>
            </a:r>
            <a:r>
              <a:rPr lang="en-US" altLang="ko-KR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4</a:t>
            </a:r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카테고리로 </a:t>
            </a:r>
            <a:r>
              <a:rPr lang="ko-Kore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분류됨</a:t>
            </a:r>
            <a:endParaRPr lang="en-US" altLang="ko-KR" sz="13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상대적으로 서울과 가까운 지역은 </a:t>
            </a:r>
            <a:r>
              <a:rPr lang="en-US" altLang="ko-KR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300" spc="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사무통신</a:t>
            </a:r>
            <a:r>
              <a:rPr lang="en-US" altLang="ko-KR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’,</a:t>
            </a:r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먼 곳은 </a:t>
            </a:r>
            <a:r>
              <a:rPr lang="en-US" altLang="ko-KR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lang="ko-KR" altLang="en-US" sz="1300" spc="3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연료판매</a:t>
            </a:r>
            <a:r>
              <a:rPr lang="en-US" altLang="ko-KR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lang="ko-KR" altLang="en-US" sz="13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특징을 보임</a:t>
            </a:r>
            <a:endParaRPr lang="en-US" altLang="ko-KR" sz="13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F6A0E22-2DD1-2542-B769-58085378E8E2}"/>
              </a:ext>
            </a:extLst>
          </p:cNvPr>
          <p:cNvGraphicFramePr>
            <a:graphicFrameLocks noGrp="1"/>
          </p:cNvGraphicFramePr>
          <p:nvPr/>
        </p:nvGraphicFramePr>
        <p:xfrm>
          <a:off x="3201654" y="1340103"/>
          <a:ext cx="1373904" cy="4071757"/>
        </p:xfrm>
        <a:graphic>
          <a:graphicData uri="http://schemas.openxmlformats.org/drawingml/2006/table">
            <a:tbl>
              <a:tblPr>
                <a:tableStyleId>{8799B23B-EC83-4686-B30A-512413B5E67A}</a:tableStyleId>
              </a:tblPr>
              <a:tblGrid>
                <a:gridCol w="631123">
                  <a:extLst>
                    <a:ext uri="{9D8B030D-6E8A-4147-A177-3AD203B41FA5}">
                      <a16:colId xmlns:a16="http://schemas.microsoft.com/office/drawing/2014/main" val="285267738"/>
                    </a:ext>
                  </a:extLst>
                </a:gridCol>
                <a:gridCol w="742781">
                  <a:extLst>
                    <a:ext uri="{9D8B030D-6E8A-4147-A177-3AD203B41FA5}">
                      <a16:colId xmlns:a16="http://schemas.microsoft.com/office/drawing/2014/main" val="80557685"/>
                    </a:ext>
                  </a:extLst>
                </a:gridCol>
              </a:tblGrid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가평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음료식품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50295252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고양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사무통신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224234939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과천</a:t>
                      </a:r>
                      <a:endParaRPr lang="en-US" altLang="ko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사무통신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2668620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광명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rgbClr val="80DC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음료식품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rgbClr val="80DC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4359188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광주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180089698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구리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rgbClr val="80DCDA">
                        <a:alpha val="55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음료식품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rgbClr val="80DCDA">
                        <a:alpha val="55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5448996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군포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사무통신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033980210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남양주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485041285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동두천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835759349"/>
                  </a:ext>
                </a:extLst>
              </a:tr>
              <a:tr h="18501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부천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570128228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수원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2979307632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의정부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사무통신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43320728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이천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4015732515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파주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188952004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하남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2393048400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화성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b="0" dirty="0">
                          <a:effectLst/>
                          <a:latin typeface="+mn-lt"/>
                        </a:rPr>
                        <a:t>음료식품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847800040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연천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b="0" dirty="0">
                          <a:effectLst/>
                          <a:latin typeface="+mn-lt"/>
                        </a:rPr>
                        <a:t>음료식품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3289718664"/>
                  </a:ext>
                </a:extLst>
              </a:tr>
              <a:tr h="180943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오산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b="0" dirty="0">
                          <a:effectLst/>
                          <a:latin typeface="+mn-lt"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1539405044"/>
                  </a:ext>
                </a:extLst>
              </a:tr>
              <a:tr h="19959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용인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b="0" dirty="0">
                          <a:effectLst/>
                          <a:latin typeface="+mn-lt"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3471237369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의정부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사무통신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2732933257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이천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4152359614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파주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3070297950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하남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유통업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679981539"/>
                  </a:ext>
                </a:extLst>
              </a:tr>
              <a:tr h="166962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dirty="0">
                          <a:effectLst/>
                        </a:rPr>
                        <a:t>화성</a:t>
                      </a:r>
                      <a:endParaRPr lang="ko-KR" altLang="en-US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ore-KR" altLang="en-US" sz="700" dirty="0">
                          <a:effectLst/>
                        </a:rPr>
                        <a:t>음료식품</a:t>
                      </a:r>
                      <a:endParaRPr lang="en-US" altLang="ko-Kore-KR" sz="700" b="0" dirty="0">
                        <a:effectLst/>
                        <a:latin typeface="+mn-lt"/>
                      </a:endParaRPr>
                    </a:p>
                  </a:txBody>
                  <a:tcPr marL="6064" marR="6064" marT="6064" marB="6064" anchor="ctr"/>
                </a:tc>
                <a:extLst>
                  <a:ext uri="{0D108BD9-81ED-4DB2-BD59-A6C34878D82A}">
                    <a16:rowId xmlns:a16="http://schemas.microsoft.com/office/drawing/2014/main" val="984804065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:a16="http://schemas.microsoft.com/office/drawing/2014/main" id="{AAC92729-9E69-7B49-914E-300E772E6219}"/>
              </a:ext>
            </a:extLst>
          </p:cNvPr>
          <p:cNvSpPr txBox="1"/>
          <p:nvPr/>
        </p:nvSpPr>
        <p:spPr>
          <a:xfrm>
            <a:off x="3368491" y="1124027"/>
            <a:ext cx="97975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8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최댓값 업종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1EE2E4E7-D3EE-6943-A937-5AD052C3C03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5191135" y="3192095"/>
            <a:ext cx="504881" cy="473809"/>
          </a:xfrm>
          <a:prstGeom prst="rect">
            <a:avLst/>
          </a:prstGeom>
        </p:spPr>
      </p:pic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3258CD9C-8D29-4758-AD19-833B571D08B6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유사도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59722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37A63639-C8CB-604B-ADA3-ED7170C528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6228" y="1796491"/>
            <a:ext cx="5798775" cy="3677021"/>
          </a:xfrm>
          <a:prstGeom prst="rect">
            <a:avLst/>
          </a:prstGeom>
        </p:spPr>
      </p:pic>
      <p:sp>
        <p:nvSpPr>
          <p:cNvPr id="17" name="사각형: 둥근 모서리 96">
            <a:extLst>
              <a:ext uri="{FF2B5EF4-FFF2-40B4-BE49-F238E27FC236}">
                <a16:creationId xmlns:a16="http://schemas.microsoft.com/office/drawing/2014/main" id="{2844EA9B-D630-8446-9A4C-C6CAADCE97DB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ko-KR" altLang="en-US" sz="2000" b="1" spc="600" dirty="0" err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클러스터링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</a:t>
            </a: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4</a:t>
            </a:r>
            <a:r>
              <a:rPr lang="ko-KR" altLang="en-US" sz="2000" b="1" spc="600" dirty="0" err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개지역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매칭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7" name="모서리가 둥근 직사각형 6">
            <a:extLst>
              <a:ext uri="{FF2B5EF4-FFF2-40B4-BE49-F238E27FC236}">
                <a16:creationId xmlns:a16="http://schemas.microsoft.com/office/drawing/2014/main" id="{34E758E0-2AB0-3B45-B260-C902A5A0BDCF}"/>
              </a:ext>
            </a:extLst>
          </p:cNvPr>
          <p:cNvSpPr/>
          <p:nvPr/>
        </p:nvSpPr>
        <p:spPr>
          <a:xfrm>
            <a:off x="9493041" y="1399176"/>
            <a:ext cx="1922209" cy="3426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노원구</a:t>
            </a:r>
            <a:endParaRPr kumimoji="1" lang="ko-Kore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853C46B0-C84D-7D43-8F55-5D85EFF13A56}"/>
              </a:ext>
            </a:extLst>
          </p:cNvPr>
          <p:cNvSpPr/>
          <p:nvPr/>
        </p:nvSpPr>
        <p:spPr>
          <a:xfrm>
            <a:off x="9493041" y="3935011"/>
            <a:ext cx="1922209" cy="3426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대구시 수성구</a:t>
            </a:r>
            <a:endParaRPr kumimoji="1" lang="ko-Kore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모서리가 둥근 직사각형 8">
            <a:extLst>
              <a:ext uri="{FF2B5EF4-FFF2-40B4-BE49-F238E27FC236}">
                <a16:creationId xmlns:a16="http://schemas.microsoft.com/office/drawing/2014/main" id="{4C217294-28E7-4D4D-9AF1-6B67C3968B82}"/>
              </a:ext>
            </a:extLst>
          </p:cNvPr>
          <p:cNvSpPr/>
          <p:nvPr/>
        </p:nvSpPr>
        <p:spPr>
          <a:xfrm>
            <a:off x="9493041" y="1788915"/>
            <a:ext cx="1922209" cy="1657061"/>
          </a:xfrm>
          <a:prstGeom prst="roundRect">
            <a:avLst>
              <a:gd name="adj" fmla="val 5209"/>
            </a:avLst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417BFB45-E710-7342-B2B6-795CC4FBCAD6}"/>
              </a:ext>
            </a:extLst>
          </p:cNvPr>
          <p:cNvSpPr/>
          <p:nvPr/>
        </p:nvSpPr>
        <p:spPr>
          <a:xfrm>
            <a:off x="9493041" y="4314523"/>
            <a:ext cx="1922209" cy="1657061"/>
          </a:xfrm>
          <a:prstGeom prst="roundRect">
            <a:avLst>
              <a:gd name="adj" fmla="val 5209"/>
            </a:avLst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6" name="모서리가 둥근 직사각형 15">
            <a:extLst>
              <a:ext uri="{FF2B5EF4-FFF2-40B4-BE49-F238E27FC236}">
                <a16:creationId xmlns:a16="http://schemas.microsoft.com/office/drawing/2014/main" id="{9E6E6C2E-D858-2A40-9C0E-DC60CCC5C0C2}"/>
              </a:ext>
            </a:extLst>
          </p:cNvPr>
          <p:cNvSpPr/>
          <p:nvPr/>
        </p:nvSpPr>
        <p:spPr>
          <a:xfrm>
            <a:off x="866169" y="1404835"/>
            <a:ext cx="1922209" cy="342643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대구시 중구</a:t>
            </a:r>
            <a:endParaRPr kumimoji="1" lang="ko-Kore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F0B197CD-7788-EA44-8F16-600B01EABA84}"/>
              </a:ext>
            </a:extLst>
          </p:cNvPr>
          <p:cNvSpPr/>
          <p:nvPr/>
        </p:nvSpPr>
        <p:spPr>
          <a:xfrm>
            <a:off x="866169" y="3940670"/>
            <a:ext cx="1922209" cy="342642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4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서울시 중구</a:t>
            </a:r>
            <a:endParaRPr kumimoji="1" lang="ko-Kore-KR" altLang="en-US" sz="14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0" name="모서리가 둥근 직사각형 19">
            <a:extLst>
              <a:ext uri="{FF2B5EF4-FFF2-40B4-BE49-F238E27FC236}">
                <a16:creationId xmlns:a16="http://schemas.microsoft.com/office/drawing/2014/main" id="{B1C24E47-2B20-E641-ADAB-0541642454FD}"/>
              </a:ext>
            </a:extLst>
          </p:cNvPr>
          <p:cNvSpPr/>
          <p:nvPr/>
        </p:nvSpPr>
        <p:spPr>
          <a:xfrm>
            <a:off x="866169" y="1794574"/>
            <a:ext cx="1922209" cy="1657061"/>
          </a:xfrm>
          <a:prstGeom prst="roundRect">
            <a:avLst>
              <a:gd name="adj" fmla="val 5209"/>
            </a:avLst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모서리가 둥근 직사각형 20">
            <a:extLst>
              <a:ext uri="{FF2B5EF4-FFF2-40B4-BE49-F238E27FC236}">
                <a16:creationId xmlns:a16="http://schemas.microsoft.com/office/drawing/2014/main" id="{9C08C5E1-CC33-4D45-B360-8D118F7B5DFC}"/>
              </a:ext>
            </a:extLst>
          </p:cNvPr>
          <p:cNvSpPr/>
          <p:nvPr/>
        </p:nvSpPr>
        <p:spPr>
          <a:xfrm>
            <a:off x="866169" y="4320182"/>
            <a:ext cx="1922209" cy="1657061"/>
          </a:xfrm>
          <a:prstGeom prst="roundRect">
            <a:avLst>
              <a:gd name="adj" fmla="val 5209"/>
            </a:avLst>
          </a:prstGeom>
          <a:solidFill>
            <a:schemeClr val="accent1">
              <a:lumMod val="20000"/>
              <a:lumOff val="80000"/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DEBF0D1-202E-2F44-9426-116EA9F2B163}"/>
              </a:ext>
            </a:extLst>
          </p:cNvPr>
          <p:cNvSpPr/>
          <p:nvPr/>
        </p:nvSpPr>
        <p:spPr>
          <a:xfrm>
            <a:off x="866169" y="1933135"/>
            <a:ext cx="1922210" cy="1314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인구수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7.7</a:t>
            </a: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</a:t>
            </a:r>
            <a:endParaRPr lang="en-US" altLang="ko-KR" sz="11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제조업 비율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0.09</a:t>
            </a: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서비스업 비율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0.82</a:t>
            </a: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합계출산율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0.89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46AAD8E-B3CC-034F-8BA2-CDA7B5E5AEE1}"/>
              </a:ext>
            </a:extLst>
          </p:cNvPr>
          <p:cNvSpPr/>
          <p:nvPr/>
        </p:nvSpPr>
        <p:spPr>
          <a:xfrm>
            <a:off x="866169" y="4460889"/>
            <a:ext cx="1912600" cy="1314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인구수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12.6</a:t>
            </a: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</a:t>
            </a:r>
            <a:endParaRPr lang="en-US" altLang="ko-KR" sz="11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제조업 비율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0.15</a:t>
            </a: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서비스업 비율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0.78</a:t>
            </a: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합계출산율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0.78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D9E9D61-46FE-5842-B04F-9A8E95066C2E}"/>
              </a:ext>
            </a:extLst>
          </p:cNvPr>
          <p:cNvSpPr/>
          <p:nvPr/>
        </p:nvSpPr>
        <p:spPr>
          <a:xfrm>
            <a:off x="9493041" y="1931228"/>
            <a:ext cx="1911453" cy="1314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인구수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53.2</a:t>
            </a: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</a:t>
            </a:r>
            <a:endParaRPr lang="en-US" altLang="ko-KR" sz="11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제조업 비율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0.03</a:t>
            </a: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서비스업 비율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0.66</a:t>
            </a: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합계출산율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0.78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5DEB1887-40E9-6941-BFF3-C54B15AF002C}"/>
              </a:ext>
            </a:extLst>
          </p:cNvPr>
          <p:cNvSpPr/>
          <p:nvPr/>
        </p:nvSpPr>
        <p:spPr>
          <a:xfrm>
            <a:off x="9493040" y="4458982"/>
            <a:ext cx="1901843" cy="13143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인구수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약 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42.9</a:t>
            </a: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만</a:t>
            </a:r>
            <a:endParaRPr lang="en-US" altLang="ko-KR" sz="11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제조업 비율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0.29</a:t>
            </a: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서비스업 비율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0.80</a:t>
            </a:r>
          </a:p>
          <a:p>
            <a:pPr algn="dist">
              <a:lnSpc>
                <a:spcPct val="150000"/>
              </a:lnSpc>
              <a:spcAft>
                <a:spcPts val="600"/>
              </a:spcAft>
            </a:pPr>
            <a:r>
              <a:rPr lang="ko-KR" altLang="en-US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합계출산율</a:t>
            </a:r>
            <a:r>
              <a:rPr lang="en-US" altLang="ko-KR" sz="11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0.72</a:t>
            </a:r>
          </a:p>
        </p:txBody>
      </p:sp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9F319BBB-45CD-4074-83F4-F6A7928A5109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5.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유사도 분석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7671021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1373700"/>
            <a:ext cx="1461770" cy="5484299"/>
          </a:xfrm>
          <a:custGeom>
            <a:avLst/>
            <a:gdLst/>
            <a:ahLst/>
            <a:cxnLst/>
            <a:rect l="l" t="t" r="r" b="b"/>
            <a:pathLst>
              <a:path w="1461770" h="5143500">
                <a:moveTo>
                  <a:pt x="1461516" y="0"/>
                </a:moveTo>
                <a:lnTo>
                  <a:pt x="0" y="0"/>
                </a:lnTo>
                <a:lnTo>
                  <a:pt x="0" y="5143500"/>
                </a:lnTo>
                <a:lnTo>
                  <a:pt x="1461516" y="5143500"/>
                </a:lnTo>
                <a:lnTo>
                  <a:pt x="1461516" y="0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5" name="object 4"/>
          <p:cNvSpPr txBox="1">
            <a:spLocks noGrp="1"/>
          </p:cNvSpPr>
          <p:nvPr>
            <p:ph type="title"/>
          </p:nvPr>
        </p:nvSpPr>
        <p:spPr>
          <a:xfrm>
            <a:off x="0" y="854618"/>
            <a:ext cx="2398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CONTENTS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3697604" cy="656137"/>
          </a:xfrm>
          <a:custGeom>
            <a:avLst/>
            <a:gdLst/>
            <a:ahLst/>
            <a:cxnLst/>
            <a:rect l="l" t="t" r="r" b="b"/>
            <a:pathLst>
              <a:path w="3697604" h="554990">
                <a:moveTo>
                  <a:pt x="3697224" y="184404"/>
                </a:moveTo>
                <a:lnTo>
                  <a:pt x="1469136" y="184404"/>
                </a:lnTo>
                <a:lnTo>
                  <a:pt x="1467612" y="184404"/>
                </a:lnTo>
                <a:lnTo>
                  <a:pt x="1461516" y="184404"/>
                </a:lnTo>
                <a:lnTo>
                  <a:pt x="1461516" y="0"/>
                </a:lnTo>
                <a:lnTo>
                  <a:pt x="0" y="0"/>
                </a:lnTo>
                <a:lnTo>
                  <a:pt x="0" y="554736"/>
                </a:lnTo>
                <a:lnTo>
                  <a:pt x="1461516" y="554736"/>
                </a:lnTo>
                <a:lnTo>
                  <a:pt x="1461516" y="376428"/>
                </a:lnTo>
                <a:lnTo>
                  <a:pt x="3125724" y="376428"/>
                </a:lnTo>
                <a:lnTo>
                  <a:pt x="3125724" y="309372"/>
                </a:lnTo>
                <a:lnTo>
                  <a:pt x="1461516" y="309372"/>
                </a:lnTo>
                <a:lnTo>
                  <a:pt x="1461516" y="230124"/>
                </a:lnTo>
                <a:lnTo>
                  <a:pt x="1467612" y="230124"/>
                </a:lnTo>
                <a:lnTo>
                  <a:pt x="1469136" y="230124"/>
                </a:lnTo>
                <a:lnTo>
                  <a:pt x="3697224" y="230124"/>
                </a:lnTo>
                <a:lnTo>
                  <a:pt x="3697224" y="184404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1770" y="0"/>
            <a:ext cx="2536063" cy="69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F5597"/>
              </a:solidFill>
            </a:endParaRPr>
          </a:p>
        </p:txBody>
      </p:sp>
      <p:grpSp>
        <p:nvGrpSpPr>
          <p:cNvPr id="39" name="object 10"/>
          <p:cNvGrpSpPr/>
          <p:nvPr/>
        </p:nvGrpSpPr>
        <p:grpSpPr>
          <a:xfrm>
            <a:off x="1724270" y="2395714"/>
            <a:ext cx="9954260" cy="240157"/>
            <a:chOff x="1719833" y="2231898"/>
            <a:chExt cx="9954260" cy="240157"/>
          </a:xfrm>
          <a:solidFill>
            <a:srgbClr val="2F5597"/>
          </a:solidFill>
        </p:grpSpPr>
        <p:sp>
          <p:nvSpPr>
            <p:cNvPr id="40" name="object 11"/>
            <p:cNvSpPr/>
            <p:nvPr/>
          </p:nvSpPr>
          <p:spPr>
            <a:xfrm>
              <a:off x="1719833" y="2231898"/>
              <a:ext cx="9954260" cy="0"/>
            </a:xfrm>
            <a:custGeom>
              <a:avLst/>
              <a:gdLst/>
              <a:ahLst/>
              <a:cxnLst/>
              <a:rect l="l" t="t" r="r" b="b"/>
              <a:pathLst>
                <a:path w="9954260">
                  <a:moveTo>
                    <a:pt x="0" y="0"/>
                  </a:moveTo>
                  <a:lnTo>
                    <a:pt x="9954133" y="0"/>
                  </a:lnTo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1" name="object 13"/>
            <p:cNvSpPr/>
            <p:nvPr/>
          </p:nvSpPr>
          <p:spPr>
            <a:xfrm>
              <a:off x="2979322" y="2242129"/>
              <a:ext cx="260350" cy="226695"/>
            </a:xfrm>
            <a:custGeom>
              <a:avLst/>
              <a:gdLst/>
              <a:ahLst/>
              <a:cxnLst/>
              <a:rect l="l" t="t" r="r" b="b"/>
              <a:pathLst>
                <a:path w="260350" h="226694">
                  <a:moveTo>
                    <a:pt x="129667" y="226187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7" y="226187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2" name="object 17"/>
            <p:cNvSpPr/>
            <p:nvPr/>
          </p:nvSpPr>
          <p:spPr>
            <a:xfrm>
              <a:off x="6566788" y="2236833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7" y="226060"/>
                  </a:moveTo>
                  <a:lnTo>
                    <a:pt x="0" y="508"/>
                  </a:lnTo>
                  <a:lnTo>
                    <a:pt x="260223" y="0"/>
                  </a:lnTo>
                  <a:lnTo>
                    <a:pt x="129667" y="22606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3" name="object 18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260223" y="0"/>
                  </a:moveTo>
                  <a:lnTo>
                    <a:pt x="0" y="507"/>
                  </a:lnTo>
                  <a:lnTo>
                    <a:pt x="129666" y="226059"/>
                  </a:lnTo>
                  <a:lnTo>
                    <a:pt x="260223" y="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4" name="object 19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6" y="226059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6" y="226059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724270" y="2676205"/>
            <a:ext cx="9926009" cy="578694"/>
            <a:chOff x="1798701" y="1136804"/>
            <a:chExt cx="9926009" cy="578694"/>
          </a:xfrm>
        </p:grpSpPr>
        <p:sp>
          <p:nvSpPr>
            <p:cNvPr id="82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1798701" y="1136805"/>
              <a:ext cx="2791855" cy="565593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서비스 모델</a:t>
              </a:r>
              <a:endPara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83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5365778" y="1136804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기대효과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84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8932855" y="1149905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참고문헌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29C08AE-8AD2-48C7-AAB8-9669E6A9D489}"/>
              </a:ext>
            </a:extLst>
          </p:cNvPr>
          <p:cNvSpPr/>
          <p:nvPr/>
        </p:nvSpPr>
        <p:spPr>
          <a:xfrm>
            <a:off x="1621813" y="3241798"/>
            <a:ext cx="353060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적용사례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6.3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및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POC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8" name="object 21"/>
          <p:cNvSpPr/>
          <p:nvPr/>
        </p:nvSpPr>
        <p:spPr>
          <a:xfrm>
            <a:off x="4536182" y="2022146"/>
            <a:ext cx="7320537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418829767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96">
            <a:extLst>
              <a:ext uri="{FF2B5EF4-FFF2-40B4-BE49-F238E27FC236}">
                <a16:creationId xmlns:a16="http://schemas.microsoft.com/office/drawing/2014/main" id="{ED9B899D-2703-4F68-92D4-191BA0B6E820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GyeonggiTitleOTF Light"/>
                <a:ea typeface="경기천년제목 Light" panose="02020403020101020101" pitchFamily="18" charset="-127"/>
              </a:rPr>
              <a:t>  코로나 데이터 </a:t>
            </a:r>
            <a:r>
              <a:rPr lang="en-US" altLang="ko-KR" sz="2000" b="1" spc="600" dirty="0">
                <a:solidFill>
                  <a:schemeClr val="bg1"/>
                </a:solidFill>
                <a:latin typeface="GyeonggiTitleOTF Light"/>
                <a:ea typeface="경기천년제목 Light" panose="02020403020101020101" pitchFamily="18" charset="-127"/>
              </a:rPr>
              <a:t>scraping</a:t>
            </a:r>
          </a:p>
        </p:txBody>
      </p:sp>
      <p:sp>
        <p:nvSpPr>
          <p:cNvPr id="7" name="사각형: 둥근 모서리 96">
            <a:extLst>
              <a:ext uri="{FF2B5EF4-FFF2-40B4-BE49-F238E27FC236}">
                <a16:creationId xmlns:a16="http://schemas.microsoft.com/office/drawing/2014/main" id="{D7F67AD7-EB48-4683-8AAB-EE45BCBBAF15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2F115626-1F87-4C4E-BF4F-98FD44575E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22" t="35524" r="21291" b="29220"/>
          <a:stretch/>
        </p:blipFill>
        <p:spPr>
          <a:xfrm>
            <a:off x="723585" y="2327819"/>
            <a:ext cx="7240492" cy="2417852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6AB8941-DD44-4737-9978-4D9F0D8446B2}"/>
              </a:ext>
            </a:extLst>
          </p:cNvPr>
          <p:cNvSpPr txBox="1"/>
          <p:nvPr/>
        </p:nvSpPr>
        <p:spPr>
          <a:xfrm>
            <a:off x="5836572" y="4560474"/>
            <a:ext cx="2127505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상황판 홈페이지 </a:t>
            </a:r>
            <a:r>
              <a:rPr kumimoji="1" lang="en-US" altLang="ko-KR" sz="700" dirty="0">
                <a:solidFill>
                  <a:schemeClr val="tx1">
                    <a:lumMod val="65000"/>
                    <a:lumOff val="35000"/>
                  </a:schemeClr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https://coronaboard.kr/</a:t>
            </a:r>
            <a:endParaRPr kumimoji="1" lang="ko-Kore-KR" altLang="en-US" sz="700" dirty="0">
              <a:solidFill>
                <a:schemeClr val="tx1">
                  <a:lumMod val="65000"/>
                  <a:lumOff val="35000"/>
                </a:schemeClr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530DE7D1-4838-4CCB-94CA-9700385168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81" t="18689" r="65731" b="286"/>
          <a:stretch/>
        </p:blipFill>
        <p:spPr>
          <a:xfrm>
            <a:off x="8494022" y="2456958"/>
            <a:ext cx="2754890" cy="4139336"/>
          </a:xfrm>
          <a:prstGeom prst="rect">
            <a:avLst/>
          </a:prstGeom>
        </p:spPr>
      </p:pic>
      <p:sp>
        <p:nvSpPr>
          <p:cNvPr id="17" name="화살표: 굽음 16">
            <a:extLst>
              <a:ext uri="{FF2B5EF4-FFF2-40B4-BE49-F238E27FC236}">
                <a16:creationId xmlns:a16="http://schemas.microsoft.com/office/drawing/2014/main" id="{9843892A-DF40-4C4E-AF35-40D941EC67EB}"/>
              </a:ext>
            </a:extLst>
          </p:cNvPr>
          <p:cNvSpPr/>
          <p:nvPr/>
        </p:nvSpPr>
        <p:spPr>
          <a:xfrm flipV="1">
            <a:off x="3420922" y="4793325"/>
            <a:ext cx="4811093" cy="1291943"/>
          </a:xfrm>
          <a:prstGeom prst="bentArrow">
            <a:avLst>
              <a:gd name="adj1" fmla="val 35375"/>
              <a:gd name="adj2" fmla="val 35158"/>
              <a:gd name="adj3" fmla="val 25000"/>
              <a:gd name="adj4" fmla="val 75602"/>
            </a:avLst>
          </a:prstGeom>
          <a:solidFill>
            <a:srgbClr val="FFD689"/>
          </a:solidFill>
          <a:ln>
            <a:solidFill>
              <a:srgbClr val="FFD689"/>
            </a:solidFill>
          </a:ln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0524B09-9E4A-4791-BA4F-EA522EBF9615}"/>
              </a:ext>
            </a:extLst>
          </p:cNvPr>
          <p:cNvSpPr/>
          <p:nvPr/>
        </p:nvSpPr>
        <p:spPr>
          <a:xfrm>
            <a:off x="4383747" y="5410090"/>
            <a:ext cx="3294810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Scraping by Selenium with Python</a:t>
            </a:r>
          </a:p>
        </p:txBody>
      </p:sp>
      <p:pic>
        <p:nvPicPr>
          <p:cNvPr id="2050" name="Picture 2" descr="Logo">
            <a:extLst>
              <a:ext uri="{FF2B5EF4-FFF2-40B4-BE49-F238E27FC236}">
                <a16:creationId xmlns:a16="http://schemas.microsoft.com/office/drawing/2014/main" id="{018DE48D-413E-464C-812D-05F8211239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0928" y="5439296"/>
            <a:ext cx="413133" cy="373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B576D424-A96E-47C2-B755-D0755EA566D4}"/>
              </a:ext>
            </a:extLst>
          </p:cNvPr>
          <p:cNvSpPr/>
          <p:nvPr/>
        </p:nvSpPr>
        <p:spPr>
          <a:xfrm>
            <a:off x="1398372" y="769816"/>
            <a:ext cx="1044818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데이터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04704FC-EBEF-4332-ABEA-1E43A7A54A23}"/>
              </a:ext>
            </a:extLst>
          </p:cNvPr>
          <p:cNvSpPr/>
          <p:nvPr/>
        </p:nvSpPr>
        <p:spPr>
          <a:xfrm>
            <a:off x="1166371" y="92989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D444570C-A28C-4052-BCED-D05C467D3E71}"/>
              </a:ext>
            </a:extLst>
          </p:cNvPr>
          <p:cNvSpPr txBox="1"/>
          <p:nvPr/>
        </p:nvSpPr>
        <p:spPr>
          <a:xfrm>
            <a:off x="1398372" y="1303812"/>
            <a:ext cx="9215314" cy="871607"/>
          </a:xfrm>
          <a:prstGeom prst="roundRect">
            <a:avLst>
              <a:gd name="adj" fmla="val 289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A0E97F2C-920F-42BC-AC2A-98C8B82FFC83}"/>
              </a:ext>
            </a:extLst>
          </p:cNvPr>
          <p:cNvSpPr/>
          <p:nvPr/>
        </p:nvSpPr>
        <p:spPr>
          <a:xfrm>
            <a:off x="1549019" y="1410865"/>
            <a:ext cx="8914019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질병관리본부 홈페이지 데이터를 정리한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'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상황판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'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홈페이지 중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html canvas tag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데이터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scraping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진행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정리되어 있지 않은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일부터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16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 데이터는 질병관리본부 보도자료로 직접 추가 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3288873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그림 21">
            <a:extLst>
              <a:ext uri="{FF2B5EF4-FFF2-40B4-BE49-F238E27FC236}">
                <a16:creationId xmlns:a16="http://schemas.microsoft.com/office/drawing/2014/main" id="{3F1513AF-E375-43CD-8866-A72EE074FAC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14843" y="1891167"/>
            <a:ext cx="4794719" cy="3082319"/>
          </a:xfrm>
          <a:prstGeom prst="rect">
            <a:avLst/>
          </a:prstGeom>
        </p:spPr>
      </p:pic>
      <p:sp>
        <p:nvSpPr>
          <p:cNvPr id="20" name="직사각형 19">
            <a:extLst>
              <a:ext uri="{FF2B5EF4-FFF2-40B4-BE49-F238E27FC236}">
                <a16:creationId xmlns:a16="http://schemas.microsoft.com/office/drawing/2014/main" id="{10582663-50B1-4022-A310-BD0DBEFCBC1D}"/>
              </a:ext>
            </a:extLst>
          </p:cNvPr>
          <p:cNvSpPr/>
          <p:nvPr/>
        </p:nvSpPr>
        <p:spPr>
          <a:xfrm>
            <a:off x="6613959" y="4860860"/>
            <a:ext cx="5082637" cy="13875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:a16="http://schemas.microsoft.com/office/drawing/2014/main" id="{9E2E1FB1-63E8-461B-95F0-BBC056EFF5B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793" y="2003887"/>
            <a:ext cx="4444181" cy="2856973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94C8635-F69D-461C-8F49-08E75A6DB708}"/>
              </a:ext>
            </a:extLst>
          </p:cNvPr>
          <p:cNvSpPr/>
          <p:nvPr/>
        </p:nvSpPr>
        <p:spPr>
          <a:xfrm>
            <a:off x="495406" y="4860860"/>
            <a:ext cx="5082637" cy="1387540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EC75E00-42C7-4E5B-B9F3-34C744F42EA9}"/>
              </a:ext>
            </a:extLst>
          </p:cNvPr>
          <p:cNvSpPr txBox="1"/>
          <p:nvPr/>
        </p:nvSpPr>
        <p:spPr>
          <a:xfrm>
            <a:off x="8121430" y="5116361"/>
            <a:ext cx="2021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회복도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전주대비 증가율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4A90FD0-FA22-4FCF-B133-403C261FEA56}"/>
              </a:ext>
            </a:extLst>
          </p:cNvPr>
          <p:cNvSpPr txBox="1"/>
          <p:nvPr/>
        </p:nvSpPr>
        <p:spPr>
          <a:xfrm>
            <a:off x="2037460" y="5081594"/>
            <a:ext cx="202170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타격도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전년대비 증가율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EEC17-7B9C-45E7-981D-BC9D8AC53B33}"/>
                  </a:ext>
                </a:extLst>
              </p:cNvPr>
              <p:cNvSpPr txBox="1"/>
              <p:nvPr/>
            </p:nvSpPr>
            <p:spPr>
              <a:xfrm>
                <a:off x="1241377" y="5596979"/>
                <a:ext cx="3701270" cy="424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업종별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·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주별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</a:t>
                </a:r>
                <a14:m>
                  <m:oMath xmlns:m="http://schemas.openxmlformats.org/officeDocument/2006/math">
                    <m:r>
                      <a:rPr lang="en-US" altLang="ko-KR" sz="1400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altLang="ko-KR" sz="1400" b="0" i="1" smtClean="0">
                        <a:latin typeface="Cambria Math" panose="02040503050406030204" pitchFamily="18" charset="0"/>
                      </a:rPr>
                      <m:t> </m:t>
                    </m:r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올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해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카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드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매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출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액</m:t>
                        </m:r>
                        <m:r>
                          <a:rPr lang="en-US" altLang="ko-KR" sz="1400" b="0" i="1"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전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년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카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드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매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출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액</m:t>
                        </m:r>
                      </m:num>
                      <m:den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올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해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카드매출액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전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년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카드매출액</m:t>
                        </m:r>
                      </m:den>
                    </m:f>
                  </m:oMath>
                </a14:m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D19EEC17-7B9C-45E7-981D-BC9D8AC53B3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241377" y="5596979"/>
                <a:ext cx="3701270" cy="424860"/>
              </a:xfrm>
              <a:prstGeom prst="rect">
                <a:avLst/>
              </a:prstGeom>
              <a:blipFill>
                <a:blip r:embed="rId5"/>
                <a:stretch>
                  <a:fillRect l="-2965" t="-2857" r="-659" b="-2142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98F65-10B5-4B7D-B64B-52447A67F560}"/>
                  </a:ext>
                </a:extLst>
              </p:cNvPr>
              <p:cNvSpPr txBox="1"/>
              <p:nvPr/>
            </p:nvSpPr>
            <p:spPr>
              <a:xfrm>
                <a:off x="7141577" y="5575573"/>
                <a:ext cx="3874394" cy="42486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(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업종별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·</a:t>
                </a:r>
                <a:r>
                  <a:rPr lang="ko-KR" altLang="en-US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주별</a:t>
                </a:r>
                <a:r>
                  <a:rPr lang="en-US" altLang="ko-KR" sz="1400" dirty="0">
                    <a:latin typeface="나눔스퀘어" panose="020B0600000101010101" pitchFamily="50" charset="-127"/>
                    <a:ea typeface="나눔스퀘어" panose="020B0600000101010101" pitchFamily="50" charset="-127"/>
                  </a:rPr>
                  <a:t>)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ko-KR" sz="1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번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주카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드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매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출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액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 −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전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주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카드매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출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액</m:t>
                        </m:r>
                      </m:num>
                      <m:den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이</m:t>
                        </m:r>
                        <m:r>
                          <a:rPr lang="ko-KR" altLang="en-US" sz="1400" i="1" smtClean="0">
                            <a:latin typeface="Cambria Math" panose="02040503050406030204" pitchFamily="18" charset="0"/>
                          </a:rPr>
                          <m:t>번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주카드매출액</m:t>
                        </m:r>
                        <m:r>
                          <a:rPr lang="en-US" altLang="ko-KR" sz="1400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r>
                          <a:rPr lang="ko-KR" altLang="en-US" sz="1400" i="1">
                            <a:latin typeface="Cambria Math" panose="02040503050406030204" pitchFamily="18" charset="0"/>
                          </a:rPr>
                          <m:t>전주카드매출액</m:t>
                        </m:r>
                      </m:den>
                    </m:f>
                  </m:oMath>
                </a14:m>
                <a:endPara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06E98F65-10B5-4B7D-B64B-52447A67F56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41577" y="5575573"/>
                <a:ext cx="3874394" cy="424860"/>
              </a:xfrm>
              <a:prstGeom prst="rect">
                <a:avLst/>
              </a:prstGeom>
              <a:blipFill>
                <a:blip r:embed="rId6"/>
                <a:stretch>
                  <a:fillRect l="-2835" t="-4348" r="-1102" b="-21739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1EFF6D-9D5E-4957-B940-54D4E00A3C2D}"/>
              </a:ext>
            </a:extLst>
          </p:cNvPr>
          <p:cNvSpPr/>
          <p:nvPr/>
        </p:nvSpPr>
        <p:spPr>
          <a:xfrm>
            <a:off x="1395601" y="801417"/>
            <a:ext cx="10981687" cy="8960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타격도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전년대비 카드매출로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전년을 평년이라면 코로나로 인해 감소한 매출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타격량을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의미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회복도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전주대비 카드매출로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증가시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코로나로 인한 타격에서 회복하는 중이라는 의미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6382DC49-06F2-4CC9-A0E8-4BD4A2D4FA3B}"/>
              </a:ext>
            </a:extLst>
          </p:cNvPr>
          <p:cNvSpPr/>
          <p:nvPr/>
        </p:nvSpPr>
        <p:spPr>
          <a:xfrm>
            <a:off x="1163601" y="102162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A32064-E188-44E0-9E36-FF91F5268E63}"/>
              </a:ext>
            </a:extLst>
          </p:cNvPr>
          <p:cNvSpPr/>
          <p:nvPr/>
        </p:nvSpPr>
        <p:spPr>
          <a:xfrm>
            <a:off x="8401431" y="1850894"/>
            <a:ext cx="2136805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중구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업종 회복도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559C3D00-55DF-4E31-BAC8-993094BE2F65}"/>
              </a:ext>
            </a:extLst>
          </p:cNvPr>
          <p:cNvSpPr/>
          <p:nvPr/>
        </p:nvSpPr>
        <p:spPr>
          <a:xfrm>
            <a:off x="2084128" y="1894967"/>
            <a:ext cx="2674114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중구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개 업종 타격도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D0B519A8-220D-4D4D-B1A2-10350A4F2BBE}"/>
              </a:ext>
            </a:extLst>
          </p:cNvPr>
          <p:cNvSpPr/>
          <p:nvPr/>
        </p:nvSpPr>
        <p:spPr>
          <a:xfrm>
            <a:off x="1171681" y="143661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사각형: 둥근 모서리 96">
            <a:extLst>
              <a:ext uri="{FF2B5EF4-FFF2-40B4-BE49-F238E27FC236}">
                <a16:creationId xmlns:a16="http://schemas.microsoft.com/office/drawing/2014/main" id="{2DDBAD25-4B50-44C0-98A7-32E868074E53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카드매출에 따른 모델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1" name="사각형: 둥근 모서리 96">
            <a:extLst>
              <a:ext uri="{FF2B5EF4-FFF2-40B4-BE49-F238E27FC236}">
                <a16:creationId xmlns:a16="http://schemas.microsoft.com/office/drawing/2014/main" id="{12AB6669-23FD-403A-9B92-39BAA405DB69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모델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08828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3E8134CA-3EC6-CC46-89BA-060303334BC3}"/>
              </a:ext>
            </a:extLst>
          </p:cNvPr>
          <p:cNvSpPr/>
          <p:nvPr/>
        </p:nvSpPr>
        <p:spPr>
          <a:xfrm>
            <a:off x="487326" y="1631817"/>
            <a:ext cx="11139805" cy="1823276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40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007CFF-B7CA-4C35-8C13-A19134DCB135}"/>
                  </a:ext>
                </a:extLst>
              </p:cNvPr>
              <p:cNvSpPr txBox="1"/>
              <p:nvPr/>
            </p:nvSpPr>
            <p:spPr>
              <a:xfrm>
                <a:off x="963576" y="2293044"/>
                <a:ext cx="5354736" cy="6263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환급</m:t>
                      </m:r>
                      <m:r>
                        <a:rPr lang="ko-KR" altLang="en-US" sz="1400" i="1" smtClean="0">
                          <a:latin typeface="Cambria Math" panose="02040503050406030204" pitchFamily="18" charset="0"/>
                        </a:rPr>
                        <m:t>우선지</m:t>
                      </m:r>
                      <m:r>
                        <a:rPr lang="ko-KR" altLang="en-US" sz="1400" i="1">
                          <a:latin typeface="Cambria Math" panose="02040503050406030204" pitchFamily="18" charset="0"/>
                        </a:rPr>
                        <m:t>수</m:t>
                      </m:r>
                      <m:r>
                        <a:rPr lang="en-US" altLang="ko-KR" sz="1400" i="1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140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</m:num>
                        <m:den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지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  <m:t>역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화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  <m:t>폐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부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  <m:t>가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가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  <m:t>치</m:t>
                              </m:r>
                              <m:r>
                                <a:rPr lang="en-US" altLang="ko-KR" sz="1400" b="0" i="1" smtClean="0"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유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  <m:t>발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계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  <m:t>수</m:t>
                              </m:r>
                            </m:den>
                          </m:f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altLang="ko-KR" sz="1400" b="0" i="1" smtClean="0">
                              <a:latin typeface="Cambria Math" panose="02040503050406030204" pitchFamily="18" charset="0"/>
                            </a:rPr>
                            <m:t>𝑏</m:t>
                          </m:r>
                          <m:r>
                            <a:rPr lang="en-US" altLang="ko-KR" sz="1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f>
                            <m:fPr>
                              <m:ctrlPr>
                                <a:rPr lang="en-US" altLang="ko-KR" sz="1400" i="1" smtClean="0"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altLang="ko-KR" sz="1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  <m:t>회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복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  <m:t>지</m:t>
                              </m:r>
                              <m:r>
                                <a:rPr lang="ko-KR" altLang="en-US" sz="1400" i="1">
                                  <a:latin typeface="Cambria Math" panose="02040503050406030204" pitchFamily="18" charset="0"/>
                                </a:rPr>
                                <m:t>연</m:t>
                              </m:r>
                              <m:r>
                                <a:rPr lang="ko-KR" altLang="en-US" sz="1400" i="1" smtClean="0">
                                  <a:latin typeface="Cambria Math" panose="02040503050406030204" pitchFamily="18" charset="0"/>
                                </a:rPr>
                                <m:t>도</m:t>
                              </m:r>
                            </m:den>
                          </m:f>
                        </m:den>
                      </m:f>
                    </m:oMath>
                  </m:oMathPara>
                </a14:m>
                <a:endParaRPr lang="ko-KR" altLang="en-US" sz="1400" dirty="0"/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67007CFF-B7CA-4C35-8C13-A19134DCB13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63576" y="2293044"/>
                <a:ext cx="5354736" cy="626390"/>
              </a:xfrm>
              <a:prstGeom prst="rect">
                <a:avLst/>
              </a:prstGeom>
              <a:blipFill>
                <a:blip r:embed="rId3"/>
                <a:stretch>
                  <a:fillRect l="-1595" b="-1456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465DD9-DAF6-496E-98BE-9C4CE37FF353}"/>
                  </a:ext>
                </a:extLst>
              </p:cNvPr>
              <p:cNvSpPr txBox="1"/>
              <p:nvPr/>
            </p:nvSpPr>
            <p:spPr>
              <a:xfrm>
                <a:off x="8453524" y="2139252"/>
                <a:ext cx="3033626" cy="93397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ko-KR" altLang="en-US" sz="1400" i="1">
                        <a:latin typeface="Cambria Math" panose="02040503050406030204" pitchFamily="18" charset="0"/>
                      </a:rPr>
                      <m:t>회</m:t>
                    </m:r>
                  </m:oMath>
                </a14:m>
                <a:r>
                  <a:rPr lang="ko-KR" altLang="en-US" sz="1400" dirty="0"/>
                  <a:t>복지연도 </a:t>
                </a:r>
                <a:r>
                  <a:rPr lang="en-US" altLang="ko-KR" sz="1400" dirty="0"/>
                  <a:t>= (1-</a:t>
                </a:r>
                <a:r>
                  <a:rPr lang="ko-KR" altLang="en-US" sz="1400" dirty="0"/>
                  <a:t>회복도</a:t>
                </a:r>
                <a:r>
                  <a:rPr lang="en-US" altLang="ko-KR" sz="1400" dirty="0"/>
                  <a:t>)/scaler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/>
                  <a:t>a = (</a:t>
                </a:r>
                <a:r>
                  <a:rPr lang="ko-KR" altLang="en-US" sz="1400" dirty="0"/>
                  <a:t>전년대비 매출상승업종 수</a:t>
                </a:r>
                <a:r>
                  <a:rPr lang="en-US" altLang="ko-KR" sz="1400" dirty="0"/>
                  <a:t>)+1</a:t>
                </a:r>
              </a:p>
              <a:p>
                <a:pPr>
                  <a:lnSpc>
                    <a:spcPct val="150000"/>
                  </a:lnSpc>
                </a:pPr>
                <a:r>
                  <a:rPr lang="en-US" altLang="ko-KR" sz="1400" dirty="0"/>
                  <a:t>b = (</a:t>
                </a:r>
                <a:r>
                  <a:rPr lang="ko-KR" altLang="en-US" sz="1400" dirty="0"/>
                  <a:t>전년대비 매출감소업종 수</a:t>
                </a:r>
                <a:r>
                  <a:rPr lang="en-US" altLang="ko-KR" sz="1400" dirty="0"/>
                  <a:t>)+1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E465DD9-DAF6-496E-98BE-9C4CE37FF35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453524" y="2139252"/>
                <a:ext cx="3033626" cy="933974"/>
              </a:xfrm>
              <a:prstGeom prst="rect">
                <a:avLst/>
              </a:prstGeom>
              <a:blipFill>
                <a:blip r:embed="rId4"/>
                <a:stretch>
                  <a:fillRect l="-3622" b="-10458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TextBox 11">
            <a:extLst>
              <a:ext uri="{FF2B5EF4-FFF2-40B4-BE49-F238E27FC236}">
                <a16:creationId xmlns:a16="http://schemas.microsoft.com/office/drawing/2014/main" id="{ECDC4E10-6D93-427B-AA30-655D0135B3C5}"/>
              </a:ext>
            </a:extLst>
          </p:cNvPr>
          <p:cNvSpPr txBox="1"/>
          <p:nvPr/>
        </p:nvSpPr>
        <p:spPr>
          <a:xfrm>
            <a:off x="1610993" y="3677086"/>
            <a:ext cx="919835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scaler 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해당 기간의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(1-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회복도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중 최댓값으로 지역화폐 부가가치 유발계수의 최댓값이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인 것을 동일하게 만들어 주기 위함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5AD28E-D7BF-49FF-AED6-BC973CCEC30E}"/>
                  </a:ext>
                </a:extLst>
              </p:cNvPr>
              <p:cNvSpPr txBox="1"/>
              <p:nvPr/>
            </p:nvSpPr>
            <p:spPr>
              <a:xfrm>
                <a:off x="7044799" y="2389566"/>
                <a:ext cx="68223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altLang="ko-KR" sz="1400" i="1" smtClean="0">
                        <a:latin typeface="Cambria Math" panose="02040503050406030204" pitchFamily="18" charset="0"/>
                      </a:rPr>
                      <m:t>w</m:t>
                    </m:r>
                  </m:oMath>
                </a14:m>
                <a:r>
                  <a:rPr lang="en-US" altLang="ko-KR" sz="1400" dirty="0"/>
                  <a:t>here</a:t>
                </a:r>
                <a:endParaRPr lang="ko-KR" altLang="en-US" sz="1400" dirty="0"/>
              </a:p>
            </p:txBody>
          </p:sp>
        </mc:Choice>
        <mc:Fallback xmlns=""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0A5AD28E-D7BF-49FF-AED6-BC973CCEC30E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4799" y="2389566"/>
                <a:ext cx="682238" cy="307777"/>
              </a:xfrm>
              <a:prstGeom prst="rect">
                <a:avLst/>
              </a:prstGeom>
              <a:blipFill>
                <a:blip r:embed="rId5"/>
                <a:stretch>
                  <a:fillRect t="-4000" r="-2679" b="-20000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사각형: 둥근 모서리 96">
            <a:extLst>
              <a:ext uri="{FF2B5EF4-FFF2-40B4-BE49-F238E27FC236}">
                <a16:creationId xmlns:a16="http://schemas.microsoft.com/office/drawing/2014/main" id="{D5B7BD7E-244B-1948-BE68-A79CF2833D85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환급우선지수 모델링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CC3430D-07E8-40AC-B45D-4BE565CABEC3}"/>
              </a:ext>
            </a:extLst>
          </p:cNvPr>
          <p:cNvSpPr/>
          <p:nvPr/>
        </p:nvSpPr>
        <p:spPr>
          <a:xfrm>
            <a:off x="1395601" y="974137"/>
            <a:ext cx="10981687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환급우선지수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업종별로 지급할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환급률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(payback)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우선을 정하기 위한 지수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FA6C781-6FF1-4BC6-B745-6CBB4118408A}"/>
              </a:ext>
            </a:extLst>
          </p:cNvPr>
          <p:cNvSpPr/>
          <p:nvPr/>
        </p:nvSpPr>
        <p:spPr>
          <a:xfrm>
            <a:off x="1163601" y="111814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9" name="사각형: 둥근 모서리 96">
            <a:extLst>
              <a:ext uri="{FF2B5EF4-FFF2-40B4-BE49-F238E27FC236}">
                <a16:creationId xmlns:a16="http://schemas.microsoft.com/office/drawing/2014/main" id="{B68C75AE-3F44-483C-B51C-353E1BBB1833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모델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FED0BC3E-9A06-44C8-B31E-A8CED0D1D4FD}"/>
              </a:ext>
            </a:extLst>
          </p:cNvPr>
          <p:cNvSpPr txBox="1"/>
          <p:nvPr/>
        </p:nvSpPr>
        <p:spPr>
          <a:xfrm>
            <a:off x="1409336" y="4223763"/>
            <a:ext cx="9215314" cy="2072262"/>
          </a:xfrm>
          <a:prstGeom prst="roundRect">
            <a:avLst>
              <a:gd name="adj" fmla="val 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3B4E807-1DBD-4165-BE01-8DA40950A6D0}"/>
              </a:ext>
            </a:extLst>
          </p:cNvPr>
          <p:cNvSpPr/>
          <p:nvPr/>
        </p:nvSpPr>
        <p:spPr>
          <a:xfrm>
            <a:off x="1638081" y="4366361"/>
            <a:ext cx="8914019" cy="16770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사용은 해당 업종의 매출과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지역경제의 부가가치 자체를 늘릴 수 있음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두가지 효과를 코로나로 인한 타격 정도에 따라 가중치를 부여하여 상황에 따른 우선도를 부여함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결측값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대체 </a:t>
            </a:r>
            <a:r>
              <a:rPr lang="en-US" altLang="ko-KR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ex) ‘(10%)’ -&gt; 0.01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전년대비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상승 업종이 많으면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경기가 좋은 경우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지역화폐 부가가치 유발계수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가중치를 부여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전년대비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 감소 업종이 많으면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경기가  안 좋은 경우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회복지연도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가중치 부여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3121115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02547BEE-F615-4833-B3A4-726B344B57B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" t="8294"/>
          <a:stretch/>
        </p:blipFill>
        <p:spPr>
          <a:xfrm>
            <a:off x="0" y="1695813"/>
            <a:ext cx="6175445" cy="3646546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BB8D144-93C2-489C-ADE4-130280FF846B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86" r="935"/>
          <a:stretch/>
        </p:blipFill>
        <p:spPr>
          <a:xfrm>
            <a:off x="6064412" y="1695813"/>
            <a:ext cx="6127588" cy="3603142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2742C1D9-C069-4DE1-916E-2BD68AB3671A}"/>
              </a:ext>
            </a:extLst>
          </p:cNvPr>
          <p:cNvSpPr/>
          <p:nvPr/>
        </p:nvSpPr>
        <p:spPr>
          <a:xfrm>
            <a:off x="719326" y="709361"/>
            <a:ext cx="11248897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대구시 중구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~10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 업종별 타격도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회복도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plot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C6A7F3C2-EE8E-41BF-A6BB-42C753A8D233}"/>
              </a:ext>
            </a:extLst>
          </p:cNvPr>
          <p:cNvSpPr/>
          <p:nvPr/>
        </p:nvSpPr>
        <p:spPr>
          <a:xfrm>
            <a:off x="487326" y="853369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EA45C41E-FF45-4361-9337-B1803550ABEF}"/>
              </a:ext>
            </a:extLst>
          </p:cNvPr>
          <p:cNvSpPr/>
          <p:nvPr/>
        </p:nvSpPr>
        <p:spPr>
          <a:xfrm>
            <a:off x="2544694" y="2084005"/>
            <a:ext cx="1703215" cy="159674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91B71A2B-1ACF-4DF8-86A8-9658ED672450}"/>
              </a:ext>
            </a:extLst>
          </p:cNvPr>
          <p:cNvSpPr/>
          <p:nvPr/>
        </p:nvSpPr>
        <p:spPr>
          <a:xfrm rot="20405342">
            <a:off x="7176418" y="3004872"/>
            <a:ext cx="2443958" cy="1107958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DD246FDF-3BB2-4F1E-B0EF-1261409F925D}"/>
              </a:ext>
            </a:extLst>
          </p:cNvPr>
          <p:cNvSpPr/>
          <p:nvPr/>
        </p:nvSpPr>
        <p:spPr>
          <a:xfrm>
            <a:off x="6896792" y="1769646"/>
            <a:ext cx="1911541" cy="2026850"/>
          </a:xfrm>
          <a:prstGeom prst="ellipse">
            <a:avLst/>
          </a:prstGeom>
          <a:noFill/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536CE1F-5B85-4044-885B-AB8615E7D460}"/>
              </a:ext>
            </a:extLst>
          </p:cNvPr>
          <p:cNvSpPr/>
          <p:nvPr/>
        </p:nvSpPr>
        <p:spPr>
          <a:xfrm rot="20405342">
            <a:off x="1048831" y="3004872"/>
            <a:ext cx="2443958" cy="110795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ln>
                <a:solidFill>
                  <a:srgbClr val="FF0000"/>
                </a:solidFill>
              </a:ln>
            </a:endParaRPr>
          </a:p>
        </p:txBody>
      </p:sp>
      <p:sp>
        <p:nvSpPr>
          <p:cNvPr id="40" name="화살표: 굽음 39">
            <a:extLst>
              <a:ext uri="{FF2B5EF4-FFF2-40B4-BE49-F238E27FC236}">
                <a16:creationId xmlns:a16="http://schemas.microsoft.com/office/drawing/2014/main" id="{34789CC9-A4E8-4D78-B9AF-FA6FE5EEA906}"/>
              </a:ext>
            </a:extLst>
          </p:cNvPr>
          <p:cNvSpPr/>
          <p:nvPr/>
        </p:nvSpPr>
        <p:spPr>
          <a:xfrm flipH="1" flipV="1">
            <a:off x="2456007" y="3724153"/>
            <a:ext cx="990441" cy="537825"/>
          </a:xfrm>
          <a:prstGeom prst="bentArrow">
            <a:avLst>
              <a:gd name="adj1" fmla="val 7933"/>
              <a:gd name="adj2" fmla="val 15044"/>
              <a:gd name="adj3" fmla="val 25000"/>
              <a:gd name="adj4" fmla="val 43750"/>
            </a:avLst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42" name="화살표: 굽음 41">
            <a:extLst>
              <a:ext uri="{FF2B5EF4-FFF2-40B4-BE49-F238E27FC236}">
                <a16:creationId xmlns:a16="http://schemas.microsoft.com/office/drawing/2014/main" id="{D774D16E-6D85-4B1F-83F9-4FC2BE431CC1}"/>
              </a:ext>
            </a:extLst>
          </p:cNvPr>
          <p:cNvSpPr/>
          <p:nvPr/>
        </p:nvSpPr>
        <p:spPr>
          <a:xfrm rot="10800000" flipV="1">
            <a:off x="8859306" y="2311753"/>
            <a:ext cx="498053" cy="529357"/>
          </a:xfrm>
          <a:prstGeom prst="bentArrow">
            <a:avLst>
              <a:gd name="adj1" fmla="val 7933"/>
              <a:gd name="adj2" fmla="val 15044"/>
              <a:gd name="adj3" fmla="val 25000"/>
              <a:gd name="adj4" fmla="val 43750"/>
            </a:avLst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40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469CAA4A-9900-4289-A677-F231F0348834}"/>
              </a:ext>
            </a:extLst>
          </p:cNvPr>
          <p:cNvSpPr/>
          <p:nvPr/>
        </p:nvSpPr>
        <p:spPr>
          <a:xfrm>
            <a:off x="573568" y="5213794"/>
            <a:ext cx="10981687" cy="1353897"/>
          </a:xfrm>
          <a:prstGeom prst="rect">
            <a:avLst/>
          </a:prstGeom>
          <a:solidFill>
            <a:srgbClr val="F2F5FB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중구의 경우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 타격자체가 없는 것을 의미하는 원점에 밀집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17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신천지 집단감염으로 왼쪽 아래로 많은 업종이 이동하였음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많은 업종들이 매출 타격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받음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(3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 되면서 대부분 위로 상승하여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차츰 매출을 조금씩 회복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모습을 보임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하지만 회복에도 불구하고 전반적으로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 왼쪽에 있는 것을 보면 매출이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전년대비는 감소된 상태를 유지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것으로 보임</a:t>
            </a: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B414416-404E-4714-BD0A-0958AFED02C1}"/>
              </a:ext>
            </a:extLst>
          </p:cNvPr>
          <p:cNvSpPr/>
          <p:nvPr/>
        </p:nvSpPr>
        <p:spPr>
          <a:xfrm>
            <a:off x="487326" y="1171859"/>
            <a:ext cx="10981687" cy="384401"/>
          </a:xfrm>
          <a:prstGeom prst="rect">
            <a:avLst/>
          </a:prstGeom>
          <a:solidFill>
            <a:srgbClr val="F2F5FB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X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축은 타격도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Y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축은 회복도로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왼쪽으로 갈수록 매출이 많이 감소한 것을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위로 갈수록 단기적으로 매출이 회복됨을 의미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7C4CDBA-1DFF-452D-9F7F-C5C993E8153E}"/>
              </a:ext>
            </a:extLst>
          </p:cNvPr>
          <p:cNvSpPr/>
          <p:nvPr/>
        </p:nvSpPr>
        <p:spPr>
          <a:xfrm>
            <a:off x="3583909" y="3583841"/>
            <a:ext cx="72702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7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358597D-C6D2-4BE3-B7D4-2136C97EB094}"/>
              </a:ext>
            </a:extLst>
          </p:cNvPr>
          <p:cNvSpPr/>
          <p:nvPr/>
        </p:nvSpPr>
        <p:spPr>
          <a:xfrm>
            <a:off x="1790743" y="4142121"/>
            <a:ext cx="72702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0F9E4D6-432F-4F22-A612-B4F0095869F5}"/>
              </a:ext>
            </a:extLst>
          </p:cNvPr>
          <p:cNvSpPr/>
          <p:nvPr/>
        </p:nvSpPr>
        <p:spPr>
          <a:xfrm>
            <a:off x="9639473" y="2712815"/>
            <a:ext cx="72702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endParaRPr lang="en-US" altLang="ko-KR" sz="14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EC4DF26-434E-48E8-9A20-FE2E32A8E041}"/>
              </a:ext>
            </a:extLst>
          </p:cNvPr>
          <p:cNvSpPr/>
          <p:nvPr/>
        </p:nvSpPr>
        <p:spPr>
          <a:xfrm>
            <a:off x="9633047" y="2712815"/>
            <a:ext cx="72702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8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endParaRPr lang="en-US" altLang="ko-KR" sz="14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8CECC1F-9565-4F7D-886C-1C4673C18CA7}"/>
              </a:ext>
            </a:extLst>
          </p:cNvPr>
          <p:cNvSpPr/>
          <p:nvPr/>
        </p:nvSpPr>
        <p:spPr>
          <a:xfrm>
            <a:off x="8631451" y="1778596"/>
            <a:ext cx="72702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endParaRPr lang="en-US" altLang="ko-KR" sz="1400" dirty="0">
              <a:solidFill>
                <a:srgbClr val="0070C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292FDE50-188D-4E8E-BD6D-3CB41671F2E4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환급우선지수 모델링 적용사례 </a:t>
            </a:r>
            <a:r>
              <a:rPr lang="en-US" altLang="ko-KR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대구시 중구</a:t>
            </a:r>
            <a:endParaRPr lang="en-US" altLang="ko-KR" sz="2000" b="1" spc="600" dirty="0">
              <a:solidFill>
                <a:sysClr val="windowText" lastClr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사각형: 둥근 모서리 96">
            <a:extLst>
              <a:ext uri="{FF2B5EF4-FFF2-40B4-BE49-F238E27FC236}">
                <a16:creationId xmlns:a16="http://schemas.microsoft.com/office/drawing/2014/main" id="{EDC336D3-FDA9-42A2-80E2-3AF8221CAE48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모델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6736375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24BC6D0-8C6D-4045-9CE8-F52B8B3416E7}"/>
              </a:ext>
            </a:extLst>
          </p:cNvPr>
          <p:cNvSpPr txBox="1"/>
          <p:nvPr/>
        </p:nvSpPr>
        <p:spPr>
          <a:xfrm>
            <a:off x="750126" y="732263"/>
            <a:ext cx="25523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중구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주차의 환급우선지수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0EA182DC-4023-46A2-8214-8CE54FE63D12}"/>
              </a:ext>
            </a:extLst>
          </p:cNvPr>
          <p:cNvGraphicFramePr>
            <a:graphicFrameLocks noGrp="1"/>
          </p:cNvGraphicFramePr>
          <p:nvPr/>
        </p:nvGraphicFramePr>
        <p:xfrm>
          <a:off x="505432" y="1244685"/>
          <a:ext cx="4927011" cy="4521356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957059">
                  <a:extLst>
                    <a:ext uri="{9D8B030D-6E8A-4147-A177-3AD203B41FA5}">
                      <a16:colId xmlns:a16="http://schemas.microsoft.com/office/drawing/2014/main" val="99135357"/>
                    </a:ext>
                  </a:extLst>
                </a:gridCol>
                <a:gridCol w="1189804">
                  <a:extLst>
                    <a:ext uri="{9D8B030D-6E8A-4147-A177-3AD203B41FA5}">
                      <a16:colId xmlns:a16="http://schemas.microsoft.com/office/drawing/2014/main" val="3940495391"/>
                    </a:ext>
                  </a:extLst>
                </a:gridCol>
                <a:gridCol w="1390074">
                  <a:extLst>
                    <a:ext uri="{9D8B030D-6E8A-4147-A177-3AD203B41FA5}">
                      <a16:colId xmlns:a16="http://schemas.microsoft.com/office/drawing/2014/main" val="2209055529"/>
                    </a:ext>
                  </a:extLst>
                </a:gridCol>
                <a:gridCol w="1390074">
                  <a:extLst>
                    <a:ext uri="{9D8B030D-6E8A-4147-A177-3AD203B41FA5}">
                      <a16:colId xmlns:a16="http://schemas.microsoft.com/office/drawing/2014/main" val="2541510045"/>
                    </a:ext>
                  </a:extLst>
                </a:gridCol>
              </a:tblGrid>
              <a:tr h="41159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업종</a:t>
                      </a:r>
                      <a:endParaRPr lang="ko-KR" altLang="en-US" sz="1100" b="1" cap="none" spc="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554" marR="26110" marT="52219" marB="522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타격도</a:t>
                      </a:r>
                      <a:endParaRPr lang="en-US" altLang="ko-KR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554" marR="26110" marT="52219" marB="52219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R" altLang="en-US" sz="1100" b="1" dirty="0"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회복도</a:t>
                      </a:r>
                      <a:endParaRPr lang="en-US" altLang="ko-KR" sz="1100" b="1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554" marR="26110" marT="52219" marB="52219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100" b="1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지역화폐</a:t>
                      </a:r>
                      <a:endParaRPr lang="en-US" altLang="ko-KR" sz="1100" b="1" cap="none" spc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  <a:p>
                      <a:pPr algn="ctr" fontAlgn="ctr"/>
                      <a:r>
                        <a:rPr lang="ko-KR" altLang="en-US" sz="1100" b="1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부가가치</a:t>
                      </a:r>
                      <a:r>
                        <a:rPr lang="en-US" altLang="ko-KR" sz="1100" b="1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 </a:t>
                      </a:r>
                      <a:r>
                        <a:rPr lang="ko-KR" altLang="en-US" sz="1100" b="1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유발계수</a:t>
                      </a:r>
                      <a:endParaRPr lang="en-US" sz="1100" b="1" cap="none" spc="0" dirty="0">
                        <a:solidFill>
                          <a:schemeClr val="bg1"/>
                        </a:solidFill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554" marR="26110" marT="52219" marB="52219" anchor="ctr"/>
                </a:tc>
                <a:extLst>
                  <a:ext uri="{0D108BD9-81ED-4DB2-BD59-A6C34878D82A}">
                    <a16:rowId xmlns:a16="http://schemas.microsoft.com/office/drawing/2014/main" val="3291312650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-0.733172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-0.536180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0.030028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1855527418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광학제품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-0.757853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-0.448847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0.345949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855735990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레저업소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-0.684633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-0.388218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0.184027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978307738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레저용품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-0.799944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-0.365746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0.142241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1693967093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문화취미</a:t>
                      </a:r>
                      <a:endParaRPr lang="ko-KR" altLang="en-US" sz="9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-0.681281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-0.444322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0.601343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1398317630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보건위생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-0.592499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-0.120888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0.292677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1146153484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사무통신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-0.251804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-0.014597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1.000000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3979627296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서적문구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-0.297561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-0.023014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0.487626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1307349279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수리서비스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-0.599540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-0.253576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0.151857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1910895787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-0.360649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0.162225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0.020876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3645168461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신변잡화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-0.618529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-0.154383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0.073862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826890474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연료판매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-0.306614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0.009241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0.096841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1704068668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요식업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-0.769256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-0.444990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0.269776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1790718761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유통업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-0.474008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-0.142848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0.690122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206809080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음료식품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-0.297245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-0.110719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0.478861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948515074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의료기관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-0.297497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-0.265062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0.379135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2988966073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의류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-0.844196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-0.429267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0.280711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3381121190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자동차정비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-0.077000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-0.166165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0.029026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1416146466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자동차판매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-0.061655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0.562934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0.000018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2049398425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전기가전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-0.102432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-0.342560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0.035704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839363060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주방용구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-0.950130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-0.795536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0.027713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1837044042"/>
                  </a:ext>
                </a:extLst>
              </a:tr>
              <a:tr h="185529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직물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-0.720640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-0.504010</a:t>
                      </a:r>
                    </a:p>
                  </a:txBody>
                  <a:tcPr marL="45804" marR="45804" marT="22902" marB="22902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0.213014</a:t>
                      </a:r>
                    </a:p>
                  </a:txBody>
                  <a:tcPr marL="45804" marR="45804" marT="22902" marB="22902" anchor="ctr"/>
                </a:tc>
                <a:extLst>
                  <a:ext uri="{0D108BD9-81ED-4DB2-BD59-A6C34878D82A}">
                    <a16:rowId xmlns:a16="http://schemas.microsoft.com/office/drawing/2014/main" val="1230737111"/>
                  </a:ext>
                </a:extLst>
              </a:tr>
            </a:tbl>
          </a:graphicData>
        </a:graphic>
      </p:graphicFrame>
      <p:sp>
        <p:nvSpPr>
          <p:cNvPr id="4" name="직사각형 3">
            <a:extLst>
              <a:ext uri="{FF2B5EF4-FFF2-40B4-BE49-F238E27FC236}">
                <a16:creationId xmlns:a16="http://schemas.microsoft.com/office/drawing/2014/main" id="{5C20A68B-A998-4555-8819-AE3F628A94EF}"/>
              </a:ext>
            </a:extLst>
          </p:cNvPr>
          <p:cNvSpPr/>
          <p:nvPr/>
        </p:nvSpPr>
        <p:spPr>
          <a:xfrm>
            <a:off x="487326" y="772578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5" name="표 14">
            <a:extLst>
              <a:ext uri="{FF2B5EF4-FFF2-40B4-BE49-F238E27FC236}">
                <a16:creationId xmlns:a16="http://schemas.microsoft.com/office/drawing/2014/main" id="{12B3FD40-D3E3-43AD-90AD-E541D1A39C66}"/>
              </a:ext>
            </a:extLst>
          </p:cNvPr>
          <p:cNvGraphicFramePr>
            <a:graphicFrameLocks noGrp="1"/>
          </p:cNvGraphicFramePr>
          <p:nvPr/>
        </p:nvGraphicFramePr>
        <p:xfrm>
          <a:off x="7445111" y="703971"/>
          <a:ext cx="2593975" cy="530127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247605">
                  <a:extLst>
                    <a:ext uri="{9D8B030D-6E8A-4147-A177-3AD203B41FA5}">
                      <a16:colId xmlns:a16="http://schemas.microsoft.com/office/drawing/2014/main" val="2395135214"/>
                    </a:ext>
                  </a:extLst>
                </a:gridCol>
                <a:gridCol w="1346370">
                  <a:extLst>
                    <a:ext uri="{9D8B030D-6E8A-4147-A177-3AD203B41FA5}">
                      <a16:colId xmlns:a16="http://schemas.microsoft.com/office/drawing/2014/main" val="2942924898"/>
                    </a:ext>
                  </a:extLst>
                </a:gridCol>
              </a:tblGrid>
              <a:tr h="19137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100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100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환급우선지수</a:t>
                      </a:r>
                      <a:endParaRPr lang="en-US" altLang="ko-KR" sz="11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554" marR="26110" marT="52219" marB="52219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+mn-lt"/>
                      </a:endParaRPr>
                    </a:p>
                  </a:txBody>
                  <a:tcPr marL="36554" marR="26110" marT="52219" marB="52219" anchor="ctr"/>
                </a:tc>
                <a:extLst>
                  <a:ext uri="{0D108BD9-81ED-4DB2-BD59-A6C34878D82A}">
                    <a16:rowId xmlns:a16="http://schemas.microsoft.com/office/drawing/2014/main" val="886451786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문화취미</a:t>
                      </a:r>
                      <a:endParaRPr lang="ko-KR" altLang="en-US" sz="9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0.727133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45149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광학제품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0.700767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824397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0.684235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748482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요식업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0.681401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007895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0.677831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949192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레저업소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0.625312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111396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의료기관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0.623546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57144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레저용품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0.590315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237244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0.585348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004480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음료식품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0.560238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457480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수리서비스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0.556557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514012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보건위생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0.546446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466207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0.527538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9443686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서적문구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0.518635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900718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신변잡화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0.446129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464497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0.423006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330937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전기가전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0.374350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464044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주방용구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0.372353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907195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0.365535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197797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자동차정비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0.314891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576096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0.226349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197235"/>
                  </a:ext>
                </a:extLst>
              </a:tr>
              <a:tr h="16079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9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9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0.000387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698986"/>
                  </a:ext>
                </a:extLst>
              </a:tr>
            </a:tbl>
          </a:graphicData>
        </a:graphic>
      </p:graphicFrame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1C5B16DE-0437-4CDD-9491-6442267D2314}"/>
              </a:ext>
            </a:extLst>
          </p:cNvPr>
          <p:cNvSpPr/>
          <p:nvPr/>
        </p:nvSpPr>
        <p:spPr>
          <a:xfrm>
            <a:off x="5720974" y="3068314"/>
            <a:ext cx="1435606" cy="874098"/>
          </a:xfrm>
          <a:prstGeom prst="rightArrow">
            <a:avLst/>
          </a:prstGeom>
          <a:solidFill>
            <a:schemeClr val="bg2">
              <a:lumMod val="25000"/>
            </a:schemeClr>
          </a:solidFill>
          <a:ln/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>
                <a:solidFill>
                  <a:schemeClr val="bg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환급우선지수</a:t>
            </a: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DA3C7E2-E9DD-4DC0-850C-846DB8A58F70}"/>
              </a:ext>
            </a:extLst>
          </p:cNvPr>
          <p:cNvSpPr/>
          <p:nvPr/>
        </p:nvSpPr>
        <p:spPr>
          <a:xfrm>
            <a:off x="10075519" y="1259282"/>
            <a:ext cx="159210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10%</a:t>
            </a:r>
          </a:p>
        </p:txBody>
      </p:sp>
      <p:sp>
        <p:nvSpPr>
          <p:cNvPr id="22" name="화살표: 아래쪽 21">
            <a:extLst>
              <a:ext uri="{FF2B5EF4-FFF2-40B4-BE49-F238E27FC236}">
                <a16:creationId xmlns:a16="http://schemas.microsoft.com/office/drawing/2014/main" id="{2472E7F1-5876-4DBE-9F58-08C809331BC2}"/>
              </a:ext>
            </a:extLst>
          </p:cNvPr>
          <p:cNvSpPr/>
          <p:nvPr/>
        </p:nvSpPr>
        <p:spPr>
          <a:xfrm>
            <a:off x="10194952" y="1259282"/>
            <a:ext cx="353786" cy="109407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DEE3CE6A-DCB7-4778-B623-ED54DB25E581}"/>
              </a:ext>
            </a:extLst>
          </p:cNvPr>
          <p:cNvSpPr/>
          <p:nvPr/>
        </p:nvSpPr>
        <p:spPr>
          <a:xfrm flipV="1">
            <a:off x="10194952" y="4667471"/>
            <a:ext cx="353786" cy="109407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9CA4614B-4FA6-43FB-A1C2-3E761814B1C3}"/>
              </a:ext>
            </a:extLst>
          </p:cNvPr>
          <p:cNvSpPr/>
          <p:nvPr/>
        </p:nvSpPr>
        <p:spPr>
          <a:xfrm>
            <a:off x="10039086" y="5392216"/>
            <a:ext cx="159210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6%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C516292-2D8E-4854-A982-18CB7C83E78E}"/>
              </a:ext>
            </a:extLst>
          </p:cNvPr>
          <p:cNvSpPr/>
          <p:nvPr/>
        </p:nvSpPr>
        <p:spPr>
          <a:xfrm>
            <a:off x="573568" y="6148366"/>
            <a:ext cx="10981687" cy="384401"/>
          </a:xfrm>
          <a:prstGeom prst="rect">
            <a:avLst/>
          </a:prstGeom>
          <a:solidFill>
            <a:srgbClr val="F2F5FB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타격도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회복도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지역화폐 부가가치  유발계수를 바탕으로 환급우선지수를 계산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환급우선 지수가 높을수록 높은 </a:t>
            </a:r>
            <a:r>
              <a:rPr lang="ko-KR" altLang="en-US" sz="14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환급률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적용</a:t>
            </a:r>
          </a:p>
        </p:txBody>
      </p:sp>
      <p:sp>
        <p:nvSpPr>
          <p:cNvPr id="5" name="사각형: 둥근 모서리 96">
            <a:extLst>
              <a:ext uri="{FF2B5EF4-FFF2-40B4-BE49-F238E27FC236}">
                <a16:creationId xmlns:a16="http://schemas.microsoft.com/office/drawing/2014/main" id="{F675D844-5C20-4AC7-908B-C6AD19AC272F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환급우선지수 모델링 적용사례 </a:t>
            </a:r>
            <a:r>
              <a:rPr lang="en-US" altLang="ko-KR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대구시 중구</a:t>
            </a:r>
            <a:endParaRPr lang="en-US" altLang="ko-KR" sz="2000" b="1" spc="600" dirty="0">
              <a:solidFill>
                <a:sysClr val="windowText" lastClr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사각형: 둥근 모서리 96">
            <a:extLst>
              <a:ext uri="{FF2B5EF4-FFF2-40B4-BE49-F238E27FC236}">
                <a16:creationId xmlns:a16="http://schemas.microsoft.com/office/drawing/2014/main" id="{BAF95ECD-B6B0-446D-9BAB-5CA54C08A366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모델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350706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>
            <a:extLst>
              <a:ext uri="{FF2B5EF4-FFF2-40B4-BE49-F238E27FC236}">
                <a16:creationId xmlns:a16="http://schemas.microsoft.com/office/drawing/2014/main" id="{6130D794-E15B-8040-A468-1E2681D93C6C}"/>
              </a:ext>
            </a:extLst>
          </p:cNvPr>
          <p:cNvSpPr/>
          <p:nvPr/>
        </p:nvSpPr>
        <p:spPr>
          <a:xfrm>
            <a:off x="1145711" y="1168713"/>
            <a:ext cx="4658285" cy="141256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FEEFCE59-E2A5-4B5F-8C47-3AB09F51692A}"/>
              </a:ext>
            </a:extLst>
          </p:cNvPr>
          <p:cNvGraphicFramePr>
            <a:graphicFrameLocks noGrp="1"/>
          </p:cNvGraphicFramePr>
          <p:nvPr/>
        </p:nvGraphicFramePr>
        <p:xfrm>
          <a:off x="1287405" y="853752"/>
          <a:ext cx="2080250" cy="565179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40125">
                  <a:extLst>
                    <a:ext uri="{9D8B030D-6E8A-4147-A177-3AD203B41FA5}">
                      <a16:colId xmlns:a16="http://schemas.microsoft.com/office/drawing/2014/main" val="2395135214"/>
                    </a:ext>
                  </a:extLst>
                </a:gridCol>
                <a:gridCol w="1040125">
                  <a:extLst>
                    <a:ext uri="{9D8B030D-6E8A-4147-A177-3AD203B41FA5}">
                      <a16:colId xmlns:a16="http://schemas.microsoft.com/office/drawing/2014/main" val="2942924898"/>
                    </a:ext>
                  </a:extLst>
                </a:gridCol>
              </a:tblGrid>
              <a:tr h="285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200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환급우선지수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554" marR="26110" marT="52219" marB="52219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+mn-lt"/>
                      </a:endParaRPr>
                    </a:p>
                  </a:txBody>
                  <a:tcPr marL="36554" marR="26110" marT="52219" marB="52219" anchor="ctr"/>
                </a:tc>
                <a:extLst>
                  <a:ext uri="{0D108BD9-81ED-4DB2-BD59-A6C34878D82A}">
                    <a16:rowId xmlns:a16="http://schemas.microsoft.com/office/drawing/2014/main" val="886451786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문화취미</a:t>
                      </a:r>
                      <a:endParaRPr lang="ko-KR" altLang="en-US" sz="10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0.727133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45149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광학제품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0.700767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824397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0.684235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748482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요식업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0.681401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007895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0.677831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949192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레저업소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0.625312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111396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의료기관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0.623546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57144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레저용품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0.590315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237244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0.585348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004480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음료식품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0.560238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2457480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수리서비스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0.556557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87514012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보건위생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0.546446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64466207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사무통신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0.527538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9443686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서적문구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0.518635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4900718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신변잡화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0.446129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74464497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0.423006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330937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전기가전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0.374350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3464044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주방용구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0.372353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3907195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0.365535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8197797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자동차정비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0.314891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23576096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0.226349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9197235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자동차판매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0.000387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64698986"/>
                  </a:ext>
                </a:extLst>
              </a:tr>
            </a:tbl>
          </a:graphicData>
        </a:graphic>
      </p:graphicFrame>
      <p:graphicFrame>
        <p:nvGraphicFramePr>
          <p:cNvPr id="27" name="표 26">
            <a:extLst>
              <a:ext uri="{FF2B5EF4-FFF2-40B4-BE49-F238E27FC236}">
                <a16:creationId xmlns:a16="http://schemas.microsoft.com/office/drawing/2014/main" id="{FF5FAAA9-D22E-405A-9AF7-2381A4FC5A50}"/>
              </a:ext>
            </a:extLst>
          </p:cNvPr>
          <p:cNvGraphicFramePr>
            <a:graphicFrameLocks noGrp="1"/>
          </p:cNvGraphicFramePr>
          <p:nvPr/>
        </p:nvGraphicFramePr>
        <p:xfrm>
          <a:off x="3572177" y="853752"/>
          <a:ext cx="2080250" cy="5651803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40125">
                  <a:extLst>
                    <a:ext uri="{9D8B030D-6E8A-4147-A177-3AD203B41FA5}">
                      <a16:colId xmlns:a16="http://schemas.microsoft.com/office/drawing/2014/main" val="2395135214"/>
                    </a:ext>
                  </a:extLst>
                </a:gridCol>
                <a:gridCol w="1040125">
                  <a:extLst>
                    <a:ext uri="{9D8B030D-6E8A-4147-A177-3AD203B41FA5}">
                      <a16:colId xmlns:a16="http://schemas.microsoft.com/office/drawing/2014/main" val="2942924898"/>
                    </a:ext>
                  </a:extLst>
                </a:gridCol>
              </a:tblGrid>
              <a:tr h="2936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1200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환급우선지수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554" marR="26110" marT="52219" marB="52219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+mn-lt"/>
                      </a:endParaRPr>
                    </a:p>
                  </a:txBody>
                  <a:tcPr marL="36554" marR="26110" marT="52219" marB="52219" anchor="ctr"/>
                </a:tc>
                <a:extLst>
                  <a:ext uri="{0D108BD9-81ED-4DB2-BD59-A6C34878D82A}">
                    <a16:rowId xmlns:a16="http://schemas.microsoft.com/office/drawing/2014/main" val="886451786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사무통신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0.894705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423045149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유통업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0.646374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1141824397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문화취미</a:t>
                      </a:r>
                      <a:endParaRPr lang="ko-KR" altLang="en-US" sz="10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0.572433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005748482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서적문구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0.485728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1829007895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음료식품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0.484786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247949192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의료기관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0.391225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3576111396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광학제품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0.355225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36657144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보건위생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0.309278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1796237244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의류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0.300606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445004480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요식업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0.287962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292457480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직물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0.233521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1887514012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레저업소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0.198292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3664466207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수리서비스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0.168865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949443686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레저용품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0.157996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294900718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연료판매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0.107765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1374464497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신변잡화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0.083649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3576330937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전기가전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0.040749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173464044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가구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0.034491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023907195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자동차정비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0.033277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3838197797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주방용구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0.031857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623576096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숙박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0.024018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639197235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자동차판매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0.000020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1264698986"/>
                  </a:ext>
                </a:extLst>
              </a:tr>
            </a:tbl>
          </a:graphicData>
        </a:graphic>
      </p:graphicFrame>
      <p:sp>
        <p:nvSpPr>
          <p:cNvPr id="6" name="직사각형 5">
            <a:extLst>
              <a:ext uri="{FF2B5EF4-FFF2-40B4-BE49-F238E27FC236}">
                <a16:creationId xmlns:a16="http://schemas.microsoft.com/office/drawing/2014/main" id="{DD8A020A-558F-4976-973B-2397B8BC525E}"/>
              </a:ext>
            </a:extLst>
          </p:cNvPr>
          <p:cNvSpPr/>
          <p:nvPr/>
        </p:nvSpPr>
        <p:spPr>
          <a:xfrm>
            <a:off x="-457585" y="1417661"/>
            <a:ext cx="159210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10%</a:t>
            </a:r>
          </a:p>
        </p:txBody>
      </p:sp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FC577080-B20F-408B-BB11-0145BA529473}"/>
              </a:ext>
            </a:extLst>
          </p:cNvPr>
          <p:cNvSpPr/>
          <p:nvPr/>
        </p:nvSpPr>
        <p:spPr>
          <a:xfrm>
            <a:off x="595298" y="1417661"/>
            <a:ext cx="353786" cy="109407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5C256F57-BAC4-4316-ADF4-B3640DF80888}"/>
              </a:ext>
            </a:extLst>
          </p:cNvPr>
          <p:cNvSpPr/>
          <p:nvPr/>
        </p:nvSpPr>
        <p:spPr>
          <a:xfrm flipV="1">
            <a:off x="595298" y="4825850"/>
            <a:ext cx="353786" cy="109407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6E20EAA-6ED5-4C9B-9CF6-B3DFF888FE4B}"/>
              </a:ext>
            </a:extLst>
          </p:cNvPr>
          <p:cNvSpPr/>
          <p:nvPr/>
        </p:nvSpPr>
        <p:spPr>
          <a:xfrm>
            <a:off x="-446393" y="5550595"/>
            <a:ext cx="159210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6%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1C48598-5B0F-48C8-ABD2-3997C6291364}"/>
              </a:ext>
            </a:extLst>
          </p:cNvPr>
          <p:cNvSpPr/>
          <p:nvPr/>
        </p:nvSpPr>
        <p:spPr>
          <a:xfrm>
            <a:off x="6388006" y="1296780"/>
            <a:ext cx="5454385" cy="2000228"/>
          </a:xfrm>
          <a:prstGeom prst="rect">
            <a:avLst/>
          </a:prstGeom>
          <a:solidFill>
            <a:srgbClr val="F2F5FB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24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신천지 집단감염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많은 업종이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타격받아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회복지연도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비중이 높아짐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</a:t>
            </a:r>
            <a:r>
              <a:rPr lang="ko-KR" altLang="en-US" sz="14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문화취미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광학제품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직물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요식업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의류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레저업소 같이 매출 타격이 큰 업종부터 높은 </a:t>
            </a:r>
            <a:r>
              <a:rPr lang="en-US" altLang="ko-KR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10%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 </a:t>
            </a:r>
            <a:r>
              <a:rPr lang="ko-KR" altLang="en-US" sz="1400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환급률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자동차판매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자동차정비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주방용구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전기가전은 낮은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환급률을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B4D0C8CF-8EDD-4CD4-8143-A25C399725F7}"/>
              </a:ext>
            </a:extLst>
          </p:cNvPr>
          <p:cNvSpPr/>
          <p:nvPr/>
        </p:nvSpPr>
        <p:spPr>
          <a:xfrm>
            <a:off x="6388005" y="4071100"/>
            <a:ext cx="5454385" cy="2000228"/>
          </a:xfrm>
          <a:prstGeom prst="rect">
            <a:avLst/>
          </a:prstGeom>
          <a:solidFill>
            <a:srgbClr val="F2F5FB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(5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일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경우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재난지원금 지급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등으로 평년 수준에 가깝게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매출이 회복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되어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부가가치 유발계수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비중이 높아짐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따라서 대구시 중구에서 지역화폐 유발계수가 높은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사무통신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유통업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문화취미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서적문구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음료식품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의료기관부터 높은 </a:t>
            </a:r>
            <a:r>
              <a:rPr lang="en-US" altLang="ko-KR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10% </a:t>
            </a:r>
            <a:r>
              <a:rPr lang="ko-KR" altLang="en-US" sz="1400" dirty="0" err="1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환급률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반면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자동차판매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숙박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주방용구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자동차정비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전기가전은 낮은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환급률을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설정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4" name="모서리가 둥근 직사각형 1">
            <a:extLst>
              <a:ext uri="{FF2B5EF4-FFF2-40B4-BE49-F238E27FC236}">
                <a16:creationId xmlns:a16="http://schemas.microsoft.com/office/drawing/2014/main" id="{A6D9E5FE-07F8-4E04-9D84-4796655F1767}"/>
              </a:ext>
            </a:extLst>
          </p:cNvPr>
          <p:cNvSpPr/>
          <p:nvPr/>
        </p:nvSpPr>
        <p:spPr>
          <a:xfrm>
            <a:off x="1145711" y="5057555"/>
            <a:ext cx="4658285" cy="1412562"/>
          </a:xfrm>
          <a:prstGeom prst="roundRect">
            <a:avLst/>
          </a:prstGeom>
          <a:noFill/>
          <a:ln w="28575">
            <a:solidFill>
              <a:srgbClr val="0070C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997722-A69A-46EF-B7F0-7324097FEA33}"/>
              </a:ext>
            </a:extLst>
          </p:cNvPr>
          <p:cNvSpPr txBox="1"/>
          <p:nvPr/>
        </p:nvSpPr>
        <p:spPr>
          <a:xfrm>
            <a:off x="6650805" y="935580"/>
            <a:ext cx="29241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중구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9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주차의 환급우선지수 분석</a:t>
            </a: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4AD55B22-4FB3-45AC-8B0F-FB9043DA8D7F}"/>
              </a:ext>
            </a:extLst>
          </p:cNvPr>
          <p:cNvSpPr/>
          <p:nvPr/>
        </p:nvSpPr>
        <p:spPr>
          <a:xfrm>
            <a:off x="6388005" y="985420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E8D2C22A-3ED3-4886-8FAD-0D2297B54D1F}"/>
              </a:ext>
            </a:extLst>
          </p:cNvPr>
          <p:cNvSpPr txBox="1"/>
          <p:nvPr/>
        </p:nvSpPr>
        <p:spPr>
          <a:xfrm>
            <a:off x="6650805" y="3746753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중구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주차의 환급우선지수 분석</a:t>
            </a: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8D13DBB6-4ED8-4143-8A86-B3FA7F5DD357}"/>
              </a:ext>
            </a:extLst>
          </p:cNvPr>
          <p:cNvSpPr/>
          <p:nvPr/>
        </p:nvSpPr>
        <p:spPr>
          <a:xfrm>
            <a:off x="6388005" y="3796593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7" name="사각형: 둥근 모서리 96">
            <a:extLst>
              <a:ext uri="{FF2B5EF4-FFF2-40B4-BE49-F238E27FC236}">
                <a16:creationId xmlns:a16="http://schemas.microsoft.com/office/drawing/2014/main" id="{0049C7C6-31F5-49F5-AA14-14A9247F5904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환급우선지수 모델링 적용사례 </a:t>
            </a:r>
            <a:r>
              <a:rPr lang="en-US" altLang="ko-KR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: </a:t>
            </a:r>
            <a:r>
              <a:rPr lang="ko-KR" altLang="en-US" sz="2000" b="1" spc="600" dirty="0">
                <a:solidFill>
                  <a:sysClr val="windowText" lastClr="000000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대구시 중구</a:t>
            </a:r>
            <a:endParaRPr lang="en-US" altLang="ko-KR" sz="2000" b="1" spc="600" dirty="0">
              <a:solidFill>
                <a:sysClr val="windowText" lastClr="000000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8" name="사각형: 둥근 모서리 96">
            <a:extLst>
              <a:ext uri="{FF2B5EF4-FFF2-40B4-BE49-F238E27FC236}">
                <a16:creationId xmlns:a16="http://schemas.microsoft.com/office/drawing/2014/main" id="{37B36EBC-B683-4538-AB75-20C6C0B0DF05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모델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9500716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96">
            <a:extLst>
              <a:ext uri="{FF2B5EF4-FFF2-40B4-BE49-F238E27FC236}">
                <a16:creationId xmlns:a16="http://schemas.microsoft.com/office/drawing/2014/main" id="{08A159C0-5DFD-43A1-8FBF-2B0A16232D24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환급우선지수 모델링 결론 및 </a:t>
            </a: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POC 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제안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사각형: 둥근 모서리 96">
            <a:extLst>
              <a:ext uri="{FF2B5EF4-FFF2-40B4-BE49-F238E27FC236}">
                <a16:creationId xmlns:a16="http://schemas.microsoft.com/office/drawing/2014/main" id="{589CA17A-A684-49B1-8B32-19A70084E4B7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모델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639D1990-AF10-46F2-AD73-B6C55FE9EE33}"/>
              </a:ext>
            </a:extLst>
          </p:cNvPr>
          <p:cNvSpPr/>
          <p:nvPr/>
        </p:nvSpPr>
        <p:spPr>
          <a:xfrm>
            <a:off x="6426105" y="1607278"/>
            <a:ext cx="5454385" cy="2000228"/>
          </a:xfrm>
          <a:prstGeom prst="rect">
            <a:avLst/>
          </a:prstGeom>
          <a:solidFill>
            <a:srgbClr val="F2F5FB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코로나가 심각한 경우에는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문화취미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요식업 같이 매출감소가 큰 업종이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평소만큼의 매출이 나오는 경우 지역 유발효과가 큰 사무통신 유통업 업종의 환급우선순위가 높음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즉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환급우선지수는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평소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에는 </a:t>
            </a:r>
            <a:r>
              <a:rPr lang="ko-KR" altLang="en-US" sz="1400" dirty="0">
                <a:solidFill>
                  <a:srgbClr val="0070C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 유발효과를 극대화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하는 방향으로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코로나로 인해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매출타격이 심각한 경우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에는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해당업종을 보호하는 방향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으로 작동해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가지 효과를 모두 얻을 수 있음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</a:p>
        </p:txBody>
      </p:sp>
      <p:sp>
        <p:nvSpPr>
          <p:cNvPr id="3" name="모서리가 둥근 직사각형 1">
            <a:extLst>
              <a:ext uri="{FF2B5EF4-FFF2-40B4-BE49-F238E27FC236}">
                <a16:creationId xmlns:a16="http://schemas.microsoft.com/office/drawing/2014/main" id="{6C6E3D98-2BF5-4598-BA3A-CC6B2253240D}"/>
              </a:ext>
            </a:extLst>
          </p:cNvPr>
          <p:cNvSpPr/>
          <p:nvPr/>
        </p:nvSpPr>
        <p:spPr>
          <a:xfrm>
            <a:off x="1183811" y="1425888"/>
            <a:ext cx="4658285" cy="1412562"/>
          </a:xfrm>
          <a:prstGeom prst="roundRect">
            <a:avLst/>
          </a:prstGeom>
          <a:noFill/>
          <a:ln w="28575"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B95A9F46-C011-4D23-8F2A-B9BE94DE58FE}"/>
              </a:ext>
            </a:extLst>
          </p:cNvPr>
          <p:cNvGraphicFramePr>
            <a:graphicFrameLocks noGrp="1"/>
          </p:cNvGraphicFramePr>
          <p:nvPr/>
        </p:nvGraphicFramePr>
        <p:xfrm>
          <a:off x="1325505" y="1110927"/>
          <a:ext cx="2080250" cy="2481878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40125">
                  <a:extLst>
                    <a:ext uri="{9D8B030D-6E8A-4147-A177-3AD203B41FA5}">
                      <a16:colId xmlns:a16="http://schemas.microsoft.com/office/drawing/2014/main" val="2395135214"/>
                    </a:ext>
                  </a:extLst>
                </a:gridCol>
                <a:gridCol w="1040125">
                  <a:extLst>
                    <a:ext uri="{9D8B030D-6E8A-4147-A177-3AD203B41FA5}">
                      <a16:colId xmlns:a16="http://schemas.microsoft.com/office/drawing/2014/main" val="2942924898"/>
                    </a:ext>
                  </a:extLst>
                </a:gridCol>
              </a:tblGrid>
              <a:tr h="285502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9</a:t>
                      </a:r>
                      <a:r>
                        <a:rPr lang="ko-KR" altLang="en-US" sz="1200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환급우선지수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554" marR="26110" marT="52219" marB="52219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+mn-lt"/>
                      </a:endParaRPr>
                    </a:p>
                  </a:txBody>
                  <a:tcPr marL="36554" marR="26110" marT="52219" marB="52219" anchor="ctr"/>
                </a:tc>
                <a:extLst>
                  <a:ext uri="{0D108BD9-81ED-4DB2-BD59-A6C34878D82A}">
                    <a16:rowId xmlns:a16="http://schemas.microsoft.com/office/drawing/2014/main" val="886451786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문화취미</a:t>
                      </a:r>
                      <a:endParaRPr lang="ko-KR" altLang="en-US" sz="10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0.727133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3045149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광학제품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0.700767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41824397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직물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0.684235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5748482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요식업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0.681401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29007895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의류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0.677831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47949192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레저업소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0.625312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6111396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의료기관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0.623546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6657144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레저용품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0.590315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6237244"/>
                  </a:ext>
                </a:extLst>
              </a:tr>
              <a:tr h="23959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0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5004480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EDE28C2E-4B99-49B5-AF05-81783F4C9ED8}"/>
              </a:ext>
            </a:extLst>
          </p:cNvPr>
          <p:cNvGraphicFramePr>
            <a:graphicFrameLocks noGrp="1"/>
          </p:cNvGraphicFramePr>
          <p:nvPr/>
        </p:nvGraphicFramePr>
        <p:xfrm>
          <a:off x="3610277" y="1110927"/>
          <a:ext cx="2080250" cy="2485601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040125">
                  <a:extLst>
                    <a:ext uri="{9D8B030D-6E8A-4147-A177-3AD203B41FA5}">
                      <a16:colId xmlns:a16="http://schemas.microsoft.com/office/drawing/2014/main" val="2395135214"/>
                    </a:ext>
                  </a:extLst>
                </a:gridCol>
                <a:gridCol w="1040125">
                  <a:extLst>
                    <a:ext uri="{9D8B030D-6E8A-4147-A177-3AD203B41FA5}">
                      <a16:colId xmlns:a16="http://schemas.microsoft.com/office/drawing/2014/main" val="2942924898"/>
                    </a:ext>
                  </a:extLst>
                </a:gridCol>
              </a:tblGrid>
              <a:tr h="293615"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en-US" altLang="ko-KR" sz="1200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22</a:t>
                      </a:r>
                      <a:r>
                        <a:rPr lang="ko-KR" altLang="en-US" sz="1200" cap="none" spc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주차 환급우선지수</a:t>
                      </a:r>
                      <a:endParaRPr lang="en-US" altLang="ko-KR" sz="1200" dirty="0"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36554" marR="26110" marT="52219" marB="52219"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altLang="ko-KR" sz="1200" dirty="0">
                        <a:latin typeface="+mn-lt"/>
                      </a:endParaRPr>
                    </a:p>
                  </a:txBody>
                  <a:tcPr marL="36554" marR="26110" marT="52219" marB="52219" anchor="ctr"/>
                </a:tc>
                <a:extLst>
                  <a:ext uri="{0D108BD9-81ED-4DB2-BD59-A6C34878D82A}">
                    <a16:rowId xmlns:a16="http://schemas.microsoft.com/office/drawing/2014/main" val="886451786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사무통신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0.894705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423045149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유통업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0.646374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1141824397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 err="1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문화취미</a:t>
                      </a:r>
                      <a:endParaRPr lang="ko-KR" altLang="en-US" sz="10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0.572433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005748482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서적문구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0.485728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1829007895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음료식품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0.484786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247949192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의료기관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0.391225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3576111396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광학제품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0.355225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236657144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1000" b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보건위생</a:t>
                      </a: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0.309278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1796237244"/>
                  </a:ext>
                </a:extLst>
              </a:tr>
              <a:tr h="24355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  <a:endParaRPr lang="ko-KR" altLang="en-US" sz="1000" b="0" dirty="0">
                        <a:effectLst/>
                        <a:latin typeface="나눔스퀘어" panose="020B0600000101010101" pitchFamily="50" charset="-127"/>
                        <a:ea typeface="나눔스퀘어" panose="020B0600000101010101" pitchFamily="50" charset="-127"/>
                      </a:endParaRPr>
                    </a:p>
                  </a:txBody>
                  <a:tcPr marL="49447" marR="49447" marT="24724" marB="24724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1000" b="0" dirty="0">
                          <a:effectLst/>
                          <a:latin typeface="나눔스퀘어" panose="020B0600000101010101" pitchFamily="50" charset="-127"/>
                          <a:ea typeface="나눔스퀘어" panose="020B0600000101010101" pitchFamily="50" charset="-127"/>
                        </a:rPr>
                        <a:t>…</a:t>
                      </a:r>
                    </a:p>
                  </a:txBody>
                  <a:tcPr marL="49447" marR="49447" marT="24724" marB="24724" anchor="ctr"/>
                </a:tc>
                <a:extLst>
                  <a:ext uri="{0D108BD9-81ED-4DB2-BD59-A6C34878D82A}">
                    <a16:rowId xmlns:a16="http://schemas.microsoft.com/office/drawing/2014/main" val="445004480"/>
                  </a:ext>
                </a:extLst>
              </a:tr>
            </a:tbl>
          </a:graphicData>
        </a:graphic>
      </p:graphicFrame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A517276E-80F9-4118-87C0-136CF7333B26}"/>
              </a:ext>
            </a:extLst>
          </p:cNvPr>
          <p:cNvSpPr/>
          <p:nvPr/>
        </p:nvSpPr>
        <p:spPr>
          <a:xfrm>
            <a:off x="661973" y="1509695"/>
            <a:ext cx="353786" cy="1094077"/>
          </a:xfrm>
          <a:prstGeom prst="downArrow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dirty="0">
              <a:ln w="22225">
                <a:solidFill>
                  <a:schemeClr val="accent2"/>
                </a:solidFill>
                <a:prstDash val="solid"/>
              </a:ln>
              <a:solidFill>
                <a:schemeClr val="accent2">
                  <a:lumMod val="40000"/>
                  <a:lumOff val="60000"/>
                </a:schemeClr>
              </a:solidFill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EFCF043-C142-4289-8B10-E3C979D4BEA5}"/>
              </a:ext>
            </a:extLst>
          </p:cNvPr>
          <p:cNvSpPr/>
          <p:nvPr/>
        </p:nvSpPr>
        <p:spPr>
          <a:xfrm>
            <a:off x="-390910" y="1509695"/>
            <a:ext cx="1592104" cy="369332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altLang="ko-KR" b="1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10%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140F664-14F5-4CC9-B951-16C591FE7FBA}"/>
              </a:ext>
            </a:extLst>
          </p:cNvPr>
          <p:cNvSpPr txBox="1"/>
          <p:nvPr/>
        </p:nvSpPr>
        <p:spPr>
          <a:xfrm>
            <a:off x="6688905" y="1192755"/>
            <a:ext cx="207300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환급우선지수 비교</a:t>
            </a: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CB510185-1D60-4F73-8173-AB11FA30DB14}"/>
              </a:ext>
            </a:extLst>
          </p:cNvPr>
          <p:cNvSpPr/>
          <p:nvPr/>
        </p:nvSpPr>
        <p:spPr>
          <a:xfrm>
            <a:off x="6426105" y="124259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9A276FC5-4B82-4E2A-9FAD-C9BEFA204F61}"/>
              </a:ext>
            </a:extLst>
          </p:cNvPr>
          <p:cNvSpPr txBox="1"/>
          <p:nvPr/>
        </p:nvSpPr>
        <p:spPr>
          <a:xfrm>
            <a:off x="924773" y="4167003"/>
            <a:ext cx="51167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결론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9C6014C6-FA36-4D63-B128-8C5481391ABA}"/>
              </a:ext>
            </a:extLst>
          </p:cNvPr>
          <p:cNvSpPr/>
          <p:nvPr/>
        </p:nvSpPr>
        <p:spPr>
          <a:xfrm>
            <a:off x="661973" y="4216843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870F1B8C-413E-4B2B-8830-666110624CF0}"/>
              </a:ext>
            </a:extLst>
          </p:cNvPr>
          <p:cNvSpPr/>
          <p:nvPr/>
        </p:nvSpPr>
        <p:spPr>
          <a:xfrm>
            <a:off x="640243" y="4640190"/>
            <a:ext cx="10981687" cy="1353897"/>
          </a:xfrm>
          <a:prstGeom prst="rect">
            <a:avLst/>
          </a:prstGeom>
          <a:solidFill>
            <a:srgbClr val="F2F5FB"/>
          </a:solidFill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중구로 예를 들었으나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다른 지역도 코로나로 인한 매출 타격을 반영하여 주별로 특수성을 반영한 환급우선지수를 계산 가능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유사도 분석을 통해 각 지역별 특색을 반영하였기에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뉴노멀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시대의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로컬화된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상황에서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지역경제의 특수성을 적극 반영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 모델임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코로나로 인한 매출 타격을 카드매출액 자체로 설정하였기에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뉴노멀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시대에서 발생가능한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급변하는 매출 변동에도 신속하게 사용 가능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매 주별로 지역경제의 상황을 종합적으로 반영한 환급 우선 순위로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뉴노멀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시대의 </a:t>
            </a:r>
            <a:r>
              <a:rPr lang="ko-KR" altLang="en-US" sz="1400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다양한 상황 속에서도 지속적으로 사용 가능</a:t>
            </a:r>
            <a:endParaRPr lang="en-US" altLang="ko-KR" sz="1400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566641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평행 사변형[P] 21">
            <a:extLst>
              <a:ext uri="{FF2B5EF4-FFF2-40B4-BE49-F238E27FC236}">
                <a16:creationId xmlns:a16="http://schemas.microsoft.com/office/drawing/2014/main" id="{BDA16FF2-F09E-EF44-8F5D-37E4B4C5F83B}"/>
              </a:ext>
            </a:extLst>
          </p:cNvPr>
          <p:cNvSpPr/>
          <p:nvPr/>
        </p:nvSpPr>
        <p:spPr>
          <a:xfrm>
            <a:off x="396208" y="4216438"/>
            <a:ext cx="1095351" cy="34644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평행 사변형[P] 20">
            <a:extLst>
              <a:ext uri="{FF2B5EF4-FFF2-40B4-BE49-F238E27FC236}">
                <a16:creationId xmlns:a16="http://schemas.microsoft.com/office/drawing/2014/main" id="{8BE9E819-5678-4942-9147-C366F84C3185}"/>
              </a:ext>
            </a:extLst>
          </p:cNvPr>
          <p:cNvSpPr/>
          <p:nvPr/>
        </p:nvSpPr>
        <p:spPr>
          <a:xfrm>
            <a:off x="396208" y="2667217"/>
            <a:ext cx="1095351" cy="34644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사각형: 둥근 모서리 96">
            <a:extLst>
              <a:ext uri="{FF2B5EF4-FFF2-40B4-BE49-F238E27FC236}">
                <a16:creationId xmlns:a16="http://schemas.microsoft.com/office/drawing/2014/main" id="{E43D6423-7B0D-A148-AD20-948CD81BE7D5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USER ADOPTION</a:t>
            </a:r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56FA5F53-4A72-F64B-8EFE-DB6E1D27DE44}"/>
              </a:ext>
            </a:extLst>
          </p:cNvPr>
          <p:cNvSpPr txBox="1"/>
          <p:nvPr/>
        </p:nvSpPr>
        <p:spPr>
          <a:xfrm>
            <a:off x="2364290" y="856217"/>
            <a:ext cx="9431502" cy="1613698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9E14DA-8776-C241-AD50-345D10497B82}"/>
              </a:ext>
            </a:extLst>
          </p:cNvPr>
          <p:cNvSpPr/>
          <p:nvPr/>
        </p:nvSpPr>
        <p:spPr>
          <a:xfrm>
            <a:off x="2617425" y="990739"/>
            <a:ext cx="89528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r>
              <a:rPr lang="ko-KR" altLang="en-US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홍석천</a:t>
            </a:r>
            <a:r>
              <a:rPr lang="en-US" altLang="ko-KR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49</a:t>
            </a:r>
            <a:r>
              <a:rPr lang="ko-KR" altLang="en-US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세</a:t>
            </a:r>
            <a:r>
              <a:rPr lang="en-US" altLang="ko-KR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R" altLang="en-US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이태원 레스토랑 사장</a:t>
            </a:r>
          </a:p>
        </p:txBody>
      </p:sp>
      <p:pic>
        <p:nvPicPr>
          <p:cNvPr id="5" name="그림 4" descr="사람, 실내, 쥐고있는, 파란색이(가) 표시된 사진&#10;&#10;자동 생성된 설명">
            <a:extLst>
              <a:ext uri="{FF2B5EF4-FFF2-40B4-BE49-F238E27FC236}">
                <a16:creationId xmlns:a16="http://schemas.microsoft.com/office/drawing/2014/main" id="{8072DE69-B053-8947-9D08-22291B3A075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968" y="856218"/>
            <a:ext cx="1636465" cy="1613698"/>
          </a:xfrm>
          <a:prstGeom prst="rect">
            <a:avLst/>
          </a:prstGeom>
        </p:spPr>
      </p:pic>
      <p:sp>
        <p:nvSpPr>
          <p:cNvPr id="8" name="object 13">
            <a:extLst>
              <a:ext uri="{FF2B5EF4-FFF2-40B4-BE49-F238E27FC236}">
                <a16:creationId xmlns:a16="http://schemas.microsoft.com/office/drawing/2014/main" id="{1EEB5FB9-5620-E64C-A974-66C9942E40EE}"/>
              </a:ext>
            </a:extLst>
          </p:cNvPr>
          <p:cNvSpPr txBox="1"/>
          <p:nvPr/>
        </p:nvSpPr>
        <p:spPr>
          <a:xfrm>
            <a:off x="586968" y="3013663"/>
            <a:ext cx="11208824" cy="1064847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CEB9392D-487D-DB48-9233-F5E85F1BAC9F}"/>
              </a:ext>
            </a:extLst>
          </p:cNvPr>
          <p:cNvSpPr txBox="1"/>
          <p:nvPr/>
        </p:nvSpPr>
        <p:spPr>
          <a:xfrm>
            <a:off x="586968" y="2738576"/>
            <a:ext cx="15891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AS-IS</a:t>
            </a:r>
            <a:endParaRPr sz="16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9D917DF4-6EB0-E246-AEE9-CDD1C1B7FE8F}"/>
              </a:ext>
            </a:extLst>
          </p:cNvPr>
          <p:cNvSpPr txBox="1"/>
          <p:nvPr/>
        </p:nvSpPr>
        <p:spPr>
          <a:xfrm>
            <a:off x="586968" y="4535226"/>
            <a:ext cx="11208824" cy="2116784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9D4BD26C-34B0-884E-930D-BF3E8C602FF8}"/>
              </a:ext>
            </a:extLst>
          </p:cNvPr>
          <p:cNvSpPr txBox="1"/>
          <p:nvPr/>
        </p:nvSpPr>
        <p:spPr>
          <a:xfrm>
            <a:off x="586968" y="4260139"/>
            <a:ext cx="15891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TO-BE</a:t>
            </a:r>
            <a:endParaRPr sz="16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pic>
        <p:nvPicPr>
          <p:cNvPr id="4" name="그림 3" descr="사람, 남자, 안경, 실내이(가) 표시된 사진&#10;&#10;자동 생성된 설명">
            <a:extLst>
              <a:ext uri="{FF2B5EF4-FFF2-40B4-BE49-F238E27FC236}">
                <a16:creationId xmlns:a16="http://schemas.microsoft.com/office/drawing/2014/main" id="{57E05DB0-7D4D-4C42-8AB6-A32FB7F8FC7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34" r="38881" b="35154"/>
          <a:stretch/>
        </p:blipFill>
        <p:spPr>
          <a:xfrm>
            <a:off x="10451903" y="3001275"/>
            <a:ext cx="1095351" cy="108361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3233A0-82FD-EA43-B489-5C281DA55F8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36" r="50375" b="11527"/>
          <a:stretch/>
        </p:blipFill>
        <p:spPr>
          <a:xfrm rot="21207331">
            <a:off x="10435476" y="3500009"/>
            <a:ext cx="607807" cy="82719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C48994FB-5CFA-284D-9875-8F7E541491CD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alphaModFix amt="8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741" t="20936" b="11527"/>
          <a:stretch/>
        </p:blipFill>
        <p:spPr>
          <a:xfrm>
            <a:off x="11174553" y="3430153"/>
            <a:ext cx="627820" cy="827192"/>
          </a:xfrm>
          <a:prstGeom prst="rect">
            <a:avLst/>
          </a:prstGeom>
        </p:spPr>
      </p:pic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6307AB-E60A-A346-ABB3-6AE51A9F7B7D}"/>
              </a:ext>
            </a:extLst>
          </p:cNvPr>
          <p:cNvSpPr/>
          <p:nvPr/>
        </p:nvSpPr>
        <p:spPr>
          <a:xfrm>
            <a:off x="693776" y="3192291"/>
            <a:ext cx="8952882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lnSpc>
                <a:spcPct val="10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재난지원금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직후에는 매출이 어느정도 되살아나는 듯 했으나 </a:t>
            </a: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오래가지 못했다</a:t>
            </a:r>
            <a:r>
              <a:rPr lang="en-US" altLang="ko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18770" indent="-285750">
              <a:lnSpc>
                <a:spcPct val="10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결국 </a:t>
            </a: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지속불가능한 정책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으로 애착을 갖고 운영하던 레스토랑을 </a:t>
            </a: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폐업했다</a:t>
            </a:r>
            <a:r>
              <a:rPr lang="en-US" altLang="ko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317CB0-5FDE-C64A-8DDE-AB621D938635}"/>
              </a:ext>
            </a:extLst>
          </p:cNvPr>
          <p:cNvSpPr/>
          <p:nvPr/>
        </p:nvSpPr>
        <p:spPr>
          <a:xfrm>
            <a:off x="2603600" y="1376060"/>
            <a:ext cx="8952882" cy="99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코로나 이후 외국인 관광객을 포함한 손님이 뚝 끊기면서 심각한 위기를 맞았다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3020">
              <a:lnSpc>
                <a:spcPct val="100000"/>
              </a:lnSpc>
              <a:spcBef>
                <a:spcPts val="1015"/>
              </a:spcBef>
            </a:pP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특히 </a:t>
            </a: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이태원 집단 감염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이 있던 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5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월 이후 매출 타격이 심각하다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3020">
              <a:lnSpc>
                <a:spcPct val="100000"/>
              </a:lnSpc>
              <a:spcBef>
                <a:spcPts val="1015"/>
              </a:spcBef>
            </a:pP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하루 </a:t>
            </a:r>
            <a:r>
              <a:rPr lang="en-US" altLang="ko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1000</a:t>
            </a: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만원이던 매출이 </a:t>
            </a:r>
            <a:r>
              <a:rPr lang="en-US" altLang="ko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3</a:t>
            </a: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만원으로 줄어들고</a:t>
            </a:r>
            <a:r>
              <a:rPr lang="en-US" altLang="ko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결국 폐업하고 생업을 포기했다</a:t>
            </a:r>
            <a:r>
              <a:rPr lang="en-US" altLang="ko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  <a:endParaRPr lang="ko-KR" altLang="en-US" sz="1400" b="1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CA9D63-69F5-E243-B9F2-CE50B3B3438C}"/>
              </a:ext>
            </a:extLst>
          </p:cNvPr>
          <p:cNvSpPr/>
          <p:nvPr/>
        </p:nvSpPr>
        <p:spPr>
          <a:xfrm>
            <a:off x="693776" y="4719358"/>
            <a:ext cx="10129734" cy="17386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지난달 이태원 요식업 상황이 좋지 못했는데 </a:t>
            </a: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이번달 음식점 캐시백이 늘어나면서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매출 타격이 </a:t>
            </a: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회복됐다</a:t>
            </a:r>
            <a:r>
              <a:rPr lang="en-US" altLang="ko-Kore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18770" indent="-285750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지역 특성이 반영된 </a:t>
            </a:r>
            <a:r>
              <a:rPr lang="ko-KR" altLang="en-US" sz="1400" spc="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지역화폐가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시행되면서 </a:t>
            </a: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지역화폐 사용률이 크게 증가했다</a:t>
            </a:r>
            <a:r>
              <a:rPr lang="en-US" altLang="ko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18770" indent="-285750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뉴노멀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취약 업종이 정책적으로 </a:t>
            </a:r>
            <a:r>
              <a:rPr lang="ko-KR" altLang="en-US" sz="1400" spc="3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장려받고</a:t>
            </a: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주변 음식점들이 점점 발전하면서</a:t>
            </a:r>
            <a:endParaRPr lang="en-US" altLang="ko-KR" sz="14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3020">
              <a:lnSpc>
                <a:spcPct val="150000"/>
              </a:lnSpc>
              <a:spcBef>
                <a:spcPts val="1015"/>
              </a:spcBef>
            </a:pPr>
            <a:r>
              <a:rPr lang="en-US" altLang="ko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   </a:t>
            </a: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결국 이태원을 찾는 사람들이 늘어났다</a:t>
            </a:r>
            <a:r>
              <a:rPr lang="en-US" altLang="ko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</p:txBody>
      </p:sp>
      <p:pic>
        <p:nvPicPr>
          <p:cNvPr id="6" name="그림 5" descr="사람, 안경, 실내, 가장이(가) 표시된 사진&#10;&#10;자동 생성된 설명">
            <a:extLst>
              <a:ext uri="{FF2B5EF4-FFF2-40B4-BE49-F238E27FC236}">
                <a16:creationId xmlns:a16="http://schemas.microsoft.com/office/drawing/2014/main" id="{9D91A21B-AA68-E24E-BC40-2D12B6AE3E80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60" b="9420"/>
          <a:stretch/>
        </p:blipFill>
        <p:spPr>
          <a:xfrm>
            <a:off x="9825136" y="5091594"/>
            <a:ext cx="1977238" cy="1560416"/>
          </a:xfrm>
          <a:prstGeom prst="rect">
            <a:avLst/>
          </a:prstGeom>
        </p:spPr>
      </p:pic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FFF872EF-2638-4C05-B82C-109644F567E0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모델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13420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평행 사변형[P] 15">
            <a:extLst>
              <a:ext uri="{FF2B5EF4-FFF2-40B4-BE49-F238E27FC236}">
                <a16:creationId xmlns:a16="http://schemas.microsoft.com/office/drawing/2014/main" id="{09140996-6228-A547-9463-7A8F2B0FD6E8}"/>
              </a:ext>
            </a:extLst>
          </p:cNvPr>
          <p:cNvSpPr/>
          <p:nvPr/>
        </p:nvSpPr>
        <p:spPr>
          <a:xfrm>
            <a:off x="396208" y="4216438"/>
            <a:ext cx="1095351" cy="34644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1" name="평행 사변형[P] 20">
            <a:extLst>
              <a:ext uri="{FF2B5EF4-FFF2-40B4-BE49-F238E27FC236}">
                <a16:creationId xmlns:a16="http://schemas.microsoft.com/office/drawing/2014/main" id="{BAD3BD78-3498-D241-8401-E680C06F29A4}"/>
              </a:ext>
            </a:extLst>
          </p:cNvPr>
          <p:cNvSpPr/>
          <p:nvPr/>
        </p:nvSpPr>
        <p:spPr>
          <a:xfrm>
            <a:off x="396208" y="2667217"/>
            <a:ext cx="1095351" cy="346445"/>
          </a:xfrm>
          <a:prstGeom prst="parallelogram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4" name="사각형: 둥근 모서리 96">
            <a:extLst>
              <a:ext uri="{FF2B5EF4-FFF2-40B4-BE49-F238E27FC236}">
                <a16:creationId xmlns:a16="http://schemas.microsoft.com/office/drawing/2014/main" id="{E43D6423-7B0D-A148-AD20-948CD81BE7D5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USER ADOPTION</a:t>
            </a:r>
          </a:p>
        </p:txBody>
      </p:sp>
      <p:sp>
        <p:nvSpPr>
          <p:cNvPr id="24" name="object 13">
            <a:extLst>
              <a:ext uri="{FF2B5EF4-FFF2-40B4-BE49-F238E27FC236}">
                <a16:creationId xmlns:a16="http://schemas.microsoft.com/office/drawing/2014/main" id="{56FA5F53-4A72-F64B-8EFE-DB6E1D27DE44}"/>
              </a:ext>
            </a:extLst>
          </p:cNvPr>
          <p:cNvSpPr txBox="1"/>
          <p:nvPr/>
        </p:nvSpPr>
        <p:spPr>
          <a:xfrm>
            <a:off x="2364290" y="856217"/>
            <a:ext cx="9431502" cy="1613698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AD9E14DA-8776-C241-AD50-345D10497B82}"/>
              </a:ext>
            </a:extLst>
          </p:cNvPr>
          <p:cNvSpPr/>
          <p:nvPr/>
        </p:nvSpPr>
        <p:spPr>
          <a:xfrm>
            <a:off x="2617425" y="990739"/>
            <a:ext cx="8952882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r>
              <a:rPr lang="ko-KR" altLang="en-US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봉준호</a:t>
            </a:r>
            <a:r>
              <a:rPr lang="en-US" altLang="ko-KR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51</a:t>
            </a:r>
            <a:r>
              <a:rPr lang="ko-KR" altLang="en-US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세</a:t>
            </a:r>
            <a:r>
              <a:rPr lang="en-US" altLang="ko-KR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R" altLang="en-US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영화감독</a:t>
            </a:r>
          </a:p>
        </p:txBody>
      </p:sp>
      <p:sp>
        <p:nvSpPr>
          <p:cNvPr id="8" name="object 13">
            <a:extLst>
              <a:ext uri="{FF2B5EF4-FFF2-40B4-BE49-F238E27FC236}">
                <a16:creationId xmlns:a16="http://schemas.microsoft.com/office/drawing/2014/main" id="{1EEB5FB9-5620-E64C-A974-66C9942E40EE}"/>
              </a:ext>
            </a:extLst>
          </p:cNvPr>
          <p:cNvSpPr txBox="1"/>
          <p:nvPr/>
        </p:nvSpPr>
        <p:spPr>
          <a:xfrm>
            <a:off x="586968" y="3013663"/>
            <a:ext cx="11208824" cy="1064847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9" name="object 14">
            <a:extLst>
              <a:ext uri="{FF2B5EF4-FFF2-40B4-BE49-F238E27FC236}">
                <a16:creationId xmlns:a16="http://schemas.microsoft.com/office/drawing/2014/main" id="{CEB9392D-487D-DB48-9233-F5E85F1BAC9F}"/>
              </a:ext>
            </a:extLst>
          </p:cNvPr>
          <p:cNvSpPr txBox="1"/>
          <p:nvPr/>
        </p:nvSpPr>
        <p:spPr>
          <a:xfrm>
            <a:off x="586968" y="2738576"/>
            <a:ext cx="15891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AS-IS</a:t>
            </a:r>
            <a:endParaRPr sz="16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0" name="object 13">
            <a:extLst>
              <a:ext uri="{FF2B5EF4-FFF2-40B4-BE49-F238E27FC236}">
                <a16:creationId xmlns:a16="http://schemas.microsoft.com/office/drawing/2014/main" id="{9D917DF4-6EB0-E246-AEE9-CDD1C1B7FE8F}"/>
              </a:ext>
            </a:extLst>
          </p:cNvPr>
          <p:cNvSpPr txBox="1"/>
          <p:nvPr/>
        </p:nvSpPr>
        <p:spPr>
          <a:xfrm>
            <a:off x="586968" y="4535226"/>
            <a:ext cx="11208824" cy="2116784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1" name="object 14">
            <a:extLst>
              <a:ext uri="{FF2B5EF4-FFF2-40B4-BE49-F238E27FC236}">
                <a16:creationId xmlns:a16="http://schemas.microsoft.com/office/drawing/2014/main" id="{9D4BD26C-34B0-884E-930D-BF3E8C602FF8}"/>
              </a:ext>
            </a:extLst>
          </p:cNvPr>
          <p:cNvSpPr txBox="1"/>
          <p:nvPr/>
        </p:nvSpPr>
        <p:spPr>
          <a:xfrm>
            <a:off x="586968" y="4260139"/>
            <a:ext cx="1589150" cy="25904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lang="en-US" sz="16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TO-BE</a:t>
            </a:r>
            <a:endParaRPr sz="16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26307AB-E60A-A346-ABB3-6AE51A9F7B7D}"/>
              </a:ext>
            </a:extLst>
          </p:cNvPr>
          <p:cNvSpPr/>
          <p:nvPr/>
        </p:nvSpPr>
        <p:spPr>
          <a:xfrm>
            <a:off x="693776" y="3192291"/>
            <a:ext cx="9319666" cy="6514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lnSpc>
                <a:spcPct val="10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재난지원금 지급으로 개인적인 주머니 사정은 반짝 나아졌지만 </a:t>
            </a: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관객이 늘어나지는 못했다</a:t>
            </a:r>
            <a:r>
              <a:rPr lang="en-US" altLang="ko-Kore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18770" indent="-285750">
              <a:lnSpc>
                <a:spcPct val="10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새로운 작품을 찍고 영화제에 출품해야 하는데 </a:t>
            </a:r>
            <a:r>
              <a:rPr lang="ko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모든 계획이 무기한 연기되었다</a:t>
            </a:r>
            <a:r>
              <a:rPr lang="en-US" altLang="ko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  <a:endParaRPr lang="ko-KR" altLang="en-US" sz="1400" b="1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5317CB0-5FDE-C64A-8DDE-AB621D938635}"/>
              </a:ext>
            </a:extLst>
          </p:cNvPr>
          <p:cNvSpPr/>
          <p:nvPr/>
        </p:nvSpPr>
        <p:spPr>
          <a:xfrm>
            <a:off x="2603599" y="1392102"/>
            <a:ext cx="9134605" cy="9951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코로나 이후 극장을 찾는 사람들이 줄어들면서 영화를 포함한 </a:t>
            </a: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예술계는 고전을 면치 못하고 있다</a:t>
            </a:r>
            <a:r>
              <a:rPr lang="en-US" altLang="ko-Kore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3020">
              <a:lnSpc>
                <a:spcPct val="100000"/>
              </a:lnSpc>
              <a:spcBef>
                <a:spcPts val="1015"/>
              </a:spcBef>
            </a:pP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새로운 작품을 찍어야 하는데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영화산업이 암울하다 보니 </a:t>
            </a: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투자를 받기도 어렵다</a:t>
            </a:r>
            <a:r>
              <a:rPr lang="en-US" altLang="ko-Kore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3020">
              <a:lnSpc>
                <a:spcPct val="100000"/>
              </a:lnSpc>
              <a:spcBef>
                <a:spcPts val="1015"/>
              </a:spcBef>
            </a:pP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최근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제작사가 투자를 철회하면서 촬영중이던 영화를 접고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코로나가 끝나기만을 기다리고 있다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  <a:endParaRPr lang="ko-KR" altLang="en-US" sz="14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F1CA9D63-69F5-E243-B9F2-CE50B3B3438C}"/>
              </a:ext>
            </a:extLst>
          </p:cNvPr>
          <p:cNvSpPr/>
          <p:nvPr/>
        </p:nvSpPr>
        <p:spPr>
          <a:xfrm>
            <a:off x="693776" y="4719358"/>
            <a:ext cx="9334144" cy="21900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이번달 지역화폐 정책에서 </a:t>
            </a: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문화산업 캐시백 포인트가 올라가면서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티켓 판매량도 </a:t>
            </a: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늘었다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18770" indent="-285750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일괄적인 재난지원금 정책에서는 문화산업이 혜택을 받지 못했는데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 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뉴노멀 지역화폐</a:t>
            </a:r>
            <a:r>
              <a:rPr lang="en-US" altLang="ko-Kore-KR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시행으로</a:t>
            </a:r>
            <a:endParaRPr lang="en-US" altLang="ko-Kore-KR" sz="14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3020">
              <a:lnSpc>
                <a:spcPct val="150000"/>
              </a:lnSpc>
              <a:spcBef>
                <a:spcPts val="1015"/>
              </a:spcBef>
            </a:pP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   관객 수가 회복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되면서</a:t>
            </a: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다시 개봉되는 영화가 많아졌다</a:t>
            </a:r>
            <a:r>
              <a:rPr lang="en-US" altLang="ko-Kore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18770" indent="-285750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문화산업이 살아나면서 </a:t>
            </a: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다시 투자를 받고</a:t>
            </a:r>
            <a:r>
              <a:rPr lang="ko-Kore-KR" altLang="en-US" sz="1400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ore-KR" altLang="en-US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새로운 작품을 찍을 수 있게 됐다</a:t>
            </a:r>
            <a:r>
              <a:rPr lang="en-US" altLang="ko-Kore-KR" sz="1400" b="1" spc="3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.</a:t>
            </a:r>
          </a:p>
          <a:p>
            <a:pPr marL="318770" indent="-285750">
              <a:lnSpc>
                <a:spcPct val="15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endParaRPr lang="en-US" altLang="ko-KR" sz="1400" spc="3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pic>
        <p:nvPicPr>
          <p:cNvPr id="6" name="그림 5" descr="사람, 남자, 정장, 미소이(가) 표시된 사진&#10;&#10;자동 생성된 설명">
            <a:extLst>
              <a:ext uri="{FF2B5EF4-FFF2-40B4-BE49-F238E27FC236}">
                <a16:creationId xmlns:a16="http://schemas.microsoft.com/office/drawing/2014/main" id="{7FD6CA02-7A6F-4844-8C91-8A800576EA32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133" t="6735" r="1133" b="18175"/>
          <a:stretch/>
        </p:blipFill>
        <p:spPr>
          <a:xfrm>
            <a:off x="574267" y="870569"/>
            <a:ext cx="1639087" cy="1613698"/>
          </a:xfrm>
          <a:prstGeom prst="rect">
            <a:avLst/>
          </a:prstGeom>
        </p:spPr>
      </p:pic>
      <p:pic>
        <p:nvPicPr>
          <p:cNvPr id="15" name="그림 14" descr="사람, 실내, 남자, 어두운이(가) 표시된 사진&#10;&#10;자동 생성된 설명">
            <a:extLst>
              <a:ext uri="{FF2B5EF4-FFF2-40B4-BE49-F238E27FC236}">
                <a16:creationId xmlns:a16="http://schemas.microsoft.com/office/drawing/2014/main" id="{CEC6DED9-6BA7-6043-A6DA-E9C8875AE0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6" r="13910" b="6594"/>
          <a:stretch/>
        </p:blipFill>
        <p:spPr>
          <a:xfrm>
            <a:off x="9895579" y="5054354"/>
            <a:ext cx="2007021" cy="1597656"/>
          </a:xfrm>
          <a:prstGeom prst="rect">
            <a:avLst/>
          </a:prstGeom>
        </p:spPr>
      </p:pic>
      <p:pic>
        <p:nvPicPr>
          <p:cNvPr id="22" name="그림 21" descr="사람, 남자, 착용, 쥐고있는이(가) 표시된 사진&#10;&#10;자동 생성된 설명">
            <a:extLst>
              <a:ext uri="{FF2B5EF4-FFF2-40B4-BE49-F238E27FC236}">
                <a16:creationId xmlns:a16="http://schemas.microsoft.com/office/drawing/2014/main" id="{C62AF16A-E136-F647-91B9-DE2D6A2E52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60" r="15146" b="18684"/>
          <a:stretch/>
        </p:blipFill>
        <p:spPr>
          <a:xfrm>
            <a:off x="10155644" y="2953474"/>
            <a:ext cx="1589150" cy="1116017"/>
          </a:xfrm>
          <a:prstGeom prst="rect">
            <a:avLst/>
          </a:prstGeom>
        </p:spPr>
      </p:pic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33E5DF82-0C5D-4DF6-9468-0C485AD1D201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6. </a:t>
            </a:r>
            <a:r>
              <a:rPr lang="ko-KR" altLang="en-US" sz="14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서비스 모델</a:t>
            </a:r>
            <a:endParaRPr lang="en-US" altLang="ko-KR" sz="14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05346203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1373700"/>
            <a:ext cx="1461770" cy="5484299"/>
          </a:xfrm>
          <a:custGeom>
            <a:avLst/>
            <a:gdLst/>
            <a:ahLst/>
            <a:cxnLst/>
            <a:rect l="l" t="t" r="r" b="b"/>
            <a:pathLst>
              <a:path w="1461770" h="5143500">
                <a:moveTo>
                  <a:pt x="1461516" y="0"/>
                </a:moveTo>
                <a:lnTo>
                  <a:pt x="0" y="0"/>
                </a:lnTo>
                <a:lnTo>
                  <a:pt x="0" y="5143500"/>
                </a:lnTo>
                <a:lnTo>
                  <a:pt x="1461516" y="5143500"/>
                </a:lnTo>
                <a:lnTo>
                  <a:pt x="1461516" y="0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5" name="object 4"/>
          <p:cNvSpPr txBox="1">
            <a:spLocks noGrp="1"/>
          </p:cNvSpPr>
          <p:nvPr>
            <p:ph type="title"/>
          </p:nvPr>
        </p:nvSpPr>
        <p:spPr>
          <a:xfrm>
            <a:off x="0" y="854618"/>
            <a:ext cx="2398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CONTENTS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3697604" cy="656137"/>
          </a:xfrm>
          <a:custGeom>
            <a:avLst/>
            <a:gdLst/>
            <a:ahLst/>
            <a:cxnLst/>
            <a:rect l="l" t="t" r="r" b="b"/>
            <a:pathLst>
              <a:path w="3697604" h="554990">
                <a:moveTo>
                  <a:pt x="3697224" y="184404"/>
                </a:moveTo>
                <a:lnTo>
                  <a:pt x="1469136" y="184404"/>
                </a:lnTo>
                <a:lnTo>
                  <a:pt x="1467612" y="184404"/>
                </a:lnTo>
                <a:lnTo>
                  <a:pt x="1461516" y="184404"/>
                </a:lnTo>
                <a:lnTo>
                  <a:pt x="1461516" y="0"/>
                </a:lnTo>
                <a:lnTo>
                  <a:pt x="0" y="0"/>
                </a:lnTo>
                <a:lnTo>
                  <a:pt x="0" y="554736"/>
                </a:lnTo>
                <a:lnTo>
                  <a:pt x="1461516" y="554736"/>
                </a:lnTo>
                <a:lnTo>
                  <a:pt x="1461516" y="376428"/>
                </a:lnTo>
                <a:lnTo>
                  <a:pt x="3125724" y="376428"/>
                </a:lnTo>
                <a:lnTo>
                  <a:pt x="3125724" y="309372"/>
                </a:lnTo>
                <a:lnTo>
                  <a:pt x="1461516" y="309372"/>
                </a:lnTo>
                <a:lnTo>
                  <a:pt x="1461516" y="230124"/>
                </a:lnTo>
                <a:lnTo>
                  <a:pt x="1467612" y="230124"/>
                </a:lnTo>
                <a:lnTo>
                  <a:pt x="1469136" y="230124"/>
                </a:lnTo>
                <a:lnTo>
                  <a:pt x="3697224" y="230124"/>
                </a:lnTo>
                <a:lnTo>
                  <a:pt x="3697224" y="184404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1770" y="0"/>
            <a:ext cx="2536063" cy="69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F5597"/>
              </a:solidFill>
            </a:endParaRPr>
          </a:p>
        </p:txBody>
      </p:sp>
      <p:grpSp>
        <p:nvGrpSpPr>
          <p:cNvPr id="39" name="object 10"/>
          <p:cNvGrpSpPr/>
          <p:nvPr/>
        </p:nvGrpSpPr>
        <p:grpSpPr>
          <a:xfrm>
            <a:off x="1724270" y="2395714"/>
            <a:ext cx="9954260" cy="240157"/>
            <a:chOff x="1719833" y="2231898"/>
            <a:chExt cx="9954260" cy="240157"/>
          </a:xfrm>
          <a:solidFill>
            <a:srgbClr val="2F5597"/>
          </a:solidFill>
        </p:grpSpPr>
        <p:sp>
          <p:nvSpPr>
            <p:cNvPr id="40" name="object 11"/>
            <p:cNvSpPr/>
            <p:nvPr/>
          </p:nvSpPr>
          <p:spPr>
            <a:xfrm>
              <a:off x="1719833" y="2231898"/>
              <a:ext cx="9954260" cy="0"/>
            </a:xfrm>
            <a:custGeom>
              <a:avLst/>
              <a:gdLst/>
              <a:ahLst/>
              <a:cxnLst/>
              <a:rect l="l" t="t" r="r" b="b"/>
              <a:pathLst>
                <a:path w="9954260">
                  <a:moveTo>
                    <a:pt x="0" y="0"/>
                  </a:moveTo>
                  <a:lnTo>
                    <a:pt x="9954133" y="0"/>
                  </a:lnTo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1" name="object 13"/>
            <p:cNvSpPr/>
            <p:nvPr/>
          </p:nvSpPr>
          <p:spPr>
            <a:xfrm>
              <a:off x="2979322" y="2242129"/>
              <a:ext cx="260350" cy="226695"/>
            </a:xfrm>
            <a:custGeom>
              <a:avLst/>
              <a:gdLst/>
              <a:ahLst/>
              <a:cxnLst/>
              <a:rect l="l" t="t" r="r" b="b"/>
              <a:pathLst>
                <a:path w="260350" h="226694">
                  <a:moveTo>
                    <a:pt x="129667" y="226187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7" y="226187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2" name="object 17"/>
            <p:cNvSpPr/>
            <p:nvPr/>
          </p:nvSpPr>
          <p:spPr>
            <a:xfrm>
              <a:off x="6566788" y="2236833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7" y="226060"/>
                  </a:moveTo>
                  <a:lnTo>
                    <a:pt x="0" y="508"/>
                  </a:lnTo>
                  <a:lnTo>
                    <a:pt x="260223" y="0"/>
                  </a:lnTo>
                  <a:lnTo>
                    <a:pt x="129667" y="22606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3" name="object 18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260223" y="0"/>
                  </a:moveTo>
                  <a:lnTo>
                    <a:pt x="0" y="507"/>
                  </a:lnTo>
                  <a:lnTo>
                    <a:pt x="129666" y="226059"/>
                  </a:lnTo>
                  <a:lnTo>
                    <a:pt x="260223" y="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4" name="object 19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6" y="226059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6" y="226059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724270" y="2676205"/>
            <a:ext cx="9926009" cy="578694"/>
            <a:chOff x="1798701" y="1136804"/>
            <a:chExt cx="9926009" cy="578694"/>
          </a:xfrm>
        </p:grpSpPr>
        <p:sp>
          <p:nvSpPr>
            <p:cNvPr id="82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1798701" y="1136805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서비스 모델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83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5365778" y="1136804"/>
              <a:ext cx="2791855" cy="565593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기대효과</a:t>
              </a:r>
              <a:endPara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84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8932855" y="1149905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참고문헌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29C08AE-8AD2-48C7-AAB8-9669E6A9D489}"/>
              </a:ext>
            </a:extLst>
          </p:cNvPr>
          <p:cNvSpPr/>
          <p:nvPr/>
        </p:nvSpPr>
        <p:spPr>
          <a:xfrm>
            <a:off x="1621813" y="3241798"/>
            <a:ext cx="353060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적용사례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6.3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및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POC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object 21"/>
          <p:cNvSpPr/>
          <p:nvPr/>
        </p:nvSpPr>
        <p:spPr>
          <a:xfrm>
            <a:off x="1605395" y="2286773"/>
            <a:ext cx="3685952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1"/>
          <p:cNvSpPr/>
          <p:nvPr/>
        </p:nvSpPr>
        <p:spPr>
          <a:xfrm>
            <a:off x="8111453" y="2009045"/>
            <a:ext cx="3685952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21"/>
          <p:cNvSpPr/>
          <p:nvPr/>
        </p:nvSpPr>
        <p:spPr>
          <a:xfrm>
            <a:off x="1690946" y="3297710"/>
            <a:ext cx="3389054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66086446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BEF05621-3C9D-CE49-9FD4-FD8B9488B594}"/>
              </a:ext>
            </a:extLst>
          </p:cNvPr>
          <p:cNvGrpSpPr/>
          <p:nvPr/>
        </p:nvGrpSpPr>
        <p:grpSpPr>
          <a:xfrm>
            <a:off x="476786" y="1219141"/>
            <a:ext cx="5699954" cy="4891878"/>
            <a:chOff x="476786" y="1006199"/>
            <a:chExt cx="5699954" cy="4891878"/>
          </a:xfrm>
        </p:grpSpPr>
        <p:sp>
          <p:nvSpPr>
            <p:cNvPr id="21" name="Freeform 5">
              <a:extLst>
                <a:ext uri="{FF2B5EF4-FFF2-40B4-BE49-F238E27FC236}">
                  <a16:creationId xmlns:a16="http://schemas.microsoft.com/office/drawing/2014/main" id="{2AF17671-5386-294C-8188-C22EC4CEFD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1388" y="2039170"/>
              <a:ext cx="358283" cy="285385"/>
            </a:xfrm>
            <a:custGeom>
              <a:avLst/>
              <a:gdLst>
                <a:gd name="T0" fmla="*/ 12 w 691"/>
                <a:gd name="T1" fmla="*/ 295 h 552"/>
                <a:gd name="T2" fmla="*/ 80 w 691"/>
                <a:gd name="T3" fmla="*/ 364 h 552"/>
                <a:gd name="T4" fmla="*/ 88 w 691"/>
                <a:gd name="T5" fmla="*/ 406 h 552"/>
                <a:gd name="T6" fmla="*/ 104 w 691"/>
                <a:gd name="T7" fmla="*/ 471 h 552"/>
                <a:gd name="T8" fmla="*/ 158 w 691"/>
                <a:gd name="T9" fmla="*/ 446 h 552"/>
                <a:gd name="T10" fmla="*/ 212 w 691"/>
                <a:gd name="T11" fmla="*/ 552 h 552"/>
                <a:gd name="T12" fmla="*/ 267 w 691"/>
                <a:gd name="T13" fmla="*/ 547 h 552"/>
                <a:gd name="T14" fmla="*/ 385 w 691"/>
                <a:gd name="T15" fmla="*/ 504 h 552"/>
                <a:gd name="T16" fmla="*/ 440 w 691"/>
                <a:gd name="T17" fmla="*/ 529 h 552"/>
                <a:gd name="T18" fmla="*/ 518 w 691"/>
                <a:gd name="T19" fmla="*/ 514 h 552"/>
                <a:gd name="T20" fmla="*/ 603 w 691"/>
                <a:gd name="T21" fmla="*/ 481 h 552"/>
                <a:gd name="T22" fmla="*/ 601 w 691"/>
                <a:gd name="T23" fmla="*/ 459 h 552"/>
                <a:gd name="T24" fmla="*/ 624 w 691"/>
                <a:gd name="T25" fmla="*/ 455 h 552"/>
                <a:gd name="T26" fmla="*/ 648 w 691"/>
                <a:gd name="T27" fmla="*/ 413 h 552"/>
                <a:gd name="T28" fmla="*/ 633 w 691"/>
                <a:gd name="T29" fmla="*/ 359 h 552"/>
                <a:gd name="T30" fmla="*/ 684 w 691"/>
                <a:gd name="T31" fmla="*/ 330 h 552"/>
                <a:gd name="T32" fmla="*/ 679 w 691"/>
                <a:gd name="T33" fmla="*/ 278 h 552"/>
                <a:gd name="T34" fmla="*/ 645 w 691"/>
                <a:gd name="T35" fmla="*/ 272 h 552"/>
                <a:gd name="T36" fmla="*/ 578 w 691"/>
                <a:gd name="T37" fmla="*/ 295 h 552"/>
                <a:gd name="T38" fmla="*/ 551 w 691"/>
                <a:gd name="T39" fmla="*/ 288 h 552"/>
                <a:gd name="T40" fmla="*/ 577 w 691"/>
                <a:gd name="T41" fmla="*/ 191 h 552"/>
                <a:gd name="T42" fmla="*/ 555 w 691"/>
                <a:gd name="T43" fmla="*/ 128 h 552"/>
                <a:gd name="T44" fmla="*/ 537 w 691"/>
                <a:gd name="T45" fmla="*/ 26 h 552"/>
                <a:gd name="T46" fmla="*/ 499 w 691"/>
                <a:gd name="T47" fmla="*/ 3 h 552"/>
                <a:gd name="T48" fmla="*/ 410 w 691"/>
                <a:gd name="T49" fmla="*/ 0 h 552"/>
                <a:gd name="T50" fmla="*/ 371 w 691"/>
                <a:gd name="T51" fmla="*/ 27 h 552"/>
                <a:gd name="T52" fmla="*/ 362 w 691"/>
                <a:gd name="T53" fmla="*/ 57 h 552"/>
                <a:gd name="T54" fmla="*/ 341 w 691"/>
                <a:gd name="T55" fmla="*/ 131 h 552"/>
                <a:gd name="T56" fmla="*/ 228 w 691"/>
                <a:gd name="T57" fmla="*/ 151 h 552"/>
                <a:gd name="T58" fmla="*/ 209 w 691"/>
                <a:gd name="T59" fmla="*/ 226 h 552"/>
                <a:gd name="T60" fmla="*/ 133 w 691"/>
                <a:gd name="T61" fmla="*/ 262 h 552"/>
                <a:gd name="T62" fmla="*/ 65 w 691"/>
                <a:gd name="T63" fmla="*/ 210 h 552"/>
                <a:gd name="T64" fmla="*/ 23 w 691"/>
                <a:gd name="T65" fmla="*/ 249 h 552"/>
                <a:gd name="T66" fmla="*/ 0 w 691"/>
                <a:gd name="T67" fmla="*/ 289 h 5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91" h="552">
                  <a:moveTo>
                    <a:pt x="0" y="289"/>
                  </a:moveTo>
                  <a:lnTo>
                    <a:pt x="12" y="295"/>
                  </a:lnTo>
                  <a:lnTo>
                    <a:pt x="12" y="295"/>
                  </a:lnTo>
                  <a:lnTo>
                    <a:pt x="80" y="364"/>
                  </a:lnTo>
                  <a:lnTo>
                    <a:pt x="78" y="396"/>
                  </a:lnTo>
                  <a:lnTo>
                    <a:pt x="88" y="406"/>
                  </a:lnTo>
                  <a:lnTo>
                    <a:pt x="94" y="461"/>
                  </a:lnTo>
                  <a:lnTo>
                    <a:pt x="104" y="471"/>
                  </a:lnTo>
                  <a:lnTo>
                    <a:pt x="114" y="470"/>
                  </a:lnTo>
                  <a:lnTo>
                    <a:pt x="158" y="446"/>
                  </a:lnTo>
                  <a:lnTo>
                    <a:pt x="204" y="549"/>
                  </a:lnTo>
                  <a:lnTo>
                    <a:pt x="212" y="552"/>
                  </a:lnTo>
                  <a:lnTo>
                    <a:pt x="245" y="539"/>
                  </a:lnTo>
                  <a:lnTo>
                    <a:pt x="267" y="547"/>
                  </a:lnTo>
                  <a:lnTo>
                    <a:pt x="310" y="544"/>
                  </a:lnTo>
                  <a:lnTo>
                    <a:pt x="385" y="504"/>
                  </a:lnTo>
                  <a:lnTo>
                    <a:pt x="440" y="498"/>
                  </a:lnTo>
                  <a:lnTo>
                    <a:pt x="440" y="529"/>
                  </a:lnTo>
                  <a:lnTo>
                    <a:pt x="453" y="552"/>
                  </a:lnTo>
                  <a:lnTo>
                    <a:pt x="518" y="514"/>
                  </a:lnTo>
                  <a:lnTo>
                    <a:pt x="573" y="508"/>
                  </a:lnTo>
                  <a:lnTo>
                    <a:pt x="603" y="481"/>
                  </a:lnTo>
                  <a:lnTo>
                    <a:pt x="594" y="471"/>
                  </a:lnTo>
                  <a:lnTo>
                    <a:pt x="601" y="459"/>
                  </a:lnTo>
                  <a:lnTo>
                    <a:pt x="613" y="462"/>
                  </a:lnTo>
                  <a:lnTo>
                    <a:pt x="624" y="455"/>
                  </a:lnTo>
                  <a:lnTo>
                    <a:pt x="648" y="423"/>
                  </a:lnTo>
                  <a:lnTo>
                    <a:pt x="648" y="413"/>
                  </a:lnTo>
                  <a:lnTo>
                    <a:pt x="626" y="405"/>
                  </a:lnTo>
                  <a:lnTo>
                    <a:pt x="633" y="359"/>
                  </a:lnTo>
                  <a:lnTo>
                    <a:pt x="652" y="341"/>
                  </a:lnTo>
                  <a:lnTo>
                    <a:pt x="684" y="330"/>
                  </a:lnTo>
                  <a:lnTo>
                    <a:pt x="691" y="321"/>
                  </a:lnTo>
                  <a:lnTo>
                    <a:pt x="679" y="278"/>
                  </a:lnTo>
                  <a:lnTo>
                    <a:pt x="665" y="256"/>
                  </a:lnTo>
                  <a:lnTo>
                    <a:pt x="645" y="272"/>
                  </a:lnTo>
                  <a:lnTo>
                    <a:pt x="600" y="282"/>
                  </a:lnTo>
                  <a:lnTo>
                    <a:pt x="578" y="295"/>
                  </a:lnTo>
                  <a:lnTo>
                    <a:pt x="557" y="299"/>
                  </a:lnTo>
                  <a:lnTo>
                    <a:pt x="551" y="288"/>
                  </a:lnTo>
                  <a:lnTo>
                    <a:pt x="551" y="266"/>
                  </a:lnTo>
                  <a:lnTo>
                    <a:pt x="577" y="191"/>
                  </a:lnTo>
                  <a:lnTo>
                    <a:pt x="557" y="161"/>
                  </a:lnTo>
                  <a:lnTo>
                    <a:pt x="555" y="128"/>
                  </a:lnTo>
                  <a:lnTo>
                    <a:pt x="539" y="108"/>
                  </a:lnTo>
                  <a:lnTo>
                    <a:pt x="537" y="26"/>
                  </a:lnTo>
                  <a:lnTo>
                    <a:pt x="521" y="7"/>
                  </a:lnTo>
                  <a:lnTo>
                    <a:pt x="499" y="3"/>
                  </a:lnTo>
                  <a:lnTo>
                    <a:pt x="452" y="8"/>
                  </a:lnTo>
                  <a:lnTo>
                    <a:pt x="410" y="0"/>
                  </a:lnTo>
                  <a:lnTo>
                    <a:pt x="394" y="17"/>
                  </a:lnTo>
                  <a:lnTo>
                    <a:pt x="371" y="27"/>
                  </a:lnTo>
                  <a:lnTo>
                    <a:pt x="361" y="36"/>
                  </a:lnTo>
                  <a:lnTo>
                    <a:pt x="362" y="57"/>
                  </a:lnTo>
                  <a:lnTo>
                    <a:pt x="342" y="76"/>
                  </a:lnTo>
                  <a:lnTo>
                    <a:pt x="341" y="131"/>
                  </a:lnTo>
                  <a:lnTo>
                    <a:pt x="320" y="145"/>
                  </a:lnTo>
                  <a:lnTo>
                    <a:pt x="228" y="151"/>
                  </a:lnTo>
                  <a:lnTo>
                    <a:pt x="212" y="171"/>
                  </a:lnTo>
                  <a:lnTo>
                    <a:pt x="209" y="226"/>
                  </a:lnTo>
                  <a:lnTo>
                    <a:pt x="199" y="233"/>
                  </a:lnTo>
                  <a:lnTo>
                    <a:pt x="133" y="262"/>
                  </a:lnTo>
                  <a:lnTo>
                    <a:pt x="90" y="242"/>
                  </a:lnTo>
                  <a:lnTo>
                    <a:pt x="65" y="210"/>
                  </a:lnTo>
                  <a:lnTo>
                    <a:pt x="42" y="204"/>
                  </a:lnTo>
                  <a:lnTo>
                    <a:pt x="23" y="249"/>
                  </a:lnTo>
                  <a:lnTo>
                    <a:pt x="3" y="266"/>
                  </a:lnTo>
                  <a:lnTo>
                    <a:pt x="0" y="289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2" name="Freeform 6">
              <a:extLst>
                <a:ext uri="{FF2B5EF4-FFF2-40B4-BE49-F238E27FC236}">
                  <a16:creationId xmlns:a16="http://schemas.microsoft.com/office/drawing/2014/main" id="{AC62C881-1C40-3445-9ACE-41437E630EE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462476" y="4554904"/>
              <a:ext cx="435834" cy="364487"/>
            </a:xfrm>
            <a:custGeom>
              <a:avLst/>
              <a:gdLst>
                <a:gd name="T0" fmla="*/ 802 w 844"/>
                <a:gd name="T1" fmla="*/ 19 h 705"/>
                <a:gd name="T2" fmla="*/ 844 w 844"/>
                <a:gd name="T3" fmla="*/ 74 h 705"/>
                <a:gd name="T4" fmla="*/ 815 w 844"/>
                <a:gd name="T5" fmla="*/ 121 h 705"/>
                <a:gd name="T6" fmla="*/ 800 w 844"/>
                <a:gd name="T7" fmla="*/ 210 h 705"/>
                <a:gd name="T8" fmla="*/ 766 w 844"/>
                <a:gd name="T9" fmla="*/ 229 h 705"/>
                <a:gd name="T10" fmla="*/ 801 w 844"/>
                <a:gd name="T11" fmla="*/ 261 h 705"/>
                <a:gd name="T12" fmla="*/ 758 w 844"/>
                <a:gd name="T13" fmla="*/ 307 h 705"/>
                <a:gd name="T14" fmla="*/ 759 w 844"/>
                <a:gd name="T15" fmla="*/ 366 h 705"/>
                <a:gd name="T16" fmla="*/ 742 w 844"/>
                <a:gd name="T17" fmla="*/ 392 h 705"/>
                <a:gd name="T18" fmla="*/ 709 w 844"/>
                <a:gd name="T19" fmla="*/ 401 h 705"/>
                <a:gd name="T20" fmla="*/ 678 w 844"/>
                <a:gd name="T21" fmla="*/ 453 h 705"/>
                <a:gd name="T22" fmla="*/ 625 w 844"/>
                <a:gd name="T23" fmla="*/ 458 h 705"/>
                <a:gd name="T24" fmla="*/ 569 w 844"/>
                <a:gd name="T25" fmla="*/ 457 h 705"/>
                <a:gd name="T26" fmla="*/ 557 w 844"/>
                <a:gd name="T27" fmla="*/ 494 h 705"/>
                <a:gd name="T28" fmla="*/ 583 w 844"/>
                <a:gd name="T29" fmla="*/ 571 h 705"/>
                <a:gd name="T30" fmla="*/ 544 w 844"/>
                <a:gd name="T31" fmla="*/ 569 h 705"/>
                <a:gd name="T32" fmla="*/ 521 w 844"/>
                <a:gd name="T33" fmla="*/ 559 h 705"/>
                <a:gd name="T34" fmla="*/ 478 w 844"/>
                <a:gd name="T35" fmla="*/ 510 h 705"/>
                <a:gd name="T36" fmla="*/ 441 w 844"/>
                <a:gd name="T37" fmla="*/ 545 h 705"/>
                <a:gd name="T38" fmla="*/ 412 w 844"/>
                <a:gd name="T39" fmla="*/ 614 h 705"/>
                <a:gd name="T40" fmla="*/ 396 w 844"/>
                <a:gd name="T41" fmla="*/ 663 h 705"/>
                <a:gd name="T42" fmla="*/ 357 w 844"/>
                <a:gd name="T43" fmla="*/ 601 h 705"/>
                <a:gd name="T44" fmla="*/ 357 w 844"/>
                <a:gd name="T45" fmla="*/ 679 h 705"/>
                <a:gd name="T46" fmla="*/ 331 w 844"/>
                <a:gd name="T47" fmla="*/ 659 h 705"/>
                <a:gd name="T48" fmla="*/ 320 w 844"/>
                <a:gd name="T49" fmla="*/ 673 h 705"/>
                <a:gd name="T50" fmla="*/ 310 w 844"/>
                <a:gd name="T51" fmla="*/ 705 h 705"/>
                <a:gd name="T52" fmla="*/ 284 w 844"/>
                <a:gd name="T53" fmla="*/ 607 h 705"/>
                <a:gd name="T54" fmla="*/ 278 w 844"/>
                <a:gd name="T55" fmla="*/ 582 h 705"/>
                <a:gd name="T56" fmla="*/ 263 w 844"/>
                <a:gd name="T57" fmla="*/ 546 h 705"/>
                <a:gd name="T58" fmla="*/ 220 w 844"/>
                <a:gd name="T59" fmla="*/ 594 h 705"/>
                <a:gd name="T60" fmla="*/ 200 w 844"/>
                <a:gd name="T61" fmla="*/ 540 h 705"/>
                <a:gd name="T62" fmla="*/ 173 w 844"/>
                <a:gd name="T63" fmla="*/ 610 h 705"/>
                <a:gd name="T64" fmla="*/ 66 w 844"/>
                <a:gd name="T65" fmla="*/ 571 h 705"/>
                <a:gd name="T66" fmla="*/ 13 w 844"/>
                <a:gd name="T67" fmla="*/ 610 h 705"/>
                <a:gd name="T68" fmla="*/ 13 w 844"/>
                <a:gd name="T69" fmla="*/ 575 h 705"/>
                <a:gd name="T70" fmla="*/ 10 w 844"/>
                <a:gd name="T71" fmla="*/ 569 h 705"/>
                <a:gd name="T72" fmla="*/ 18 w 844"/>
                <a:gd name="T73" fmla="*/ 519 h 705"/>
                <a:gd name="T74" fmla="*/ 148 w 844"/>
                <a:gd name="T75" fmla="*/ 391 h 705"/>
                <a:gd name="T76" fmla="*/ 333 w 844"/>
                <a:gd name="T77" fmla="*/ 339 h 705"/>
                <a:gd name="T78" fmla="*/ 389 w 844"/>
                <a:gd name="T79" fmla="*/ 271 h 705"/>
                <a:gd name="T80" fmla="*/ 510 w 844"/>
                <a:gd name="T81" fmla="*/ 212 h 705"/>
                <a:gd name="T82" fmla="*/ 575 w 844"/>
                <a:gd name="T83" fmla="*/ 92 h 705"/>
                <a:gd name="T84" fmla="*/ 726 w 844"/>
                <a:gd name="T85" fmla="*/ 0 h 705"/>
                <a:gd name="T86" fmla="*/ 470 w 844"/>
                <a:gd name="T87" fmla="*/ 561 h 705"/>
                <a:gd name="T88" fmla="*/ 533 w 844"/>
                <a:gd name="T89" fmla="*/ 649 h 705"/>
                <a:gd name="T90" fmla="*/ 500 w 844"/>
                <a:gd name="T91" fmla="*/ 647 h 705"/>
                <a:gd name="T92" fmla="*/ 478 w 844"/>
                <a:gd name="T93" fmla="*/ 628 h 705"/>
                <a:gd name="T94" fmla="*/ 422 w 844"/>
                <a:gd name="T95" fmla="*/ 578 h 7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844" h="705">
                  <a:moveTo>
                    <a:pt x="730" y="6"/>
                  </a:moveTo>
                  <a:lnTo>
                    <a:pt x="732" y="19"/>
                  </a:lnTo>
                  <a:lnTo>
                    <a:pt x="802" y="19"/>
                  </a:lnTo>
                  <a:lnTo>
                    <a:pt x="827" y="43"/>
                  </a:lnTo>
                  <a:lnTo>
                    <a:pt x="827" y="43"/>
                  </a:lnTo>
                  <a:lnTo>
                    <a:pt x="844" y="74"/>
                  </a:lnTo>
                  <a:lnTo>
                    <a:pt x="841" y="101"/>
                  </a:lnTo>
                  <a:lnTo>
                    <a:pt x="825" y="107"/>
                  </a:lnTo>
                  <a:lnTo>
                    <a:pt x="815" y="121"/>
                  </a:lnTo>
                  <a:lnTo>
                    <a:pt x="808" y="138"/>
                  </a:lnTo>
                  <a:lnTo>
                    <a:pt x="813" y="169"/>
                  </a:lnTo>
                  <a:lnTo>
                    <a:pt x="800" y="210"/>
                  </a:lnTo>
                  <a:lnTo>
                    <a:pt x="784" y="209"/>
                  </a:lnTo>
                  <a:lnTo>
                    <a:pt x="782" y="226"/>
                  </a:lnTo>
                  <a:lnTo>
                    <a:pt x="766" y="229"/>
                  </a:lnTo>
                  <a:lnTo>
                    <a:pt x="776" y="238"/>
                  </a:lnTo>
                  <a:lnTo>
                    <a:pt x="795" y="232"/>
                  </a:lnTo>
                  <a:lnTo>
                    <a:pt x="801" y="261"/>
                  </a:lnTo>
                  <a:lnTo>
                    <a:pt x="775" y="316"/>
                  </a:lnTo>
                  <a:lnTo>
                    <a:pt x="764" y="316"/>
                  </a:lnTo>
                  <a:lnTo>
                    <a:pt x="758" y="307"/>
                  </a:lnTo>
                  <a:lnTo>
                    <a:pt x="746" y="332"/>
                  </a:lnTo>
                  <a:lnTo>
                    <a:pt x="761" y="357"/>
                  </a:lnTo>
                  <a:lnTo>
                    <a:pt x="759" y="366"/>
                  </a:lnTo>
                  <a:lnTo>
                    <a:pt x="752" y="366"/>
                  </a:lnTo>
                  <a:lnTo>
                    <a:pt x="751" y="388"/>
                  </a:lnTo>
                  <a:lnTo>
                    <a:pt x="742" y="392"/>
                  </a:lnTo>
                  <a:lnTo>
                    <a:pt x="736" y="385"/>
                  </a:lnTo>
                  <a:lnTo>
                    <a:pt x="727" y="398"/>
                  </a:lnTo>
                  <a:lnTo>
                    <a:pt x="709" y="401"/>
                  </a:lnTo>
                  <a:lnTo>
                    <a:pt x="699" y="440"/>
                  </a:lnTo>
                  <a:lnTo>
                    <a:pt x="686" y="442"/>
                  </a:lnTo>
                  <a:lnTo>
                    <a:pt x="678" y="453"/>
                  </a:lnTo>
                  <a:lnTo>
                    <a:pt x="648" y="441"/>
                  </a:lnTo>
                  <a:lnTo>
                    <a:pt x="638" y="442"/>
                  </a:lnTo>
                  <a:lnTo>
                    <a:pt x="625" y="458"/>
                  </a:lnTo>
                  <a:lnTo>
                    <a:pt x="596" y="438"/>
                  </a:lnTo>
                  <a:lnTo>
                    <a:pt x="598" y="453"/>
                  </a:lnTo>
                  <a:lnTo>
                    <a:pt x="569" y="457"/>
                  </a:lnTo>
                  <a:lnTo>
                    <a:pt x="565" y="467"/>
                  </a:lnTo>
                  <a:lnTo>
                    <a:pt x="569" y="483"/>
                  </a:lnTo>
                  <a:lnTo>
                    <a:pt x="557" y="494"/>
                  </a:lnTo>
                  <a:lnTo>
                    <a:pt x="576" y="497"/>
                  </a:lnTo>
                  <a:lnTo>
                    <a:pt x="585" y="525"/>
                  </a:lnTo>
                  <a:lnTo>
                    <a:pt x="583" y="571"/>
                  </a:lnTo>
                  <a:lnTo>
                    <a:pt x="562" y="559"/>
                  </a:lnTo>
                  <a:lnTo>
                    <a:pt x="549" y="559"/>
                  </a:lnTo>
                  <a:lnTo>
                    <a:pt x="544" y="569"/>
                  </a:lnTo>
                  <a:lnTo>
                    <a:pt x="527" y="565"/>
                  </a:lnTo>
                  <a:lnTo>
                    <a:pt x="526" y="548"/>
                  </a:lnTo>
                  <a:lnTo>
                    <a:pt x="521" y="559"/>
                  </a:lnTo>
                  <a:lnTo>
                    <a:pt x="487" y="553"/>
                  </a:lnTo>
                  <a:lnTo>
                    <a:pt x="491" y="519"/>
                  </a:lnTo>
                  <a:lnTo>
                    <a:pt x="478" y="510"/>
                  </a:lnTo>
                  <a:lnTo>
                    <a:pt x="468" y="525"/>
                  </a:lnTo>
                  <a:lnTo>
                    <a:pt x="445" y="533"/>
                  </a:lnTo>
                  <a:lnTo>
                    <a:pt x="441" y="545"/>
                  </a:lnTo>
                  <a:lnTo>
                    <a:pt x="444" y="551"/>
                  </a:lnTo>
                  <a:lnTo>
                    <a:pt x="415" y="582"/>
                  </a:lnTo>
                  <a:lnTo>
                    <a:pt x="412" y="614"/>
                  </a:lnTo>
                  <a:lnTo>
                    <a:pt x="396" y="615"/>
                  </a:lnTo>
                  <a:lnTo>
                    <a:pt x="409" y="641"/>
                  </a:lnTo>
                  <a:lnTo>
                    <a:pt x="396" y="663"/>
                  </a:lnTo>
                  <a:lnTo>
                    <a:pt x="380" y="626"/>
                  </a:lnTo>
                  <a:lnTo>
                    <a:pt x="376" y="598"/>
                  </a:lnTo>
                  <a:lnTo>
                    <a:pt x="357" y="601"/>
                  </a:lnTo>
                  <a:lnTo>
                    <a:pt x="373" y="672"/>
                  </a:lnTo>
                  <a:lnTo>
                    <a:pt x="367" y="680"/>
                  </a:lnTo>
                  <a:lnTo>
                    <a:pt x="357" y="679"/>
                  </a:lnTo>
                  <a:lnTo>
                    <a:pt x="354" y="653"/>
                  </a:lnTo>
                  <a:lnTo>
                    <a:pt x="335" y="646"/>
                  </a:lnTo>
                  <a:lnTo>
                    <a:pt x="331" y="659"/>
                  </a:lnTo>
                  <a:lnTo>
                    <a:pt x="343" y="662"/>
                  </a:lnTo>
                  <a:lnTo>
                    <a:pt x="340" y="676"/>
                  </a:lnTo>
                  <a:lnTo>
                    <a:pt x="320" y="673"/>
                  </a:lnTo>
                  <a:lnTo>
                    <a:pt x="331" y="690"/>
                  </a:lnTo>
                  <a:lnTo>
                    <a:pt x="324" y="690"/>
                  </a:lnTo>
                  <a:lnTo>
                    <a:pt x="310" y="705"/>
                  </a:lnTo>
                  <a:lnTo>
                    <a:pt x="312" y="673"/>
                  </a:lnTo>
                  <a:lnTo>
                    <a:pt x="299" y="666"/>
                  </a:lnTo>
                  <a:lnTo>
                    <a:pt x="284" y="607"/>
                  </a:lnTo>
                  <a:lnTo>
                    <a:pt x="294" y="552"/>
                  </a:lnTo>
                  <a:lnTo>
                    <a:pt x="284" y="551"/>
                  </a:lnTo>
                  <a:lnTo>
                    <a:pt x="278" y="582"/>
                  </a:lnTo>
                  <a:lnTo>
                    <a:pt x="256" y="597"/>
                  </a:lnTo>
                  <a:lnTo>
                    <a:pt x="255" y="575"/>
                  </a:lnTo>
                  <a:lnTo>
                    <a:pt x="263" y="546"/>
                  </a:lnTo>
                  <a:lnTo>
                    <a:pt x="255" y="545"/>
                  </a:lnTo>
                  <a:lnTo>
                    <a:pt x="243" y="581"/>
                  </a:lnTo>
                  <a:lnTo>
                    <a:pt x="220" y="594"/>
                  </a:lnTo>
                  <a:lnTo>
                    <a:pt x="220" y="610"/>
                  </a:lnTo>
                  <a:lnTo>
                    <a:pt x="190" y="610"/>
                  </a:lnTo>
                  <a:lnTo>
                    <a:pt x="200" y="540"/>
                  </a:lnTo>
                  <a:lnTo>
                    <a:pt x="209" y="528"/>
                  </a:lnTo>
                  <a:lnTo>
                    <a:pt x="190" y="520"/>
                  </a:lnTo>
                  <a:lnTo>
                    <a:pt x="173" y="610"/>
                  </a:lnTo>
                  <a:lnTo>
                    <a:pt x="145" y="600"/>
                  </a:lnTo>
                  <a:lnTo>
                    <a:pt x="92" y="600"/>
                  </a:lnTo>
                  <a:lnTo>
                    <a:pt x="66" y="571"/>
                  </a:lnTo>
                  <a:lnTo>
                    <a:pt x="62" y="584"/>
                  </a:lnTo>
                  <a:lnTo>
                    <a:pt x="34" y="587"/>
                  </a:lnTo>
                  <a:lnTo>
                    <a:pt x="13" y="610"/>
                  </a:lnTo>
                  <a:lnTo>
                    <a:pt x="4" y="608"/>
                  </a:lnTo>
                  <a:lnTo>
                    <a:pt x="0" y="594"/>
                  </a:lnTo>
                  <a:lnTo>
                    <a:pt x="13" y="575"/>
                  </a:lnTo>
                  <a:lnTo>
                    <a:pt x="29" y="578"/>
                  </a:lnTo>
                  <a:lnTo>
                    <a:pt x="33" y="566"/>
                  </a:lnTo>
                  <a:lnTo>
                    <a:pt x="10" y="569"/>
                  </a:lnTo>
                  <a:lnTo>
                    <a:pt x="16" y="528"/>
                  </a:lnTo>
                  <a:lnTo>
                    <a:pt x="16" y="528"/>
                  </a:lnTo>
                  <a:lnTo>
                    <a:pt x="18" y="519"/>
                  </a:lnTo>
                  <a:lnTo>
                    <a:pt x="63" y="502"/>
                  </a:lnTo>
                  <a:lnTo>
                    <a:pt x="139" y="481"/>
                  </a:lnTo>
                  <a:lnTo>
                    <a:pt x="148" y="391"/>
                  </a:lnTo>
                  <a:lnTo>
                    <a:pt x="188" y="385"/>
                  </a:lnTo>
                  <a:lnTo>
                    <a:pt x="258" y="342"/>
                  </a:lnTo>
                  <a:lnTo>
                    <a:pt x="333" y="339"/>
                  </a:lnTo>
                  <a:lnTo>
                    <a:pt x="359" y="311"/>
                  </a:lnTo>
                  <a:lnTo>
                    <a:pt x="374" y="275"/>
                  </a:lnTo>
                  <a:lnTo>
                    <a:pt x="389" y="271"/>
                  </a:lnTo>
                  <a:lnTo>
                    <a:pt x="406" y="251"/>
                  </a:lnTo>
                  <a:lnTo>
                    <a:pt x="477" y="206"/>
                  </a:lnTo>
                  <a:lnTo>
                    <a:pt x="510" y="212"/>
                  </a:lnTo>
                  <a:lnTo>
                    <a:pt x="529" y="187"/>
                  </a:lnTo>
                  <a:lnTo>
                    <a:pt x="544" y="138"/>
                  </a:lnTo>
                  <a:lnTo>
                    <a:pt x="575" y="92"/>
                  </a:lnTo>
                  <a:lnTo>
                    <a:pt x="663" y="82"/>
                  </a:lnTo>
                  <a:lnTo>
                    <a:pt x="673" y="49"/>
                  </a:lnTo>
                  <a:lnTo>
                    <a:pt x="726" y="0"/>
                  </a:lnTo>
                  <a:lnTo>
                    <a:pt x="726" y="0"/>
                  </a:lnTo>
                  <a:lnTo>
                    <a:pt x="730" y="6"/>
                  </a:lnTo>
                  <a:close/>
                  <a:moveTo>
                    <a:pt x="470" y="561"/>
                  </a:moveTo>
                  <a:lnTo>
                    <a:pt x="503" y="589"/>
                  </a:lnTo>
                  <a:lnTo>
                    <a:pt x="498" y="618"/>
                  </a:lnTo>
                  <a:lnTo>
                    <a:pt x="533" y="649"/>
                  </a:lnTo>
                  <a:lnTo>
                    <a:pt x="524" y="667"/>
                  </a:lnTo>
                  <a:lnTo>
                    <a:pt x="508" y="667"/>
                  </a:lnTo>
                  <a:lnTo>
                    <a:pt x="500" y="647"/>
                  </a:lnTo>
                  <a:lnTo>
                    <a:pt x="488" y="651"/>
                  </a:lnTo>
                  <a:lnTo>
                    <a:pt x="480" y="643"/>
                  </a:lnTo>
                  <a:lnTo>
                    <a:pt x="478" y="628"/>
                  </a:lnTo>
                  <a:lnTo>
                    <a:pt x="454" y="621"/>
                  </a:lnTo>
                  <a:lnTo>
                    <a:pt x="422" y="587"/>
                  </a:lnTo>
                  <a:lnTo>
                    <a:pt x="422" y="578"/>
                  </a:lnTo>
                  <a:lnTo>
                    <a:pt x="436" y="569"/>
                  </a:lnTo>
                  <a:lnTo>
                    <a:pt x="470" y="561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3" name="Freeform 7">
              <a:extLst>
                <a:ext uri="{FF2B5EF4-FFF2-40B4-BE49-F238E27FC236}">
                  <a16:creationId xmlns:a16="http://schemas.microsoft.com/office/drawing/2014/main" id="{9585EC03-2CDA-4F4B-91AA-7D57CA2505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082479" y="3912787"/>
              <a:ext cx="366038" cy="420324"/>
            </a:xfrm>
            <a:custGeom>
              <a:avLst/>
              <a:gdLst>
                <a:gd name="T0" fmla="*/ 311 w 708"/>
                <a:gd name="T1" fmla="*/ 683 h 813"/>
                <a:gd name="T2" fmla="*/ 297 w 708"/>
                <a:gd name="T3" fmla="*/ 701 h 813"/>
                <a:gd name="T4" fmla="*/ 283 w 708"/>
                <a:gd name="T5" fmla="*/ 765 h 813"/>
                <a:gd name="T6" fmla="*/ 264 w 708"/>
                <a:gd name="T7" fmla="*/ 776 h 813"/>
                <a:gd name="T8" fmla="*/ 221 w 708"/>
                <a:gd name="T9" fmla="*/ 760 h 813"/>
                <a:gd name="T10" fmla="*/ 221 w 708"/>
                <a:gd name="T11" fmla="*/ 760 h 813"/>
                <a:gd name="T12" fmla="*/ 193 w 708"/>
                <a:gd name="T13" fmla="*/ 767 h 813"/>
                <a:gd name="T14" fmla="*/ 193 w 708"/>
                <a:gd name="T15" fmla="*/ 767 h 813"/>
                <a:gd name="T16" fmla="*/ 130 w 708"/>
                <a:gd name="T17" fmla="*/ 812 h 813"/>
                <a:gd name="T18" fmla="*/ 87 w 708"/>
                <a:gd name="T19" fmla="*/ 813 h 813"/>
                <a:gd name="T20" fmla="*/ 87 w 708"/>
                <a:gd name="T21" fmla="*/ 813 h 813"/>
                <a:gd name="T22" fmla="*/ 74 w 708"/>
                <a:gd name="T23" fmla="*/ 751 h 813"/>
                <a:gd name="T24" fmla="*/ 0 w 708"/>
                <a:gd name="T25" fmla="*/ 662 h 813"/>
                <a:gd name="T26" fmla="*/ 6 w 708"/>
                <a:gd name="T27" fmla="*/ 611 h 813"/>
                <a:gd name="T28" fmla="*/ 39 w 708"/>
                <a:gd name="T29" fmla="*/ 623 h 813"/>
                <a:gd name="T30" fmla="*/ 68 w 708"/>
                <a:gd name="T31" fmla="*/ 644 h 813"/>
                <a:gd name="T32" fmla="*/ 107 w 708"/>
                <a:gd name="T33" fmla="*/ 644 h 813"/>
                <a:gd name="T34" fmla="*/ 118 w 708"/>
                <a:gd name="T35" fmla="*/ 600 h 813"/>
                <a:gd name="T36" fmla="*/ 62 w 708"/>
                <a:gd name="T37" fmla="*/ 538 h 813"/>
                <a:gd name="T38" fmla="*/ 85 w 708"/>
                <a:gd name="T39" fmla="*/ 482 h 813"/>
                <a:gd name="T40" fmla="*/ 107 w 708"/>
                <a:gd name="T41" fmla="*/ 431 h 813"/>
                <a:gd name="T42" fmla="*/ 202 w 708"/>
                <a:gd name="T43" fmla="*/ 415 h 813"/>
                <a:gd name="T44" fmla="*/ 196 w 708"/>
                <a:gd name="T45" fmla="*/ 381 h 813"/>
                <a:gd name="T46" fmla="*/ 146 w 708"/>
                <a:gd name="T47" fmla="*/ 342 h 813"/>
                <a:gd name="T48" fmla="*/ 62 w 708"/>
                <a:gd name="T49" fmla="*/ 336 h 813"/>
                <a:gd name="T50" fmla="*/ 68 w 708"/>
                <a:gd name="T51" fmla="*/ 280 h 813"/>
                <a:gd name="T52" fmla="*/ 90 w 708"/>
                <a:gd name="T53" fmla="*/ 229 h 813"/>
                <a:gd name="T54" fmla="*/ 130 w 708"/>
                <a:gd name="T55" fmla="*/ 173 h 813"/>
                <a:gd name="T56" fmla="*/ 169 w 708"/>
                <a:gd name="T57" fmla="*/ 162 h 813"/>
                <a:gd name="T58" fmla="*/ 202 w 708"/>
                <a:gd name="T59" fmla="*/ 140 h 813"/>
                <a:gd name="T60" fmla="*/ 213 w 708"/>
                <a:gd name="T61" fmla="*/ 241 h 813"/>
                <a:gd name="T62" fmla="*/ 258 w 708"/>
                <a:gd name="T63" fmla="*/ 241 h 813"/>
                <a:gd name="T64" fmla="*/ 275 w 708"/>
                <a:gd name="T65" fmla="*/ 185 h 813"/>
                <a:gd name="T66" fmla="*/ 320 w 708"/>
                <a:gd name="T67" fmla="*/ 95 h 813"/>
                <a:gd name="T68" fmla="*/ 427 w 708"/>
                <a:gd name="T69" fmla="*/ 72 h 813"/>
                <a:gd name="T70" fmla="*/ 477 w 708"/>
                <a:gd name="T71" fmla="*/ 16 h 813"/>
                <a:gd name="T72" fmla="*/ 539 w 708"/>
                <a:gd name="T73" fmla="*/ 0 h 813"/>
                <a:gd name="T74" fmla="*/ 595 w 708"/>
                <a:gd name="T75" fmla="*/ 5 h 813"/>
                <a:gd name="T76" fmla="*/ 663 w 708"/>
                <a:gd name="T77" fmla="*/ 61 h 813"/>
                <a:gd name="T78" fmla="*/ 663 w 708"/>
                <a:gd name="T79" fmla="*/ 140 h 813"/>
                <a:gd name="T80" fmla="*/ 673 w 708"/>
                <a:gd name="T81" fmla="*/ 196 h 813"/>
                <a:gd name="T82" fmla="*/ 708 w 708"/>
                <a:gd name="T83" fmla="*/ 268 h 813"/>
                <a:gd name="T84" fmla="*/ 690 w 708"/>
                <a:gd name="T85" fmla="*/ 309 h 813"/>
                <a:gd name="T86" fmla="*/ 628 w 708"/>
                <a:gd name="T87" fmla="*/ 330 h 813"/>
                <a:gd name="T88" fmla="*/ 601 w 708"/>
                <a:gd name="T89" fmla="*/ 392 h 813"/>
                <a:gd name="T90" fmla="*/ 601 w 708"/>
                <a:gd name="T91" fmla="*/ 448 h 813"/>
                <a:gd name="T92" fmla="*/ 556 w 708"/>
                <a:gd name="T93" fmla="*/ 454 h 813"/>
                <a:gd name="T94" fmla="*/ 556 w 708"/>
                <a:gd name="T95" fmla="*/ 487 h 813"/>
                <a:gd name="T96" fmla="*/ 578 w 708"/>
                <a:gd name="T97" fmla="*/ 516 h 813"/>
                <a:gd name="T98" fmla="*/ 578 w 708"/>
                <a:gd name="T99" fmla="*/ 588 h 813"/>
                <a:gd name="T100" fmla="*/ 516 w 708"/>
                <a:gd name="T101" fmla="*/ 611 h 813"/>
                <a:gd name="T102" fmla="*/ 489 w 708"/>
                <a:gd name="T103" fmla="*/ 644 h 813"/>
                <a:gd name="T104" fmla="*/ 438 w 708"/>
                <a:gd name="T105" fmla="*/ 639 h 813"/>
                <a:gd name="T106" fmla="*/ 427 w 708"/>
                <a:gd name="T107" fmla="*/ 588 h 813"/>
                <a:gd name="T108" fmla="*/ 371 w 708"/>
                <a:gd name="T109" fmla="*/ 588 h 813"/>
                <a:gd name="T110" fmla="*/ 332 w 708"/>
                <a:gd name="T111" fmla="*/ 611 h 813"/>
                <a:gd name="T112" fmla="*/ 303 w 708"/>
                <a:gd name="T113" fmla="*/ 656 h 813"/>
                <a:gd name="T114" fmla="*/ 311 w 708"/>
                <a:gd name="T115" fmla="*/ 683 h 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708" h="813">
                  <a:moveTo>
                    <a:pt x="311" y="683"/>
                  </a:moveTo>
                  <a:lnTo>
                    <a:pt x="297" y="701"/>
                  </a:lnTo>
                  <a:lnTo>
                    <a:pt x="283" y="765"/>
                  </a:lnTo>
                  <a:lnTo>
                    <a:pt x="264" y="776"/>
                  </a:lnTo>
                  <a:lnTo>
                    <a:pt x="221" y="760"/>
                  </a:lnTo>
                  <a:lnTo>
                    <a:pt x="221" y="760"/>
                  </a:lnTo>
                  <a:lnTo>
                    <a:pt x="193" y="767"/>
                  </a:lnTo>
                  <a:lnTo>
                    <a:pt x="193" y="767"/>
                  </a:lnTo>
                  <a:lnTo>
                    <a:pt x="130" y="812"/>
                  </a:lnTo>
                  <a:lnTo>
                    <a:pt x="87" y="813"/>
                  </a:lnTo>
                  <a:lnTo>
                    <a:pt x="87" y="813"/>
                  </a:lnTo>
                  <a:lnTo>
                    <a:pt x="74" y="751"/>
                  </a:lnTo>
                  <a:lnTo>
                    <a:pt x="0" y="662"/>
                  </a:lnTo>
                  <a:lnTo>
                    <a:pt x="6" y="611"/>
                  </a:lnTo>
                  <a:lnTo>
                    <a:pt x="39" y="623"/>
                  </a:lnTo>
                  <a:lnTo>
                    <a:pt x="68" y="644"/>
                  </a:lnTo>
                  <a:lnTo>
                    <a:pt x="107" y="644"/>
                  </a:lnTo>
                  <a:lnTo>
                    <a:pt x="118" y="600"/>
                  </a:lnTo>
                  <a:lnTo>
                    <a:pt x="62" y="538"/>
                  </a:lnTo>
                  <a:lnTo>
                    <a:pt x="85" y="482"/>
                  </a:lnTo>
                  <a:lnTo>
                    <a:pt x="107" y="431"/>
                  </a:lnTo>
                  <a:lnTo>
                    <a:pt x="202" y="415"/>
                  </a:lnTo>
                  <a:lnTo>
                    <a:pt x="196" y="381"/>
                  </a:lnTo>
                  <a:lnTo>
                    <a:pt x="146" y="342"/>
                  </a:lnTo>
                  <a:lnTo>
                    <a:pt x="62" y="336"/>
                  </a:lnTo>
                  <a:lnTo>
                    <a:pt x="68" y="280"/>
                  </a:lnTo>
                  <a:lnTo>
                    <a:pt x="90" y="229"/>
                  </a:lnTo>
                  <a:lnTo>
                    <a:pt x="130" y="173"/>
                  </a:lnTo>
                  <a:lnTo>
                    <a:pt x="169" y="162"/>
                  </a:lnTo>
                  <a:lnTo>
                    <a:pt x="202" y="140"/>
                  </a:lnTo>
                  <a:lnTo>
                    <a:pt x="213" y="241"/>
                  </a:lnTo>
                  <a:lnTo>
                    <a:pt x="258" y="241"/>
                  </a:lnTo>
                  <a:lnTo>
                    <a:pt x="275" y="185"/>
                  </a:lnTo>
                  <a:lnTo>
                    <a:pt x="320" y="95"/>
                  </a:lnTo>
                  <a:lnTo>
                    <a:pt x="427" y="72"/>
                  </a:lnTo>
                  <a:lnTo>
                    <a:pt x="477" y="16"/>
                  </a:lnTo>
                  <a:lnTo>
                    <a:pt x="539" y="0"/>
                  </a:lnTo>
                  <a:lnTo>
                    <a:pt x="595" y="5"/>
                  </a:lnTo>
                  <a:lnTo>
                    <a:pt x="663" y="61"/>
                  </a:lnTo>
                  <a:lnTo>
                    <a:pt x="663" y="140"/>
                  </a:lnTo>
                  <a:lnTo>
                    <a:pt x="673" y="196"/>
                  </a:lnTo>
                  <a:lnTo>
                    <a:pt x="708" y="268"/>
                  </a:lnTo>
                  <a:lnTo>
                    <a:pt x="690" y="309"/>
                  </a:lnTo>
                  <a:lnTo>
                    <a:pt x="628" y="330"/>
                  </a:lnTo>
                  <a:lnTo>
                    <a:pt x="601" y="392"/>
                  </a:lnTo>
                  <a:lnTo>
                    <a:pt x="601" y="448"/>
                  </a:lnTo>
                  <a:lnTo>
                    <a:pt x="556" y="454"/>
                  </a:lnTo>
                  <a:lnTo>
                    <a:pt x="556" y="487"/>
                  </a:lnTo>
                  <a:lnTo>
                    <a:pt x="578" y="516"/>
                  </a:lnTo>
                  <a:lnTo>
                    <a:pt x="578" y="588"/>
                  </a:lnTo>
                  <a:lnTo>
                    <a:pt x="516" y="611"/>
                  </a:lnTo>
                  <a:lnTo>
                    <a:pt x="489" y="644"/>
                  </a:lnTo>
                  <a:lnTo>
                    <a:pt x="438" y="639"/>
                  </a:lnTo>
                  <a:lnTo>
                    <a:pt x="427" y="588"/>
                  </a:lnTo>
                  <a:lnTo>
                    <a:pt x="371" y="588"/>
                  </a:lnTo>
                  <a:lnTo>
                    <a:pt x="332" y="611"/>
                  </a:lnTo>
                  <a:lnTo>
                    <a:pt x="303" y="656"/>
                  </a:lnTo>
                  <a:lnTo>
                    <a:pt x="311" y="68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srgbClr val="BFBFBF"/>
                </a:solidFill>
              </a:endParaRPr>
            </a:p>
          </p:txBody>
        </p:sp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70CAEAEF-BFC1-D94F-9185-F22D0202342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289514" y="2107414"/>
              <a:ext cx="428078" cy="313304"/>
            </a:xfrm>
            <a:custGeom>
              <a:avLst/>
              <a:gdLst>
                <a:gd name="T0" fmla="*/ 543 w 830"/>
                <a:gd name="T1" fmla="*/ 51 h 606"/>
                <a:gd name="T2" fmla="*/ 618 w 830"/>
                <a:gd name="T3" fmla="*/ 3 h 606"/>
                <a:gd name="T4" fmla="*/ 821 w 830"/>
                <a:gd name="T5" fmla="*/ 134 h 606"/>
                <a:gd name="T6" fmla="*/ 830 w 830"/>
                <a:gd name="T7" fmla="*/ 163 h 606"/>
                <a:gd name="T8" fmla="*/ 768 w 830"/>
                <a:gd name="T9" fmla="*/ 317 h 606"/>
                <a:gd name="T10" fmla="*/ 829 w 830"/>
                <a:gd name="T11" fmla="*/ 391 h 606"/>
                <a:gd name="T12" fmla="*/ 814 w 830"/>
                <a:gd name="T13" fmla="*/ 417 h 606"/>
                <a:gd name="T14" fmla="*/ 803 w 830"/>
                <a:gd name="T15" fmla="*/ 453 h 606"/>
                <a:gd name="T16" fmla="*/ 787 w 830"/>
                <a:gd name="T17" fmla="*/ 479 h 606"/>
                <a:gd name="T18" fmla="*/ 751 w 830"/>
                <a:gd name="T19" fmla="*/ 469 h 606"/>
                <a:gd name="T20" fmla="*/ 743 w 830"/>
                <a:gd name="T21" fmla="*/ 428 h 606"/>
                <a:gd name="T22" fmla="*/ 741 w 830"/>
                <a:gd name="T23" fmla="*/ 457 h 606"/>
                <a:gd name="T24" fmla="*/ 731 w 830"/>
                <a:gd name="T25" fmla="*/ 456 h 606"/>
                <a:gd name="T26" fmla="*/ 702 w 830"/>
                <a:gd name="T27" fmla="*/ 509 h 606"/>
                <a:gd name="T28" fmla="*/ 514 w 830"/>
                <a:gd name="T29" fmla="*/ 584 h 606"/>
                <a:gd name="T30" fmla="*/ 483 w 830"/>
                <a:gd name="T31" fmla="*/ 606 h 606"/>
                <a:gd name="T32" fmla="*/ 490 w 830"/>
                <a:gd name="T33" fmla="*/ 567 h 606"/>
                <a:gd name="T34" fmla="*/ 572 w 830"/>
                <a:gd name="T35" fmla="*/ 583 h 606"/>
                <a:gd name="T36" fmla="*/ 563 w 830"/>
                <a:gd name="T37" fmla="*/ 444 h 606"/>
                <a:gd name="T38" fmla="*/ 511 w 830"/>
                <a:gd name="T39" fmla="*/ 407 h 606"/>
                <a:gd name="T40" fmla="*/ 522 w 830"/>
                <a:gd name="T41" fmla="*/ 378 h 606"/>
                <a:gd name="T42" fmla="*/ 500 w 830"/>
                <a:gd name="T43" fmla="*/ 384 h 606"/>
                <a:gd name="T44" fmla="*/ 486 w 830"/>
                <a:gd name="T45" fmla="*/ 349 h 606"/>
                <a:gd name="T46" fmla="*/ 486 w 830"/>
                <a:gd name="T47" fmla="*/ 319 h 606"/>
                <a:gd name="T48" fmla="*/ 576 w 830"/>
                <a:gd name="T49" fmla="*/ 277 h 606"/>
                <a:gd name="T50" fmla="*/ 540 w 830"/>
                <a:gd name="T51" fmla="*/ 264 h 606"/>
                <a:gd name="T52" fmla="*/ 504 w 830"/>
                <a:gd name="T53" fmla="*/ 235 h 606"/>
                <a:gd name="T54" fmla="*/ 513 w 830"/>
                <a:gd name="T55" fmla="*/ 202 h 606"/>
                <a:gd name="T56" fmla="*/ 493 w 830"/>
                <a:gd name="T57" fmla="*/ 188 h 606"/>
                <a:gd name="T58" fmla="*/ 504 w 830"/>
                <a:gd name="T59" fmla="*/ 149 h 606"/>
                <a:gd name="T60" fmla="*/ 447 w 830"/>
                <a:gd name="T61" fmla="*/ 172 h 606"/>
                <a:gd name="T62" fmla="*/ 435 w 830"/>
                <a:gd name="T63" fmla="*/ 175 h 606"/>
                <a:gd name="T64" fmla="*/ 477 w 830"/>
                <a:gd name="T65" fmla="*/ 124 h 606"/>
                <a:gd name="T66" fmla="*/ 33 w 830"/>
                <a:gd name="T67" fmla="*/ 144 h 606"/>
                <a:gd name="T68" fmla="*/ 59 w 830"/>
                <a:gd name="T69" fmla="*/ 175 h 606"/>
                <a:gd name="T70" fmla="*/ 124 w 830"/>
                <a:gd name="T71" fmla="*/ 201 h 606"/>
                <a:gd name="T72" fmla="*/ 53 w 830"/>
                <a:gd name="T73" fmla="*/ 195 h 606"/>
                <a:gd name="T74" fmla="*/ 34 w 830"/>
                <a:gd name="T75" fmla="*/ 173 h 606"/>
                <a:gd name="T76" fmla="*/ 354 w 830"/>
                <a:gd name="T77" fmla="*/ 186 h 606"/>
                <a:gd name="T78" fmla="*/ 432 w 830"/>
                <a:gd name="T79" fmla="*/ 225 h 606"/>
                <a:gd name="T80" fmla="*/ 464 w 830"/>
                <a:gd name="T81" fmla="*/ 281 h 606"/>
                <a:gd name="T82" fmla="*/ 388 w 830"/>
                <a:gd name="T83" fmla="*/ 296 h 606"/>
                <a:gd name="T84" fmla="*/ 301 w 830"/>
                <a:gd name="T85" fmla="*/ 375 h 606"/>
                <a:gd name="T86" fmla="*/ 177 w 830"/>
                <a:gd name="T87" fmla="*/ 438 h 606"/>
                <a:gd name="T88" fmla="*/ 183 w 830"/>
                <a:gd name="T89" fmla="*/ 402 h 606"/>
                <a:gd name="T90" fmla="*/ 160 w 830"/>
                <a:gd name="T91" fmla="*/ 389 h 606"/>
                <a:gd name="T92" fmla="*/ 138 w 830"/>
                <a:gd name="T93" fmla="*/ 394 h 606"/>
                <a:gd name="T94" fmla="*/ 114 w 830"/>
                <a:gd name="T95" fmla="*/ 385 h 606"/>
                <a:gd name="T96" fmla="*/ 101 w 830"/>
                <a:gd name="T97" fmla="*/ 369 h 606"/>
                <a:gd name="T98" fmla="*/ 81 w 830"/>
                <a:gd name="T99" fmla="*/ 340 h 606"/>
                <a:gd name="T100" fmla="*/ 115 w 830"/>
                <a:gd name="T101" fmla="*/ 314 h 606"/>
                <a:gd name="T102" fmla="*/ 310 w 830"/>
                <a:gd name="T103" fmla="*/ 242 h 606"/>
                <a:gd name="T104" fmla="*/ 177 w 830"/>
                <a:gd name="T105" fmla="*/ 448 h 606"/>
                <a:gd name="T106" fmla="*/ 207 w 830"/>
                <a:gd name="T107" fmla="*/ 492 h 606"/>
                <a:gd name="T108" fmla="*/ 215 w 830"/>
                <a:gd name="T109" fmla="*/ 510 h 606"/>
                <a:gd name="T110" fmla="*/ 212 w 830"/>
                <a:gd name="T111" fmla="*/ 539 h 606"/>
                <a:gd name="T112" fmla="*/ 174 w 830"/>
                <a:gd name="T113" fmla="*/ 508 h 606"/>
                <a:gd name="T114" fmla="*/ 163 w 830"/>
                <a:gd name="T115" fmla="*/ 464 h 6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830" h="606">
                  <a:moveTo>
                    <a:pt x="468" y="100"/>
                  </a:moveTo>
                  <a:lnTo>
                    <a:pt x="513" y="64"/>
                  </a:lnTo>
                  <a:lnTo>
                    <a:pt x="543" y="51"/>
                  </a:lnTo>
                  <a:lnTo>
                    <a:pt x="555" y="22"/>
                  </a:lnTo>
                  <a:lnTo>
                    <a:pt x="581" y="0"/>
                  </a:lnTo>
                  <a:lnTo>
                    <a:pt x="618" y="3"/>
                  </a:lnTo>
                  <a:lnTo>
                    <a:pt x="752" y="111"/>
                  </a:lnTo>
                  <a:lnTo>
                    <a:pt x="752" y="111"/>
                  </a:lnTo>
                  <a:lnTo>
                    <a:pt x="821" y="134"/>
                  </a:lnTo>
                  <a:lnTo>
                    <a:pt x="818" y="157"/>
                  </a:lnTo>
                  <a:lnTo>
                    <a:pt x="830" y="163"/>
                  </a:lnTo>
                  <a:lnTo>
                    <a:pt x="830" y="163"/>
                  </a:lnTo>
                  <a:lnTo>
                    <a:pt x="765" y="245"/>
                  </a:lnTo>
                  <a:lnTo>
                    <a:pt x="765" y="245"/>
                  </a:lnTo>
                  <a:lnTo>
                    <a:pt x="768" y="317"/>
                  </a:lnTo>
                  <a:lnTo>
                    <a:pt x="827" y="369"/>
                  </a:lnTo>
                  <a:lnTo>
                    <a:pt x="827" y="369"/>
                  </a:lnTo>
                  <a:lnTo>
                    <a:pt x="829" y="391"/>
                  </a:lnTo>
                  <a:lnTo>
                    <a:pt x="816" y="405"/>
                  </a:lnTo>
                  <a:lnTo>
                    <a:pt x="814" y="417"/>
                  </a:lnTo>
                  <a:lnTo>
                    <a:pt x="814" y="417"/>
                  </a:lnTo>
                  <a:lnTo>
                    <a:pt x="820" y="437"/>
                  </a:lnTo>
                  <a:lnTo>
                    <a:pt x="803" y="453"/>
                  </a:lnTo>
                  <a:lnTo>
                    <a:pt x="803" y="453"/>
                  </a:lnTo>
                  <a:lnTo>
                    <a:pt x="792" y="460"/>
                  </a:lnTo>
                  <a:lnTo>
                    <a:pt x="787" y="479"/>
                  </a:lnTo>
                  <a:lnTo>
                    <a:pt x="787" y="479"/>
                  </a:lnTo>
                  <a:lnTo>
                    <a:pt x="777" y="476"/>
                  </a:lnTo>
                  <a:lnTo>
                    <a:pt x="775" y="473"/>
                  </a:lnTo>
                  <a:lnTo>
                    <a:pt x="751" y="469"/>
                  </a:lnTo>
                  <a:lnTo>
                    <a:pt x="759" y="436"/>
                  </a:lnTo>
                  <a:lnTo>
                    <a:pt x="748" y="427"/>
                  </a:lnTo>
                  <a:lnTo>
                    <a:pt x="743" y="428"/>
                  </a:lnTo>
                  <a:lnTo>
                    <a:pt x="754" y="437"/>
                  </a:lnTo>
                  <a:lnTo>
                    <a:pt x="751" y="450"/>
                  </a:lnTo>
                  <a:lnTo>
                    <a:pt x="741" y="457"/>
                  </a:lnTo>
                  <a:lnTo>
                    <a:pt x="735" y="417"/>
                  </a:lnTo>
                  <a:lnTo>
                    <a:pt x="729" y="415"/>
                  </a:lnTo>
                  <a:lnTo>
                    <a:pt x="731" y="456"/>
                  </a:lnTo>
                  <a:lnTo>
                    <a:pt x="738" y="460"/>
                  </a:lnTo>
                  <a:lnTo>
                    <a:pt x="738" y="469"/>
                  </a:lnTo>
                  <a:lnTo>
                    <a:pt x="702" y="509"/>
                  </a:lnTo>
                  <a:lnTo>
                    <a:pt x="638" y="500"/>
                  </a:lnTo>
                  <a:lnTo>
                    <a:pt x="572" y="584"/>
                  </a:lnTo>
                  <a:lnTo>
                    <a:pt x="514" y="584"/>
                  </a:lnTo>
                  <a:lnTo>
                    <a:pt x="511" y="584"/>
                  </a:lnTo>
                  <a:lnTo>
                    <a:pt x="490" y="587"/>
                  </a:lnTo>
                  <a:lnTo>
                    <a:pt x="483" y="606"/>
                  </a:lnTo>
                  <a:lnTo>
                    <a:pt x="465" y="606"/>
                  </a:lnTo>
                  <a:lnTo>
                    <a:pt x="480" y="600"/>
                  </a:lnTo>
                  <a:lnTo>
                    <a:pt x="490" y="567"/>
                  </a:lnTo>
                  <a:lnTo>
                    <a:pt x="529" y="567"/>
                  </a:lnTo>
                  <a:lnTo>
                    <a:pt x="522" y="583"/>
                  </a:lnTo>
                  <a:lnTo>
                    <a:pt x="572" y="583"/>
                  </a:lnTo>
                  <a:lnTo>
                    <a:pt x="637" y="502"/>
                  </a:lnTo>
                  <a:lnTo>
                    <a:pt x="612" y="493"/>
                  </a:lnTo>
                  <a:lnTo>
                    <a:pt x="563" y="444"/>
                  </a:lnTo>
                  <a:lnTo>
                    <a:pt x="547" y="368"/>
                  </a:lnTo>
                  <a:lnTo>
                    <a:pt x="537" y="408"/>
                  </a:lnTo>
                  <a:lnTo>
                    <a:pt x="511" y="407"/>
                  </a:lnTo>
                  <a:lnTo>
                    <a:pt x="519" y="392"/>
                  </a:lnTo>
                  <a:lnTo>
                    <a:pt x="509" y="379"/>
                  </a:lnTo>
                  <a:lnTo>
                    <a:pt x="522" y="378"/>
                  </a:lnTo>
                  <a:lnTo>
                    <a:pt x="513" y="371"/>
                  </a:lnTo>
                  <a:lnTo>
                    <a:pt x="514" y="361"/>
                  </a:lnTo>
                  <a:lnTo>
                    <a:pt x="500" y="384"/>
                  </a:lnTo>
                  <a:lnTo>
                    <a:pt x="483" y="382"/>
                  </a:lnTo>
                  <a:lnTo>
                    <a:pt x="478" y="375"/>
                  </a:lnTo>
                  <a:lnTo>
                    <a:pt x="486" y="349"/>
                  </a:lnTo>
                  <a:lnTo>
                    <a:pt x="481" y="333"/>
                  </a:lnTo>
                  <a:lnTo>
                    <a:pt x="493" y="333"/>
                  </a:lnTo>
                  <a:lnTo>
                    <a:pt x="486" y="319"/>
                  </a:lnTo>
                  <a:lnTo>
                    <a:pt x="500" y="291"/>
                  </a:lnTo>
                  <a:lnTo>
                    <a:pt x="555" y="270"/>
                  </a:lnTo>
                  <a:lnTo>
                    <a:pt x="576" y="277"/>
                  </a:lnTo>
                  <a:lnTo>
                    <a:pt x="562" y="267"/>
                  </a:lnTo>
                  <a:lnTo>
                    <a:pt x="559" y="247"/>
                  </a:lnTo>
                  <a:lnTo>
                    <a:pt x="540" y="264"/>
                  </a:lnTo>
                  <a:lnTo>
                    <a:pt x="516" y="267"/>
                  </a:lnTo>
                  <a:lnTo>
                    <a:pt x="517" y="242"/>
                  </a:lnTo>
                  <a:lnTo>
                    <a:pt x="504" y="235"/>
                  </a:lnTo>
                  <a:lnTo>
                    <a:pt x="498" y="224"/>
                  </a:lnTo>
                  <a:lnTo>
                    <a:pt x="516" y="225"/>
                  </a:lnTo>
                  <a:lnTo>
                    <a:pt x="513" y="202"/>
                  </a:lnTo>
                  <a:lnTo>
                    <a:pt x="503" y="202"/>
                  </a:lnTo>
                  <a:lnTo>
                    <a:pt x="501" y="188"/>
                  </a:lnTo>
                  <a:lnTo>
                    <a:pt x="493" y="188"/>
                  </a:lnTo>
                  <a:lnTo>
                    <a:pt x="491" y="180"/>
                  </a:lnTo>
                  <a:lnTo>
                    <a:pt x="503" y="175"/>
                  </a:lnTo>
                  <a:lnTo>
                    <a:pt x="504" y="149"/>
                  </a:lnTo>
                  <a:lnTo>
                    <a:pt x="457" y="167"/>
                  </a:lnTo>
                  <a:lnTo>
                    <a:pt x="454" y="179"/>
                  </a:lnTo>
                  <a:lnTo>
                    <a:pt x="447" y="172"/>
                  </a:lnTo>
                  <a:lnTo>
                    <a:pt x="437" y="176"/>
                  </a:lnTo>
                  <a:lnTo>
                    <a:pt x="395" y="212"/>
                  </a:lnTo>
                  <a:lnTo>
                    <a:pt x="435" y="175"/>
                  </a:lnTo>
                  <a:lnTo>
                    <a:pt x="504" y="146"/>
                  </a:lnTo>
                  <a:lnTo>
                    <a:pt x="490" y="127"/>
                  </a:lnTo>
                  <a:lnTo>
                    <a:pt x="477" y="124"/>
                  </a:lnTo>
                  <a:lnTo>
                    <a:pt x="468" y="100"/>
                  </a:lnTo>
                  <a:close/>
                  <a:moveTo>
                    <a:pt x="1" y="129"/>
                  </a:moveTo>
                  <a:lnTo>
                    <a:pt x="33" y="144"/>
                  </a:lnTo>
                  <a:lnTo>
                    <a:pt x="34" y="152"/>
                  </a:lnTo>
                  <a:lnTo>
                    <a:pt x="50" y="146"/>
                  </a:lnTo>
                  <a:lnTo>
                    <a:pt x="59" y="175"/>
                  </a:lnTo>
                  <a:lnTo>
                    <a:pt x="75" y="182"/>
                  </a:lnTo>
                  <a:lnTo>
                    <a:pt x="128" y="175"/>
                  </a:lnTo>
                  <a:lnTo>
                    <a:pt x="124" y="201"/>
                  </a:lnTo>
                  <a:lnTo>
                    <a:pt x="88" y="193"/>
                  </a:lnTo>
                  <a:lnTo>
                    <a:pt x="53" y="205"/>
                  </a:lnTo>
                  <a:lnTo>
                    <a:pt x="53" y="195"/>
                  </a:lnTo>
                  <a:lnTo>
                    <a:pt x="46" y="195"/>
                  </a:lnTo>
                  <a:lnTo>
                    <a:pt x="29" y="212"/>
                  </a:lnTo>
                  <a:lnTo>
                    <a:pt x="34" y="173"/>
                  </a:lnTo>
                  <a:lnTo>
                    <a:pt x="0" y="139"/>
                  </a:lnTo>
                  <a:lnTo>
                    <a:pt x="1" y="129"/>
                  </a:lnTo>
                  <a:close/>
                  <a:moveTo>
                    <a:pt x="354" y="186"/>
                  </a:moveTo>
                  <a:lnTo>
                    <a:pt x="367" y="199"/>
                  </a:lnTo>
                  <a:lnTo>
                    <a:pt x="367" y="206"/>
                  </a:lnTo>
                  <a:lnTo>
                    <a:pt x="432" y="225"/>
                  </a:lnTo>
                  <a:lnTo>
                    <a:pt x="442" y="241"/>
                  </a:lnTo>
                  <a:lnTo>
                    <a:pt x="457" y="248"/>
                  </a:lnTo>
                  <a:lnTo>
                    <a:pt x="464" y="281"/>
                  </a:lnTo>
                  <a:lnTo>
                    <a:pt x="424" y="307"/>
                  </a:lnTo>
                  <a:lnTo>
                    <a:pt x="399" y="306"/>
                  </a:lnTo>
                  <a:lnTo>
                    <a:pt x="388" y="296"/>
                  </a:lnTo>
                  <a:lnTo>
                    <a:pt x="370" y="317"/>
                  </a:lnTo>
                  <a:lnTo>
                    <a:pt x="331" y="335"/>
                  </a:lnTo>
                  <a:lnTo>
                    <a:pt x="301" y="375"/>
                  </a:lnTo>
                  <a:lnTo>
                    <a:pt x="229" y="428"/>
                  </a:lnTo>
                  <a:lnTo>
                    <a:pt x="200" y="424"/>
                  </a:lnTo>
                  <a:lnTo>
                    <a:pt x="177" y="438"/>
                  </a:lnTo>
                  <a:lnTo>
                    <a:pt x="176" y="428"/>
                  </a:lnTo>
                  <a:lnTo>
                    <a:pt x="186" y="423"/>
                  </a:lnTo>
                  <a:lnTo>
                    <a:pt x="183" y="402"/>
                  </a:lnTo>
                  <a:lnTo>
                    <a:pt x="166" y="391"/>
                  </a:lnTo>
                  <a:lnTo>
                    <a:pt x="144" y="405"/>
                  </a:lnTo>
                  <a:lnTo>
                    <a:pt x="160" y="389"/>
                  </a:lnTo>
                  <a:lnTo>
                    <a:pt x="151" y="375"/>
                  </a:lnTo>
                  <a:lnTo>
                    <a:pt x="138" y="379"/>
                  </a:lnTo>
                  <a:lnTo>
                    <a:pt x="138" y="394"/>
                  </a:lnTo>
                  <a:lnTo>
                    <a:pt x="127" y="385"/>
                  </a:lnTo>
                  <a:lnTo>
                    <a:pt x="122" y="398"/>
                  </a:lnTo>
                  <a:lnTo>
                    <a:pt x="114" y="385"/>
                  </a:lnTo>
                  <a:lnTo>
                    <a:pt x="94" y="384"/>
                  </a:lnTo>
                  <a:lnTo>
                    <a:pt x="109" y="372"/>
                  </a:lnTo>
                  <a:lnTo>
                    <a:pt x="101" y="369"/>
                  </a:lnTo>
                  <a:lnTo>
                    <a:pt x="102" y="352"/>
                  </a:lnTo>
                  <a:lnTo>
                    <a:pt x="94" y="353"/>
                  </a:lnTo>
                  <a:lnTo>
                    <a:pt x="81" y="340"/>
                  </a:lnTo>
                  <a:lnTo>
                    <a:pt x="78" y="327"/>
                  </a:lnTo>
                  <a:lnTo>
                    <a:pt x="85" y="316"/>
                  </a:lnTo>
                  <a:lnTo>
                    <a:pt x="115" y="314"/>
                  </a:lnTo>
                  <a:lnTo>
                    <a:pt x="186" y="264"/>
                  </a:lnTo>
                  <a:lnTo>
                    <a:pt x="285" y="260"/>
                  </a:lnTo>
                  <a:lnTo>
                    <a:pt x="310" y="242"/>
                  </a:lnTo>
                  <a:lnTo>
                    <a:pt x="323" y="193"/>
                  </a:lnTo>
                  <a:lnTo>
                    <a:pt x="354" y="186"/>
                  </a:lnTo>
                  <a:close/>
                  <a:moveTo>
                    <a:pt x="177" y="448"/>
                  </a:moveTo>
                  <a:lnTo>
                    <a:pt x="179" y="464"/>
                  </a:lnTo>
                  <a:lnTo>
                    <a:pt x="193" y="469"/>
                  </a:lnTo>
                  <a:lnTo>
                    <a:pt x="207" y="492"/>
                  </a:lnTo>
                  <a:lnTo>
                    <a:pt x="228" y="502"/>
                  </a:lnTo>
                  <a:lnTo>
                    <a:pt x="226" y="512"/>
                  </a:lnTo>
                  <a:lnTo>
                    <a:pt x="215" y="510"/>
                  </a:lnTo>
                  <a:lnTo>
                    <a:pt x="225" y="518"/>
                  </a:lnTo>
                  <a:lnTo>
                    <a:pt x="212" y="528"/>
                  </a:lnTo>
                  <a:lnTo>
                    <a:pt x="212" y="539"/>
                  </a:lnTo>
                  <a:lnTo>
                    <a:pt x="184" y="548"/>
                  </a:lnTo>
                  <a:lnTo>
                    <a:pt x="167" y="531"/>
                  </a:lnTo>
                  <a:lnTo>
                    <a:pt x="174" y="508"/>
                  </a:lnTo>
                  <a:lnTo>
                    <a:pt x="168" y="496"/>
                  </a:lnTo>
                  <a:lnTo>
                    <a:pt x="148" y="490"/>
                  </a:lnTo>
                  <a:lnTo>
                    <a:pt x="163" y="464"/>
                  </a:lnTo>
                  <a:lnTo>
                    <a:pt x="164" y="447"/>
                  </a:lnTo>
                  <a:lnTo>
                    <a:pt x="177" y="44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5" name="Freeform 9">
              <a:extLst>
                <a:ext uri="{FF2B5EF4-FFF2-40B4-BE49-F238E27FC236}">
                  <a16:creationId xmlns:a16="http://schemas.microsoft.com/office/drawing/2014/main" id="{95CFD962-7B87-6441-AD74-0420D684C68C}"/>
                </a:ext>
              </a:extLst>
            </p:cNvPr>
            <p:cNvSpPr>
              <a:spLocks/>
            </p:cNvSpPr>
            <p:nvPr/>
          </p:nvSpPr>
          <p:spPr bwMode="auto">
            <a:xfrm>
              <a:off x="1621430" y="4688291"/>
              <a:ext cx="313304" cy="217141"/>
            </a:xfrm>
            <a:custGeom>
              <a:avLst/>
              <a:gdLst>
                <a:gd name="T0" fmla="*/ 500 w 604"/>
                <a:gd name="T1" fmla="*/ 63 h 420"/>
                <a:gd name="T2" fmla="*/ 466 w 604"/>
                <a:gd name="T3" fmla="*/ 21 h 420"/>
                <a:gd name="T4" fmla="*/ 432 w 604"/>
                <a:gd name="T5" fmla="*/ 5 h 420"/>
                <a:gd name="T6" fmla="*/ 389 w 604"/>
                <a:gd name="T7" fmla="*/ 4 h 420"/>
                <a:gd name="T8" fmla="*/ 344 w 604"/>
                <a:gd name="T9" fmla="*/ 21 h 420"/>
                <a:gd name="T10" fmla="*/ 308 w 604"/>
                <a:gd name="T11" fmla="*/ 40 h 420"/>
                <a:gd name="T12" fmla="*/ 272 w 604"/>
                <a:gd name="T13" fmla="*/ 77 h 420"/>
                <a:gd name="T14" fmla="*/ 246 w 604"/>
                <a:gd name="T15" fmla="*/ 79 h 420"/>
                <a:gd name="T16" fmla="*/ 209 w 604"/>
                <a:gd name="T17" fmla="*/ 66 h 420"/>
                <a:gd name="T18" fmla="*/ 182 w 604"/>
                <a:gd name="T19" fmla="*/ 41 h 420"/>
                <a:gd name="T20" fmla="*/ 172 w 604"/>
                <a:gd name="T21" fmla="*/ 2 h 420"/>
                <a:gd name="T22" fmla="*/ 133 w 604"/>
                <a:gd name="T23" fmla="*/ 0 h 420"/>
                <a:gd name="T24" fmla="*/ 95 w 604"/>
                <a:gd name="T25" fmla="*/ 96 h 420"/>
                <a:gd name="T26" fmla="*/ 52 w 604"/>
                <a:gd name="T27" fmla="*/ 95 h 420"/>
                <a:gd name="T28" fmla="*/ 22 w 604"/>
                <a:gd name="T29" fmla="*/ 132 h 420"/>
                <a:gd name="T30" fmla="*/ 0 w 604"/>
                <a:gd name="T31" fmla="*/ 217 h 420"/>
                <a:gd name="T32" fmla="*/ 9 w 604"/>
                <a:gd name="T33" fmla="*/ 291 h 420"/>
                <a:gd name="T34" fmla="*/ 138 w 604"/>
                <a:gd name="T35" fmla="*/ 309 h 420"/>
                <a:gd name="T36" fmla="*/ 172 w 604"/>
                <a:gd name="T37" fmla="*/ 351 h 420"/>
                <a:gd name="T38" fmla="*/ 206 w 604"/>
                <a:gd name="T39" fmla="*/ 420 h 420"/>
                <a:gd name="T40" fmla="*/ 272 w 604"/>
                <a:gd name="T41" fmla="*/ 420 h 420"/>
                <a:gd name="T42" fmla="*/ 334 w 604"/>
                <a:gd name="T43" fmla="*/ 384 h 420"/>
                <a:gd name="T44" fmla="*/ 404 w 604"/>
                <a:gd name="T45" fmla="*/ 384 h 420"/>
                <a:gd name="T46" fmla="*/ 430 w 604"/>
                <a:gd name="T47" fmla="*/ 366 h 420"/>
                <a:gd name="T48" fmla="*/ 486 w 604"/>
                <a:gd name="T49" fmla="*/ 376 h 420"/>
                <a:gd name="T50" fmla="*/ 548 w 604"/>
                <a:gd name="T51" fmla="*/ 334 h 420"/>
                <a:gd name="T52" fmla="*/ 572 w 604"/>
                <a:gd name="T53" fmla="*/ 301 h 420"/>
                <a:gd name="T54" fmla="*/ 587 w 604"/>
                <a:gd name="T55" fmla="*/ 271 h 420"/>
                <a:gd name="T56" fmla="*/ 588 w 604"/>
                <a:gd name="T57" fmla="*/ 224 h 420"/>
                <a:gd name="T58" fmla="*/ 604 w 604"/>
                <a:gd name="T59" fmla="*/ 191 h 420"/>
                <a:gd name="T60" fmla="*/ 604 w 604"/>
                <a:gd name="T61" fmla="*/ 167 h 420"/>
                <a:gd name="T62" fmla="*/ 566 w 604"/>
                <a:gd name="T63" fmla="*/ 149 h 420"/>
                <a:gd name="T64" fmla="*/ 519 w 604"/>
                <a:gd name="T65" fmla="*/ 144 h 420"/>
                <a:gd name="T66" fmla="*/ 500 w 604"/>
                <a:gd name="T67" fmla="*/ 63 h 4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604" h="420">
                  <a:moveTo>
                    <a:pt x="500" y="63"/>
                  </a:moveTo>
                  <a:lnTo>
                    <a:pt x="466" y="21"/>
                  </a:lnTo>
                  <a:lnTo>
                    <a:pt x="432" y="5"/>
                  </a:lnTo>
                  <a:lnTo>
                    <a:pt x="389" y="4"/>
                  </a:lnTo>
                  <a:lnTo>
                    <a:pt x="344" y="21"/>
                  </a:lnTo>
                  <a:lnTo>
                    <a:pt x="308" y="40"/>
                  </a:lnTo>
                  <a:lnTo>
                    <a:pt x="272" y="77"/>
                  </a:lnTo>
                  <a:lnTo>
                    <a:pt x="246" y="79"/>
                  </a:lnTo>
                  <a:lnTo>
                    <a:pt x="209" y="66"/>
                  </a:lnTo>
                  <a:lnTo>
                    <a:pt x="182" y="41"/>
                  </a:lnTo>
                  <a:lnTo>
                    <a:pt x="172" y="2"/>
                  </a:lnTo>
                  <a:lnTo>
                    <a:pt x="133" y="0"/>
                  </a:lnTo>
                  <a:lnTo>
                    <a:pt x="95" y="96"/>
                  </a:lnTo>
                  <a:lnTo>
                    <a:pt x="52" y="95"/>
                  </a:lnTo>
                  <a:lnTo>
                    <a:pt x="22" y="132"/>
                  </a:lnTo>
                  <a:lnTo>
                    <a:pt x="0" y="217"/>
                  </a:lnTo>
                  <a:lnTo>
                    <a:pt x="9" y="291"/>
                  </a:lnTo>
                  <a:lnTo>
                    <a:pt x="138" y="309"/>
                  </a:lnTo>
                  <a:lnTo>
                    <a:pt x="172" y="351"/>
                  </a:lnTo>
                  <a:lnTo>
                    <a:pt x="206" y="420"/>
                  </a:lnTo>
                  <a:lnTo>
                    <a:pt x="272" y="420"/>
                  </a:lnTo>
                  <a:lnTo>
                    <a:pt x="334" y="384"/>
                  </a:lnTo>
                  <a:lnTo>
                    <a:pt x="404" y="384"/>
                  </a:lnTo>
                  <a:lnTo>
                    <a:pt x="430" y="366"/>
                  </a:lnTo>
                  <a:lnTo>
                    <a:pt x="486" y="376"/>
                  </a:lnTo>
                  <a:lnTo>
                    <a:pt x="548" y="334"/>
                  </a:lnTo>
                  <a:lnTo>
                    <a:pt x="572" y="301"/>
                  </a:lnTo>
                  <a:lnTo>
                    <a:pt x="587" y="271"/>
                  </a:lnTo>
                  <a:lnTo>
                    <a:pt x="588" y="224"/>
                  </a:lnTo>
                  <a:lnTo>
                    <a:pt x="604" y="191"/>
                  </a:lnTo>
                  <a:lnTo>
                    <a:pt x="604" y="167"/>
                  </a:lnTo>
                  <a:lnTo>
                    <a:pt x="566" y="149"/>
                  </a:lnTo>
                  <a:lnTo>
                    <a:pt x="519" y="144"/>
                  </a:lnTo>
                  <a:lnTo>
                    <a:pt x="500" y="63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6" name="Freeform 10">
              <a:extLst>
                <a:ext uri="{FF2B5EF4-FFF2-40B4-BE49-F238E27FC236}">
                  <a16:creationId xmlns:a16="http://schemas.microsoft.com/office/drawing/2014/main" id="{109FBF5D-C31B-D74E-A9F1-8A9EA94FF1AC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8610" y="3379241"/>
              <a:ext cx="259019" cy="333467"/>
            </a:xfrm>
            <a:custGeom>
              <a:avLst/>
              <a:gdLst>
                <a:gd name="T0" fmla="*/ 264 w 499"/>
                <a:gd name="T1" fmla="*/ 95 h 646"/>
                <a:gd name="T2" fmla="*/ 269 w 499"/>
                <a:gd name="T3" fmla="*/ 99 h 646"/>
                <a:gd name="T4" fmla="*/ 269 w 499"/>
                <a:gd name="T5" fmla="*/ 99 h 646"/>
                <a:gd name="T6" fmla="*/ 279 w 499"/>
                <a:gd name="T7" fmla="*/ 96 h 646"/>
                <a:gd name="T8" fmla="*/ 296 w 499"/>
                <a:gd name="T9" fmla="*/ 56 h 646"/>
                <a:gd name="T10" fmla="*/ 296 w 499"/>
                <a:gd name="T11" fmla="*/ 56 h 646"/>
                <a:gd name="T12" fmla="*/ 306 w 499"/>
                <a:gd name="T13" fmla="*/ 45 h 646"/>
                <a:gd name="T14" fmla="*/ 306 w 499"/>
                <a:gd name="T15" fmla="*/ 45 h 646"/>
                <a:gd name="T16" fmla="*/ 332 w 499"/>
                <a:gd name="T17" fmla="*/ 47 h 646"/>
                <a:gd name="T18" fmla="*/ 326 w 499"/>
                <a:gd name="T19" fmla="*/ 72 h 646"/>
                <a:gd name="T20" fmla="*/ 326 w 499"/>
                <a:gd name="T21" fmla="*/ 72 h 646"/>
                <a:gd name="T22" fmla="*/ 325 w 499"/>
                <a:gd name="T23" fmla="*/ 83 h 646"/>
                <a:gd name="T24" fmla="*/ 325 w 499"/>
                <a:gd name="T25" fmla="*/ 83 h 646"/>
                <a:gd name="T26" fmla="*/ 325 w 499"/>
                <a:gd name="T27" fmla="*/ 88 h 646"/>
                <a:gd name="T28" fmla="*/ 375 w 499"/>
                <a:gd name="T29" fmla="*/ 40 h 646"/>
                <a:gd name="T30" fmla="*/ 375 w 499"/>
                <a:gd name="T31" fmla="*/ 40 h 646"/>
                <a:gd name="T32" fmla="*/ 421 w 499"/>
                <a:gd name="T33" fmla="*/ 85 h 646"/>
                <a:gd name="T34" fmla="*/ 421 w 499"/>
                <a:gd name="T35" fmla="*/ 85 h 646"/>
                <a:gd name="T36" fmla="*/ 426 w 499"/>
                <a:gd name="T37" fmla="*/ 131 h 646"/>
                <a:gd name="T38" fmla="*/ 437 w 499"/>
                <a:gd name="T39" fmla="*/ 145 h 646"/>
                <a:gd name="T40" fmla="*/ 469 w 499"/>
                <a:gd name="T41" fmla="*/ 153 h 646"/>
                <a:gd name="T42" fmla="*/ 463 w 499"/>
                <a:gd name="T43" fmla="*/ 181 h 646"/>
                <a:gd name="T44" fmla="*/ 477 w 499"/>
                <a:gd name="T45" fmla="*/ 186 h 646"/>
                <a:gd name="T46" fmla="*/ 499 w 499"/>
                <a:gd name="T47" fmla="*/ 225 h 646"/>
                <a:gd name="T48" fmla="*/ 477 w 499"/>
                <a:gd name="T49" fmla="*/ 230 h 646"/>
                <a:gd name="T50" fmla="*/ 449 w 499"/>
                <a:gd name="T51" fmla="*/ 258 h 646"/>
                <a:gd name="T52" fmla="*/ 449 w 499"/>
                <a:gd name="T53" fmla="*/ 258 h 646"/>
                <a:gd name="T54" fmla="*/ 431 w 499"/>
                <a:gd name="T55" fmla="*/ 359 h 646"/>
                <a:gd name="T56" fmla="*/ 431 w 499"/>
                <a:gd name="T57" fmla="*/ 359 h 646"/>
                <a:gd name="T58" fmla="*/ 410 w 499"/>
                <a:gd name="T59" fmla="*/ 471 h 646"/>
                <a:gd name="T60" fmla="*/ 430 w 499"/>
                <a:gd name="T61" fmla="*/ 539 h 646"/>
                <a:gd name="T62" fmla="*/ 430 w 499"/>
                <a:gd name="T63" fmla="*/ 539 h 646"/>
                <a:gd name="T64" fmla="*/ 371 w 499"/>
                <a:gd name="T65" fmla="*/ 578 h 646"/>
                <a:gd name="T66" fmla="*/ 331 w 499"/>
                <a:gd name="T67" fmla="*/ 628 h 646"/>
                <a:gd name="T68" fmla="*/ 264 w 499"/>
                <a:gd name="T69" fmla="*/ 589 h 646"/>
                <a:gd name="T70" fmla="*/ 224 w 499"/>
                <a:gd name="T71" fmla="*/ 522 h 646"/>
                <a:gd name="T72" fmla="*/ 224 w 499"/>
                <a:gd name="T73" fmla="*/ 488 h 646"/>
                <a:gd name="T74" fmla="*/ 214 w 499"/>
                <a:gd name="T75" fmla="*/ 461 h 646"/>
                <a:gd name="T76" fmla="*/ 185 w 499"/>
                <a:gd name="T77" fmla="*/ 461 h 646"/>
                <a:gd name="T78" fmla="*/ 191 w 499"/>
                <a:gd name="T79" fmla="*/ 516 h 646"/>
                <a:gd name="T80" fmla="*/ 179 w 499"/>
                <a:gd name="T81" fmla="*/ 607 h 646"/>
                <a:gd name="T82" fmla="*/ 163 w 499"/>
                <a:gd name="T83" fmla="*/ 646 h 646"/>
                <a:gd name="T84" fmla="*/ 140 w 499"/>
                <a:gd name="T85" fmla="*/ 646 h 646"/>
                <a:gd name="T86" fmla="*/ 123 w 499"/>
                <a:gd name="T87" fmla="*/ 589 h 646"/>
                <a:gd name="T88" fmla="*/ 78 w 499"/>
                <a:gd name="T89" fmla="*/ 572 h 646"/>
                <a:gd name="T90" fmla="*/ 51 w 499"/>
                <a:gd name="T91" fmla="*/ 533 h 646"/>
                <a:gd name="T92" fmla="*/ 45 w 499"/>
                <a:gd name="T93" fmla="*/ 471 h 646"/>
                <a:gd name="T94" fmla="*/ 6 w 499"/>
                <a:gd name="T95" fmla="*/ 438 h 646"/>
                <a:gd name="T96" fmla="*/ 0 w 499"/>
                <a:gd name="T97" fmla="*/ 365 h 646"/>
                <a:gd name="T98" fmla="*/ 39 w 499"/>
                <a:gd name="T99" fmla="*/ 320 h 646"/>
                <a:gd name="T100" fmla="*/ 34 w 499"/>
                <a:gd name="T101" fmla="*/ 163 h 646"/>
                <a:gd name="T102" fmla="*/ 34 w 499"/>
                <a:gd name="T103" fmla="*/ 163 h 646"/>
                <a:gd name="T104" fmla="*/ 78 w 499"/>
                <a:gd name="T105" fmla="*/ 153 h 646"/>
                <a:gd name="T106" fmla="*/ 78 w 499"/>
                <a:gd name="T107" fmla="*/ 153 h 646"/>
                <a:gd name="T108" fmla="*/ 96 w 499"/>
                <a:gd name="T109" fmla="*/ 151 h 646"/>
                <a:gd name="T110" fmla="*/ 158 w 499"/>
                <a:gd name="T111" fmla="*/ 124 h 646"/>
                <a:gd name="T112" fmla="*/ 173 w 499"/>
                <a:gd name="T113" fmla="*/ 73 h 646"/>
                <a:gd name="T114" fmla="*/ 179 w 499"/>
                <a:gd name="T115" fmla="*/ 14 h 646"/>
                <a:gd name="T116" fmla="*/ 175 w 499"/>
                <a:gd name="T117" fmla="*/ 14 h 646"/>
                <a:gd name="T118" fmla="*/ 175 w 499"/>
                <a:gd name="T119" fmla="*/ 14 h 646"/>
                <a:gd name="T120" fmla="*/ 171 w 499"/>
                <a:gd name="T121" fmla="*/ 9 h 646"/>
                <a:gd name="T122" fmla="*/ 241 w 499"/>
                <a:gd name="T123" fmla="*/ 0 h 646"/>
                <a:gd name="T124" fmla="*/ 264 w 499"/>
                <a:gd name="T125" fmla="*/ 95 h 6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499" h="646">
                  <a:moveTo>
                    <a:pt x="264" y="95"/>
                  </a:moveTo>
                  <a:lnTo>
                    <a:pt x="269" y="99"/>
                  </a:lnTo>
                  <a:lnTo>
                    <a:pt x="269" y="99"/>
                  </a:lnTo>
                  <a:lnTo>
                    <a:pt x="279" y="96"/>
                  </a:lnTo>
                  <a:lnTo>
                    <a:pt x="296" y="56"/>
                  </a:lnTo>
                  <a:lnTo>
                    <a:pt x="296" y="56"/>
                  </a:lnTo>
                  <a:lnTo>
                    <a:pt x="306" y="45"/>
                  </a:lnTo>
                  <a:lnTo>
                    <a:pt x="306" y="45"/>
                  </a:lnTo>
                  <a:lnTo>
                    <a:pt x="332" y="47"/>
                  </a:lnTo>
                  <a:lnTo>
                    <a:pt x="326" y="72"/>
                  </a:lnTo>
                  <a:lnTo>
                    <a:pt x="326" y="72"/>
                  </a:lnTo>
                  <a:lnTo>
                    <a:pt x="325" y="83"/>
                  </a:lnTo>
                  <a:lnTo>
                    <a:pt x="325" y="83"/>
                  </a:lnTo>
                  <a:lnTo>
                    <a:pt x="325" y="88"/>
                  </a:lnTo>
                  <a:lnTo>
                    <a:pt x="375" y="40"/>
                  </a:lnTo>
                  <a:lnTo>
                    <a:pt x="375" y="40"/>
                  </a:lnTo>
                  <a:lnTo>
                    <a:pt x="421" y="85"/>
                  </a:lnTo>
                  <a:lnTo>
                    <a:pt x="421" y="85"/>
                  </a:lnTo>
                  <a:lnTo>
                    <a:pt x="426" y="131"/>
                  </a:lnTo>
                  <a:lnTo>
                    <a:pt x="437" y="145"/>
                  </a:lnTo>
                  <a:lnTo>
                    <a:pt x="469" y="153"/>
                  </a:lnTo>
                  <a:lnTo>
                    <a:pt x="463" y="181"/>
                  </a:lnTo>
                  <a:lnTo>
                    <a:pt x="477" y="186"/>
                  </a:lnTo>
                  <a:lnTo>
                    <a:pt x="499" y="225"/>
                  </a:lnTo>
                  <a:lnTo>
                    <a:pt x="477" y="230"/>
                  </a:lnTo>
                  <a:lnTo>
                    <a:pt x="449" y="258"/>
                  </a:lnTo>
                  <a:lnTo>
                    <a:pt x="449" y="258"/>
                  </a:lnTo>
                  <a:lnTo>
                    <a:pt x="431" y="359"/>
                  </a:lnTo>
                  <a:lnTo>
                    <a:pt x="431" y="359"/>
                  </a:lnTo>
                  <a:lnTo>
                    <a:pt x="410" y="471"/>
                  </a:lnTo>
                  <a:lnTo>
                    <a:pt x="430" y="539"/>
                  </a:lnTo>
                  <a:lnTo>
                    <a:pt x="430" y="539"/>
                  </a:lnTo>
                  <a:lnTo>
                    <a:pt x="371" y="578"/>
                  </a:lnTo>
                  <a:lnTo>
                    <a:pt x="331" y="628"/>
                  </a:lnTo>
                  <a:lnTo>
                    <a:pt x="264" y="589"/>
                  </a:lnTo>
                  <a:lnTo>
                    <a:pt x="224" y="522"/>
                  </a:lnTo>
                  <a:lnTo>
                    <a:pt x="224" y="488"/>
                  </a:lnTo>
                  <a:lnTo>
                    <a:pt x="214" y="461"/>
                  </a:lnTo>
                  <a:lnTo>
                    <a:pt x="185" y="461"/>
                  </a:lnTo>
                  <a:lnTo>
                    <a:pt x="191" y="516"/>
                  </a:lnTo>
                  <a:lnTo>
                    <a:pt x="179" y="607"/>
                  </a:lnTo>
                  <a:lnTo>
                    <a:pt x="163" y="646"/>
                  </a:lnTo>
                  <a:lnTo>
                    <a:pt x="140" y="646"/>
                  </a:lnTo>
                  <a:lnTo>
                    <a:pt x="123" y="589"/>
                  </a:lnTo>
                  <a:lnTo>
                    <a:pt x="78" y="572"/>
                  </a:lnTo>
                  <a:lnTo>
                    <a:pt x="51" y="533"/>
                  </a:lnTo>
                  <a:lnTo>
                    <a:pt x="45" y="471"/>
                  </a:lnTo>
                  <a:lnTo>
                    <a:pt x="6" y="438"/>
                  </a:lnTo>
                  <a:lnTo>
                    <a:pt x="0" y="365"/>
                  </a:lnTo>
                  <a:lnTo>
                    <a:pt x="39" y="320"/>
                  </a:lnTo>
                  <a:lnTo>
                    <a:pt x="34" y="163"/>
                  </a:lnTo>
                  <a:lnTo>
                    <a:pt x="34" y="163"/>
                  </a:lnTo>
                  <a:lnTo>
                    <a:pt x="78" y="153"/>
                  </a:lnTo>
                  <a:lnTo>
                    <a:pt x="78" y="153"/>
                  </a:lnTo>
                  <a:lnTo>
                    <a:pt x="96" y="151"/>
                  </a:lnTo>
                  <a:lnTo>
                    <a:pt x="158" y="124"/>
                  </a:lnTo>
                  <a:lnTo>
                    <a:pt x="173" y="73"/>
                  </a:lnTo>
                  <a:lnTo>
                    <a:pt x="179" y="14"/>
                  </a:lnTo>
                  <a:lnTo>
                    <a:pt x="175" y="14"/>
                  </a:lnTo>
                  <a:lnTo>
                    <a:pt x="175" y="14"/>
                  </a:lnTo>
                  <a:lnTo>
                    <a:pt x="171" y="9"/>
                  </a:lnTo>
                  <a:lnTo>
                    <a:pt x="241" y="0"/>
                  </a:lnTo>
                  <a:lnTo>
                    <a:pt x="264" y="9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7" name="Freeform 11">
              <a:extLst>
                <a:ext uri="{FF2B5EF4-FFF2-40B4-BE49-F238E27FC236}">
                  <a16:creationId xmlns:a16="http://schemas.microsoft.com/office/drawing/2014/main" id="{84C5D1B5-3F14-8E41-BA54-EF77A196AE6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42393" y="4221437"/>
              <a:ext cx="420324" cy="390854"/>
            </a:xfrm>
            <a:custGeom>
              <a:avLst/>
              <a:gdLst>
                <a:gd name="T0" fmla="*/ 437 w 812"/>
                <a:gd name="T1" fmla="*/ 41 h 758"/>
                <a:gd name="T2" fmla="*/ 459 w 812"/>
                <a:gd name="T3" fmla="*/ 65 h 758"/>
                <a:gd name="T4" fmla="*/ 456 w 812"/>
                <a:gd name="T5" fmla="*/ 130 h 758"/>
                <a:gd name="T6" fmla="*/ 505 w 812"/>
                <a:gd name="T7" fmla="*/ 149 h 758"/>
                <a:gd name="T8" fmla="*/ 581 w 812"/>
                <a:gd name="T9" fmla="*/ 111 h 758"/>
                <a:gd name="T10" fmla="*/ 627 w 812"/>
                <a:gd name="T11" fmla="*/ 106 h 758"/>
                <a:gd name="T12" fmla="*/ 715 w 812"/>
                <a:gd name="T13" fmla="*/ 136 h 758"/>
                <a:gd name="T14" fmla="*/ 799 w 812"/>
                <a:gd name="T15" fmla="*/ 152 h 758"/>
                <a:gd name="T16" fmla="*/ 799 w 812"/>
                <a:gd name="T17" fmla="*/ 205 h 758"/>
                <a:gd name="T18" fmla="*/ 790 w 812"/>
                <a:gd name="T19" fmla="*/ 292 h 758"/>
                <a:gd name="T20" fmla="*/ 769 w 812"/>
                <a:gd name="T21" fmla="*/ 325 h 758"/>
                <a:gd name="T22" fmla="*/ 779 w 812"/>
                <a:gd name="T23" fmla="*/ 355 h 758"/>
                <a:gd name="T24" fmla="*/ 773 w 812"/>
                <a:gd name="T25" fmla="*/ 366 h 758"/>
                <a:gd name="T26" fmla="*/ 756 w 812"/>
                <a:gd name="T27" fmla="*/ 397 h 758"/>
                <a:gd name="T28" fmla="*/ 771 w 812"/>
                <a:gd name="T29" fmla="*/ 401 h 758"/>
                <a:gd name="T30" fmla="*/ 744 w 812"/>
                <a:gd name="T31" fmla="*/ 421 h 758"/>
                <a:gd name="T32" fmla="*/ 718 w 812"/>
                <a:gd name="T33" fmla="*/ 441 h 758"/>
                <a:gd name="T34" fmla="*/ 714 w 812"/>
                <a:gd name="T35" fmla="*/ 394 h 758"/>
                <a:gd name="T36" fmla="*/ 695 w 812"/>
                <a:gd name="T37" fmla="*/ 353 h 758"/>
                <a:gd name="T38" fmla="*/ 619 w 812"/>
                <a:gd name="T39" fmla="*/ 279 h 758"/>
                <a:gd name="T40" fmla="*/ 661 w 812"/>
                <a:gd name="T41" fmla="*/ 320 h 758"/>
                <a:gd name="T42" fmla="*/ 675 w 812"/>
                <a:gd name="T43" fmla="*/ 359 h 758"/>
                <a:gd name="T44" fmla="*/ 668 w 812"/>
                <a:gd name="T45" fmla="*/ 375 h 758"/>
                <a:gd name="T46" fmla="*/ 650 w 812"/>
                <a:gd name="T47" fmla="*/ 385 h 758"/>
                <a:gd name="T48" fmla="*/ 672 w 812"/>
                <a:gd name="T49" fmla="*/ 418 h 758"/>
                <a:gd name="T50" fmla="*/ 636 w 812"/>
                <a:gd name="T51" fmla="*/ 467 h 758"/>
                <a:gd name="T52" fmla="*/ 597 w 812"/>
                <a:gd name="T53" fmla="*/ 437 h 758"/>
                <a:gd name="T54" fmla="*/ 616 w 812"/>
                <a:gd name="T55" fmla="*/ 496 h 758"/>
                <a:gd name="T56" fmla="*/ 646 w 812"/>
                <a:gd name="T57" fmla="*/ 495 h 758"/>
                <a:gd name="T58" fmla="*/ 640 w 812"/>
                <a:gd name="T59" fmla="*/ 531 h 758"/>
                <a:gd name="T60" fmla="*/ 626 w 812"/>
                <a:gd name="T61" fmla="*/ 567 h 758"/>
                <a:gd name="T62" fmla="*/ 630 w 812"/>
                <a:gd name="T63" fmla="*/ 580 h 758"/>
                <a:gd name="T64" fmla="*/ 606 w 812"/>
                <a:gd name="T65" fmla="*/ 629 h 758"/>
                <a:gd name="T66" fmla="*/ 637 w 812"/>
                <a:gd name="T67" fmla="*/ 675 h 758"/>
                <a:gd name="T68" fmla="*/ 590 w 812"/>
                <a:gd name="T69" fmla="*/ 681 h 758"/>
                <a:gd name="T70" fmla="*/ 568 w 812"/>
                <a:gd name="T71" fmla="*/ 712 h 758"/>
                <a:gd name="T72" fmla="*/ 534 w 812"/>
                <a:gd name="T73" fmla="*/ 738 h 758"/>
                <a:gd name="T74" fmla="*/ 503 w 812"/>
                <a:gd name="T75" fmla="*/ 743 h 758"/>
                <a:gd name="T76" fmla="*/ 479 w 812"/>
                <a:gd name="T77" fmla="*/ 689 h 758"/>
                <a:gd name="T78" fmla="*/ 384 w 812"/>
                <a:gd name="T79" fmla="*/ 665 h 758"/>
                <a:gd name="T80" fmla="*/ 355 w 812"/>
                <a:gd name="T81" fmla="*/ 617 h 758"/>
                <a:gd name="T82" fmla="*/ 299 w 812"/>
                <a:gd name="T83" fmla="*/ 614 h 758"/>
                <a:gd name="T84" fmla="*/ 198 w 812"/>
                <a:gd name="T85" fmla="*/ 509 h 758"/>
                <a:gd name="T86" fmla="*/ 96 w 812"/>
                <a:gd name="T87" fmla="*/ 444 h 758"/>
                <a:gd name="T88" fmla="*/ 0 w 812"/>
                <a:gd name="T89" fmla="*/ 339 h 758"/>
                <a:gd name="T90" fmla="*/ 62 w 812"/>
                <a:gd name="T91" fmla="*/ 286 h 758"/>
                <a:gd name="T92" fmla="*/ 35 w 812"/>
                <a:gd name="T93" fmla="*/ 217 h 758"/>
                <a:gd name="T94" fmla="*/ 136 w 812"/>
                <a:gd name="T95" fmla="*/ 157 h 758"/>
                <a:gd name="T96" fmla="*/ 159 w 812"/>
                <a:gd name="T97" fmla="*/ 145 h 758"/>
                <a:gd name="T98" fmla="*/ 142 w 812"/>
                <a:gd name="T99" fmla="*/ 72 h 758"/>
                <a:gd name="T100" fmla="*/ 302 w 812"/>
                <a:gd name="T101" fmla="*/ 12 h 7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812" h="758">
                  <a:moveTo>
                    <a:pt x="368" y="8"/>
                  </a:moveTo>
                  <a:lnTo>
                    <a:pt x="401" y="35"/>
                  </a:lnTo>
                  <a:lnTo>
                    <a:pt x="437" y="41"/>
                  </a:lnTo>
                  <a:lnTo>
                    <a:pt x="454" y="51"/>
                  </a:lnTo>
                  <a:lnTo>
                    <a:pt x="459" y="65"/>
                  </a:lnTo>
                  <a:lnTo>
                    <a:pt x="459" y="65"/>
                  </a:lnTo>
                  <a:lnTo>
                    <a:pt x="450" y="117"/>
                  </a:lnTo>
                  <a:lnTo>
                    <a:pt x="450" y="117"/>
                  </a:lnTo>
                  <a:lnTo>
                    <a:pt x="456" y="130"/>
                  </a:lnTo>
                  <a:lnTo>
                    <a:pt x="469" y="137"/>
                  </a:lnTo>
                  <a:lnTo>
                    <a:pt x="469" y="137"/>
                  </a:lnTo>
                  <a:lnTo>
                    <a:pt x="505" y="149"/>
                  </a:lnTo>
                  <a:lnTo>
                    <a:pt x="505" y="149"/>
                  </a:lnTo>
                  <a:lnTo>
                    <a:pt x="531" y="145"/>
                  </a:lnTo>
                  <a:lnTo>
                    <a:pt x="581" y="111"/>
                  </a:lnTo>
                  <a:lnTo>
                    <a:pt x="601" y="106"/>
                  </a:lnTo>
                  <a:lnTo>
                    <a:pt x="601" y="106"/>
                  </a:lnTo>
                  <a:lnTo>
                    <a:pt x="627" y="106"/>
                  </a:lnTo>
                  <a:lnTo>
                    <a:pt x="627" y="106"/>
                  </a:lnTo>
                  <a:lnTo>
                    <a:pt x="715" y="136"/>
                  </a:lnTo>
                  <a:lnTo>
                    <a:pt x="715" y="136"/>
                  </a:lnTo>
                  <a:lnTo>
                    <a:pt x="747" y="145"/>
                  </a:lnTo>
                  <a:lnTo>
                    <a:pt x="747" y="145"/>
                  </a:lnTo>
                  <a:lnTo>
                    <a:pt x="799" y="152"/>
                  </a:lnTo>
                  <a:lnTo>
                    <a:pt x="812" y="178"/>
                  </a:lnTo>
                  <a:lnTo>
                    <a:pt x="812" y="202"/>
                  </a:lnTo>
                  <a:lnTo>
                    <a:pt x="799" y="205"/>
                  </a:lnTo>
                  <a:lnTo>
                    <a:pt x="792" y="217"/>
                  </a:lnTo>
                  <a:lnTo>
                    <a:pt x="800" y="273"/>
                  </a:lnTo>
                  <a:lnTo>
                    <a:pt x="790" y="292"/>
                  </a:lnTo>
                  <a:lnTo>
                    <a:pt x="789" y="316"/>
                  </a:lnTo>
                  <a:lnTo>
                    <a:pt x="787" y="322"/>
                  </a:lnTo>
                  <a:lnTo>
                    <a:pt x="769" y="325"/>
                  </a:lnTo>
                  <a:lnTo>
                    <a:pt x="769" y="333"/>
                  </a:lnTo>
                  <a:lnTo>
                    <a:pt x="782" y="328"/>
                  </a:lnTo>
                  <a:lnTo>
                    <a:pt x="779" y="355"/>
                  </a:lnTo>
                  <a:lnTo>
                    <a:pt x="757" y="365"/>
                  </a:lnTo>
                  <a:lnTo>
                    <a:pt x="757" y="369"/>
                  </a:lnTo>
                  <a:lnTo>
                    <a:pt x="773" y="366"/>
                  </a:lnTo>
                  <a:lnTo>
                    <a:pt x="774" y="378"/>
                  </a:lnTo>
                  <a:lnTo>
                    <a:pt x="753" y="388"/>
                  </a:lnTo>
                  <a:lnTo>
                    <a:pt x="756" y="397"/>
                  </a:lnTo>
                  <a:lnTo>
                    <a:pt x="773" y="390"/>
                  </a:lnTo>
                  <a:lnTo>
                    <a:pt x="779" y="401"/>
                  </a:lnTo>
                  <a:lnTo>
                    <a:pt x="771" y="401"/>
                  </a:lnTo>
                  <a:lnTo>
                    <a:pt x="761" y="423"/>
                  </a:lnTo>
                  <a:lnTo>
                    <a:pt x="743" y="415"/>
                  </a:lnTo>
                  <a:lnTo>
                    <a:pt x="744" y="421"/>
                  </a:lnTo>
                  <a:lnTo>
                    <a:pt x="727" y="424"/>
                  </a:lnTo>
                  <a:lnTo>
                    <a:pt x="727" y="433"/>
                  </a:lnTo>
                  <a:lnTo>
                    <a:pt x="718" y="441"/>
                  </a:lnTo>
                  <a:lnTo>
                    <a:pt x="711" y="439"/>
                  </a:lnTo>
                  <a:lnTo>
                    <a:pt x="707" y="411"/>
                  </a:lnTo>
                  <a:lnTo>
                    <a:pt x="714" y="394"/>
                  </a:lnTo>
                  <a:lnTo>
                    <a:pt x="702" y="379"/>
                  </a:lnTo>
                  <a:lnTo>
                    <a:pt x="692" y="378"/>
                  </a:lnTo>
                  <a:lnTo>
                    <a:pt x="695" y="353"/>
                  </a:lnTo>
                  <a:lnTo>
                    <a:pt x="681" y="325"/>
                  </a:lnTo>
                  <a:lnTo>
                    <a:pt x="646" y="287"/>
                  </a:lnTo>
                  <a:lnTo>
                    <a:pt x="619" y="279"/>
                  </a:lnTo>
                  <a:lnTo>
                    <a:pt x="619" y="290"/>
                  </a:lnTo>
                  <a:lnTo>
                    <a:pt x="645" y="299"/>
                  </a:lnTo>
                  <a:lnTo>
                    <a:pt x="661" y="320"/>
                  </a:lnTo>
                  <a:lnTo>
                    <a:pt x="659" y="341"/>
                  </a:lnTo>
                  <a:lnTo>
                    <a:pt x="676" y="345"/>
                  </a:lnTo>
                  <a:lnTo>
                    <a:pt x="675" y="359"/>
                  </a:lnTo>
                  <a:lnTo>
                    <a:pt x="684" y="371"/>
                  </a:lnTo>
                  <a:lnTo>
                    <a:pt x="678" y="379"/>
                  </a:lnTo>
                  <a:lnTo>
                    <a:pt x="668" y="375"/>
                  </a:lnTo>
                  <a:lnTo>
                    <a:pt x="649" y="381"/>
                  </a:lnTo>
                  <a:lnTo>
                    <a:pt x="640" y="374"/>
                  </a:lnTo>
                  <a:lnTo>
                    <a:pt x="650" y="385"/>
                  </a:lnTo>
                  <a:lnTo>
                    <a:pt x="668" y="381"/>
                  </a:lnTo>
                  <a:lnTo>
                    <a:pt x="684" y="410"/>
                  </a:lnTo>
                  <a:lnTo>
                    <a:pt x="672" y="418"/>
                  </a:lnTo>
                  <a:lnTo>
                    <a:pt x="669" y="439"/>
                  </a:lnTo>
                  <a:lnTo>
                    <a:pt x="658" y="443"/>
                  </a:lnTo>
                  <a:lnTo>
                    <a:pt x="636" y="467"/>
                  </a:lnTo>
                  <a:lnTo>
                    <a:pt x="624" y="467"/>
                  </a:lnTo>
                  <a:lnTo>
                    <a:pt x="616" y="447"/>
                  </a:lnTo>
                  <a:lnTo>
                    <a:pt x="597" y="437"/>
                  </a:lnTo>
                  <a:lnTo>
                    <a:pt x="609" y="451"/>
                  </a:lnTo>
                  <a:lnTo>
                    <a:pt x="610" y="492"/>
                  </a:lnTo>
                  <a:lnTo>
                    <a:pt x="616" y="496"/>
                  </a:lnTo>
                  <a:lnTo>
                    <a:pt x="632" y="490"/>
                  </a:lnTo>
                  <a:lnTo>
                    <a:pt x="622" y="508"/>
                  </a:lnTo>
                  <a:lnTo>
                    <a:pt x="646" y="495"/>
                  </a:lnTo>
                  <a:lnTo>
                    <a:pt x="639" y="508"/>
                  </a:lnTo>
                  <a:lnTo>
                    <a:pt x="646" y="524"/>
                  </a:lnTo>
                  <a:lnTo>
                    <a:pt x="640" y="531"/>
                  </a:lnTo>
                  <a:lnTo>
                    <a:pt x="623" y="532"/>
                  </a:lnTo>
                  <a:lnTo>
                    <a:pt x="619" y="545"/>
                  </a:lnTo>
                  <a:lnTo>
                    <a:pt x="626" y="567"/>
                  </a:lnTo>
                  <a:lnTo>
                    <a:pt x="637" y="567"/>
                  </a:lnTo>
                  <a:lnTo>
                    <a:pt x="639" y="577"/>
                  </a:lnTo>
                  <a:lnTo>
                    <a:pt x="630" y="580"/>
                  </a:lnTo>
                  <a:lnTo>
                    <a:pt x="624" y="606"/>
                  </a:lnTo>
                  <a:lnTo>
                    <a:pt x="610" y="611"/>
                  </a:lnTo>
                  <a:lnTo>
                    <a:pt x="606" y="629"/>
                  </a:lnTo>
                  <a:lnTo>
                    <a:pt x="609" y="643"/>
                  </a:lnTo>
                  <a:lnTo>
                    <a:pt x="626" y="647"/>
                  </a:lnTo>
                  <a:lnTo>
                    <a:pt x="637" y="675"/>
                  </a:lnTo>
                  <a:lnTo>
                    <a:pt x="612" y="689"/>
                  </a:lnTo>
                  <a:lnTo>
                    <a:pt x="601" y="681"/>
                  </a:lnTo>
                  <a:lnTo>
                    <a:pt x="590" y="681"/>
                  </a:lnTo>
                  <a:lnTo>
                    <a:pt x="581" y="701"/>
                  </a:lnTo>
                  <a:lnTo>
                    <a:pt x="570" y="701"/>
                  </a:lnTo>
                  <a:lnTo>
                    <a:pt x="568" y="712"/>
                  </a:lnTo>
                  <a:lnTo>
                    <a:pt x="560" y="717"/>
                  </a:lnTo>
                  <a:lnTo>
                    <a:pt x="554" y="737"/>
                  </a:lnTo>
                  <a:lnTo>
                    <a:pt x="534" y="738"/>
                  </a:lnTo>
                  <a:lnTo>
                    <a:pt x="529" y="758"/>
                  </a:lnTo>
                  <a:lnTo>
                    <a:pt x="509" y="757"/>
                  </a:lnTo>
                  <a:lnTo>
                    <a:pt x="503" y="743"/>
                  </a:lnTo>
                  <a:lnTo>
                    <a:pt x="493" y="747"/>
                  </a:lnTo>
                  <a:lnTo>
                    <a:pt x="496" y="720"/>
                  </a:lnTo>
                  <a:lnTo>
                    <a:pt x="479" y="689"/>
                  </a:lnTo>
                  <a:lnTo>
                    <a:pt x="479" y="689"/>
                  </a:lnTo>
                  <a:lnTo>
                    <a:pt x="454" y="665"/>
                  </a:lnTo>
                  <a:lnTo>
                    <a:pt x="384" y="665"/>
                  </a:lnTo>
                  <a:lnTo>
                    <a:pt x="382" y="652"/>
                  </a:lnTo>
                  <a:lnTo>
                    <a:pt x="382" y="652"/>
                  </a:lnTo>
                  <a:lnTo>
                    <a:pt x="355" y="617"/>
                  </a:lnTo>
                  <a:lnTo>
                    <a:pt x="355" y="617"/>
                  </a:lnTo>
                  <a:lnTo>
                    <a:pt x="299" y="614"/>
                  </a:lnTo>
                  <a:lnTo>
                    <a:pt x="299" y="614"/>
                  </a:lnTo>
                  <a:lnTo>
                    <a:pt x="258" y="580"/>
                  </a:lnTo>
                  <a:lnTo>
                    <a:pt x="198" y="509"/>
                  </a:lnTo>
                  <a:lnTo>
                    <a:pt x="198" y="509"/>
                  </a:lnTo>
                  <a:lnTo>
                    <a:pt x="139" y="449"/>
                  </a:lnTo>
                  <a:lnTo>
                    <a:pt x="96" y="444"/>
                  </a:lnTo>
                  <a:lnTo>
                    <a:pt x="96" y="444"/>
                  </a:lnTo>
                  <a:lnTo>
                    <a:pt x="47" y="444"/>
                  </a:lnTo>
                  <a:lnTo>
                    <a:pt x="6" y="426"/>
                  </a:lnTo>
                  <a:lnTo>
                    <a:pt x="0" y="339"/>
                  </a:lnTo>
                  <a:lnTo>
                    <a:pt x="41" y="304"/>
                  </a:lnTo>
                  <a:lnTo>
                    <a:pt x="41" y="304"/>
                  </a:lnTo>
                  <a:lnTo>
                    <a:pt x="62" y="286"/>
                  </a:lnTo>
                  <a:lnTo>
                    <a:pt x="62" y="260"/>
                  </a:lnTo>
                  <a:lnTo>
                    <a:pt x="35" y="217"/>
                  </a:lnTo>
                  <a:lnTo>
                    <a:pt x="35" y="217"/>
                  </a:lnTo>
                  <a:lnTo>
                    <a:pt x="106" y="160"/>
                  </a:lnTo>
                  <a:lnTo>
                    <a:pt x="106" y="160"/>
                  </a:lnTo>
                  <a:lnTo>
                    <a:pt x="136" y="157"/>
                  </a:lnTo>
                  <a:lnTo>
                    <a:pt x="136" y="157"/>
                  </a:lnTo>
                  <a:lnTo>
                    <a:pt x="147" y="160"/>
                  </a:lnTo>
                  <a:lnTo>
                    <a:pt x="159" y="145"/>
                  </a:lnTo>
                  <a:lnTo>
                    <a:pt x="136" y="100"/>
                  </a:lnTo>
                  <a:lnTo>
                    <a:pt x="132" y="81"/>
                  </a:lnTo>
                  <a:lnTo>
                    <a:pt x="142" y="72"/>
                  </a:lnTo>
                  <a:lnTo>
                    <a:pt x="217" y="25"/>
                  </a:lnTo>
                  <a:lnTo>
                    <a:pt x="273" y="8"/>
                  </a:lnTo>
                  <a:lnTo>
                    <a:pt x="302" y="12"/>
                  </a:lnTo>
                  <a:lnTo>
                    <a:pt x="348" y="0"/>
                  </a:lnTo>
                  <a:lnTo>
                    <a:pt x="368" y="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8" name="Freeform 12">
              <a:extLst>
                <a:ext uri="{FF2B5EF4-FFF2-40B4-BE49-F238E27FC236}">
                  <a16:creationId xmlns:a16="http://schemas.microsoft.com/office/drawing/2014/main" id="{CB99157F-D9C2-9641-BED8-E9D4BA4175D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090985" y="1379991"/>
              <a:ext cx="1535498" cy="1543253"/>
            </a:xfrm>
            <a:custGeom>
              <a:avLst/>
              <a:gdLst>
                <a:gd name="T0" fmla="*/ 367 w 2970"/>
                <a:gd name="T1" fmla="*/ 1020 h 2987"/>
                <a:gd name="T2" fmla="*/ 428 w 2970"/>
                <a:gd name="T3" fmla="*/ 2170 h 2987"/>
                <a:gd name="T4" fmla="*/ 353 w 2970"/>
                <a:gd name="T5" fmla="*/ 2196 h 2987"/>
                <a:gd name="T6" fmla="*/ 428 w 2970"/>
                <a:gd name="T7" fmla="*/ 2170 h 2987"/>
                <a:gd name="T8" fmla="*/ 302 w 2970"/>
                <a:gd name="T9" fmla="*/ 1406 h 2987"/>
                <a:gd name="T10" fmla="*/ 27 w 2970"/>
                <a:gd name="T11" fmla="*/ 2151 h 2987"/>
                <a:gd name="T12" fmla="*/ 44 w 2970"/>
                <a:gd name="T13" fmla="*/ 2278 h 2987"/>
                <a:gd name="T14" fmla="*/ 185 w 2970"/>
                <a:gd name="T15" fmla="*/ 1264 h 2987"/>
                <a:gd name="T16" fmla="*/ 208 w 2970"/>
                <a:gd name="T17" fmla="*/ 1324 h 2987"/>
                <a:gd name="T18" fmla="*/ 1268 w 2970"/>
                <a:gd name="T19" fmla="*/ 219 h 2987"/>
                <a:gd name="T20" fmla="*/ 1289 w 2970"/>
                <a:gd name="T21" fmla="*/ 579 h 2987"/>
                <a:gd name="T22" fmla="*/ 1138 w 2970"/>
                <a:gd name="T23" fmla="*/ 676 h 2987"/>
                <a:gd name="T24" fmla="*/ 1060 w 2970"/>
                <a:gd name="T25" fmla="*/ 977 h 2987"/>
                <a:gd name="T26" fmla="*/ 759 w 2970"/>
                <a:gd name="T27" fmla="*/ 1134 h 2987"/>
                <a:gd name="T28" fmla="*/ 851 w 2970"/>
                <a:gd name="T29" fmla="*/ 1509 h 2987"/>
                <a:gd name="T30" fmla="*/ 1243 w 2970"/>
                <a:gd name="T31" fmla="*/ 1481 h 2987"/>
                <a:gd name="T32" fmla="*/ 1562 w 2970"/>
                <a:gd name="T33" fmla="*/ 1334 h 2987"/>
                <a:gd name="T34" fmla="*/ 1758 w 2970"/>
                <a:gd name="T35" fmla="*/ 1438 h 2987"/>
                <a:gd name="T36" fmla="*/ 1885 w 2970"/>
                <a:gd name="T37" fmla="*/ 1607 h 2987"/>
                <a:gd name="T38" fmla="*/ 1774 w 2970"/>
                <a:gd name="T39" fmla="*/ 1785 h 2987"/>
                <a:gd name="T40" fmla="*/ 1359 w 2970"/>
                <a:gd name="T41" fmla="*/ 1723 h 2987"/>
                <a:gd name="T42" fmla="*/ 1151 w 2970"/>
                <a:gd name="T43" fmla="*/ 1726 h 2987"/>
                <a:gd name="T44" fmla="*/ 1170 w 2970"/>
                <a:gd name="T45" fmla="*/ 1888 h 2987"/>
                <a:gd name="T46" fmla="*/ 1028 w 2970"/>
                <a:gd name="T47" fmla="*/ 1990 h 2987"/>
                <a:gd name="T48" fmla="*/ 763 w 2970"/>
                <a:gd name="T49" fmla="*/ 2117 h 2987"/>
                <a:gd name="T50" fmla="*/ 781 w 2970"/>
                <a:gd name="T51" fmla="*/ 2273 h 2987"/>
                <a:gd name="T52" fmla="*/ 847 w 2970"/>
                <a:gd name="T53" fmla="*/ 2262 h 2987"/>
                <a:gd name="T54" fmla="*/ 946 w 2970"/>
                <a:gd name="T55" fmla="*/ 2314 h 2987"/>
                <a:gd name="T56" fmla="*/ 867 w 2970"/>
                <a:gd name="T57" fmla="*/ 2173 h 2987"/>
                <a:gd name="T58" fmla="*/ 1266 w 2970"/>
                <a:gd name="T59" fmla="*/ 2137 h 2987"/>
                <a:gd name="T60" fmla="*/ 1217 w 2970"/>
                <a:gd name="T61" fmla="*/ 2141 h 2987"/>
                <a:gd name="T62" fmla="*/ 1163 w 2970"/>
                <a:gd name="T63" fmla="*/ 2262 h 2987"/>
                <a:gd name="T64" fmla="*/ 982 w 2970"/>
                <a:gd name="T65" fmla="*/ 2212 h 2987"/>
                <a:gd name="T66" fmla="*/ 981 w 2970"/>
                <a:gd name="T67" fmla="*/ 2404 h 2987"/>
                <a:gd name="T68" fmla="*/ 1023 w 2970"/>
                <a:gd name="T69" fmla="*/ 2477 h 2987"/>
                <a:gd name="T70" fmla="*/ 1186 w 2970"/>
                <a:gd name="T71" fmla="*/ 2369 h 2987"/>
                <a:gd name="T72" fmla="*/ 1246 w 2970"/>
                <a:gd name="T73" fmla="*/ 2431 h 2987"/>
                <a:gd name="T74" fmla="*/ 1141 w 2970"/>
                <a:gd name="T75" fmla="*/ 2614 h 2987"/>
                <a:gd name="T76" fmla="*/ 1232 w 2970"/>
                <a:gd name="T77" fmla="*/ 2741 h 2987"/>
                <a:gd name="T78" fmla="*/ 1408 w 2970"/>
                <a:gd name="T79" fmla="*/ 2964 h 2987"/>
                <a:gd name="T80" fmla="*/ 1873 w 2970"/>
                <a:gd name="T81" fmla="*/ 2946 h 2987"/>
                <a:gd name="T82" fmla="*/ 2117 w 2970"/>
                <a:gd name="T83" fmla="*/ 2951 h 2987"/>
                <a:gd name="T84" fmla="*/ 2305 w 2970"/>
                <a:gd name="T85" fmla="*/ 2781 h 2987"/>
                <a:gd name="T86" fmla="*/ 2637 w 2970"/>
                <a:gd name="T87" fmla="*/ 2497 h 2987"/>
                <a:gd name="T88" fmla="*/ 2905 w 2970"/>
                <a:gd name="T89" fmla="*/ 1902 h 2987"/>
                <a:gd name="T90" fmla="*/ 2885 w 2970"/>
                <a:gd name="T91" fmla="*/ 1587 h 2987"/>
                <a:gd name="T92" fmla="*/ 2503 w 2970"/>
                <a:gd name="T93" fmla="*/ 1288 h 2987"/>
                <a:gd name="T94" fmla="*/ 2477 w 2970"/>
                <a:gd name="T95" fmla="*/ 1082 h 2987"/>
                <a:gd name="T96" fmla="*/ 2510 w 2970"/>
                <a:gd name="T97" fmla="*/ 767 h 2987"/>
                <a:gd name="T98" fmla="*/ 2271 w 2970"/>
                <a:gd name="T99" fmla="*/ 462 h 2987"/>
                <a:gd name="T100" fmla="*/ 2073 w 2970"/>
                <a:gd name="T101" fmla="*/ 330 h 2987"/>
                <a:gd name="T102" fmla="*/ 1890 w 2970"/>
                <a:gd name="T103" fmla="*/ 281 h 2987"/>
                <a:gd name="T104" fmla="*/ 484 w 2970"/>
                <a:gd name="T105" fmla="*/ 1252 h 2987"/>
                <a:gd name="T106" fmla="*/ 348 w 2970"/>
                <a:gd name="T107" fmla="*/ 1252 h 2987"/>
                <a:gd name="T108" fmla="*/ 750 w 2970"/>
                <a:gd name="T109" fmla="*/ 1330 h 2987"/>
                <a:gd name="T110" fmla="*/ 727 w 2970"/>
                <a:gd name="T111" fmla="*/ 1108 h 2987"/>
                <a:gd name="T112" fmla="*/ 456 w 2970"/>
                <a:gd name="T113" fmla="*/ 1157 h 2987"/>
                <a:gd name="T114" fmla="*/ 500 w 2970"/>
                <a:gd name="T115" fmla="*/ 1417 h 2987"/>
                <a:gd name="T116" fmla="*/ 711 w 2970"/>
                <a:gd name="T117" fmla="*/ 1463 h 2987"/>
                <a:gd name="T118" fmla="*/ 622 w 2970"/>
                <a:gd name="T119" fmla="*/ 2136 h 2987"/>
                <a:gd name="T120" fmla="*/ 628 w 2970"/>
                <a:gd name="T121" fmla="*/ 2258 h 2987"/>
                <a:gd name="T122" fmla="*/ 688 w 2970"/>
                <a:gd name="T123" fmla="*/ 2195 h 2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970" h="2987">
                  <a:moveTo>
                    <a:pt x="237" y="1123"/>
                  </a:moveTo>
                  <a:lnTo>
                    <a:pt x="206" y="1097"/>
                  </a:lnTo>
                  <a:lnTo>
                    <a:pt x="204" y="1085"/>
                  </a:lnTo>
                  <a:lnTo>
                    <a:pt x="220" y="1076"/>
                  </a:lnTo>
                  <a:lnTo>
                    <a:pt x="232" y="1056"/>
                  </a:lnTo>
                  <a:lnTo>
                    <a:pt x="229" y="1035"/>
                  </a:lnTo>
                  <a:lnTo>
                    <a:pt x="236" y="1014"/>
                  </a:lnTo>
                  <a:lnTo>
                    <a:pt x="263" y="988"/>
                  </a:lnTo>
                  <a:lnTo>
                    <a:pt x="279" y="994"/>
                  </a:lnTo>
                  <a:lnTo>
                    <a:pt x="312" y="988"/>
                  </a:lnTo>
                  <a:lnTo>
                    <a:pt x="367" y="1020"/>
                  </a:lnTo>
                  <a:lnTo>
                    <a:pt x="394" y="1020"/>
                  </a:lnTo>
                  <a:lnTo>
                    <a:pt x="409" y="1007"/>
                  </a:lnTo>
                  <a:lnTo>
                    <a:pt x="429" y="1029"/>
                  </a:lnTo>
                  <a:lnTo>
                    <a:pt x="399" y="1079"/>
                  </a:lnTo>
                  <a:lnTo>
                    <a:pt x="363" y="1101"/>
                  </a:lnTo>
                  <a:lnTo>
                    <a:pt x="315" y="1095"/>
                  </a:lnTo>
                  <a:lnTo>
                    <a:pt x="301" y="1104"/>
                  </a:lnTo>
                  <a:lnTo>
                    <a:pt x="275" y="1105"/>
                  </a:lnTo>
                  <a:lnTo>
                    <a:pt x="256" y="1131"/>
                  </a:lnTo>
                  <a:lnTo>
                    <a:pt x="237" y="1123"/>
                  </a:lnTo>
                  <a:close/>
                  <a:moveTo>
                    <a:pt x="428" y="2170"/>
                  </a:moveTo>
                  <a:lnTo>
                    <a:pt x="422" y="2180"/>
                  </a:lnTo>
                  <a:lnTo>
                    <a:pt x="415" y="2176"/>
                  </a:lnTo>
                  <a:lnTo>
                    <a:pt x="412" y="2183"/>
                  </a:lnTo>
                  <a:lnTo>
                    <a:pt x="386" y="2167"/>
                  </a:lnTo>
                  <a:lnTo>
                    <a:pt x="379" y="2170"/>
                  </a:lnTo>
                  <a:lnTo>
                    <a:pt x="351" y="2162"/>
                  </a:lnTo>
                  <a:lnTo>
                    <a:pt x="350" y="2151"/>
                  </a:lnTo>
                  <a:lnTo>
                    <a:pt x="335" y="2154"/>
                  </a:lnTo>
                  <a:lnTo>
                    <a:pt x="338" y="2167"/>
                  </a:lnTo>
                  <a:lnTo>
                    <a:pt x="330" y="2173"/>
                  </a:lnTo>
                  <a:lnTo>
                    <a:pt x="353" y="2196"/>
                  </a:lnTo>
                  <a:lnTo>
                    <a:pt x="354" y="2188"/>
                  </a:lnTo>
                  <a:lnTo>
                    <a:pt x="364" y="2196"/>
                  </a:lnTo>
                  <a:lnTo>
                    <a:pt x="380" y="2195"/>
                  </a:lnTo>
                  <a:lnTo>
                    <a:pt x="383" y="2209"/>
                  </a:lnTo>
                  <a:lnTo>
                    <a:pt x="387" y="2200"/>
                  </a:lnTo>
                  <a:lnTo>
                    <a:pt x="394" y="2202"/>
                  </a:lnTo>
                  <a:lnTo>
                    <a:pt x="402" y="2212"/>
                  </a:lnTo>
                  <a:lnTo>
                    <a:pt x="439" y="2202"/>
                  </a:lnTo>
                  <a:lnTo>
                    <a:pt x="452" y="2180"/>
                  </a:lnTo>
                  <a:lnTo>
                    <a:pt x="438" y="2170"/>
                  </a:lnTo>
                  <a:lnTo>
                    <a:pt x="428" y="2170"/>
                  </a:lnTo>
                  <a:close/>
                  <a:moveTo>
                    <a:pt x="288" y="1382"/>
                  </a:moveTo>
                  <a:lnTo>
                    <a:pt x="288" y="1365"/>
                  </a:lnTo>
                  <a:lnTo>
                    <a:pt x="296" y="1349"/>
                  </a:lnTo>
                  <a:lnTo>
                    <a:pt x="291" y="1340"/>
                  </a:lnTo>
                  <a:lnTo>
                    <a:pt x="263" y="1340"/>
                  </a:lnTo>
                  <a:lnTo>
                    <a:pt x="252" y="1333"/>
                  </a:lnTo>
                  <a:lnTo>
                    <a:pt x="236" y="1337"/>
                  </a:lnTo>
                  <a:lnTo>
                    <a:pt x="234" y="1349"/>
                  </a:lnTo>
                  <a:lnTo>
                    <a:pt x="259" y="1375"/>
                  </a:lnTo>
                  <a:lnTo>
                    <a:pt x="292" y="1393"/>
                  </a:lnTo>
                  <a:lnTo>
                    <a:pt x="302" y="1406"/>
                  </a:lnTo>
                  <a:lnTo>
                    <a:pt x="308" y="1396"/>
                  </a:lnTo>
                  <a:lnTo>
                    <a:pt x="299" y="1388"/>
                  </a:lnTo>
                  <a:lnTo>
                    <a:pt x="288" y="1382"/>
                  </a:lnTo>
                  <a:close/>
                  <a:moveTo>
                    <a:pt x="82" y="2205"/>
                  </a:moveTo>
                  <a:lnTo>
                    <a:pt x="77" y="2195"/>
                  </a:lnTo>
                  <a:lnTo>
                    <a:pt x="61" y="2206"/>
                  </a:lnTo>
                  <a:lnTo>
                    <a:pt x="60" y="2182"/>
                  </a:lnTo>
                  <a:lnTo>
                    <a:pt x="53" y="2182"/>
                  </a:lnTo>
                  <a:lnTo>
                    <a:pt x="47" y="2154"/>
                  </a:lnTo>
                  <a:lnTo>
                    <a:pt x="37" y="2147"/>
                  </a:lnTo>
                  <a:lnTo>
                    <a:pt x="27" y="2151"/>
                  </a:lnTo>
                  <a:lnTo>
                    <a:pt x="31" y="2160"/>
                  </a:lnTo>
                  <a:lnTo>
                    <a:pt x="10" y="2205"/>
                  </a:lnTo>
                  <a:lnTo>
                    <a:pt x="11" y="2244"/>
                  </a:lnTo>
                  <a:lnTo>
                    <a:pt x="0" y="2260"/>
                  </a:lnTo>
                  <a:lnTo>
                    <a:pt x="23" y="2257"/>
                  </a:lnTo>
                  <a:lnTo>
                    <a:pt x="18" y="2248"/>
                  </a:lnTo>
                  <a:lnTo>
                    <a:pt x="25" y="2242"/>
                  </a:lnTo>
                  <a:lnTo>
                    <a:pt x="33" y="2265"/>
                  </a:lnTo>
                  <a:lnTo>
                    <a:pt x="54" y="2258"/>
                  </a:lnTo>
                  <a:lnTo>
                    <a:pt x="56" y="2271"/>
                  </a:lnTo>
                  <a:lnTo>
                    <a:pt x="44" y="2278"/>
                  </a:lnTo>
                  <a:lnTo>
                    <a:pt x="51" y="2284"/>
                  </a:lnTo>
                  <a:lnTo>
                    <a:pt x="83" y="2278"/>
                  </a:lnTo>
                  <a:lnTo>
                    <a:pt x="93" y="2283"/>
                  </a:lnTo>
                  <a:lnTo>
                    <a:pt x="96" y="2274"/>
                  </a:lnTo>
                  <a:lnTo>
                    <a:pt x="112" y="2275"/>
                  </a:lnTo>
                  <a:lnTo>
                    <a:pt x="113" y="2265"/>
                  </a:lnTo>
                  <a:lnTo>
                    <a:pt x="141" y="2242"/>
                  </a:lnTo>
                  <a:lnTo>
                    <a:pt x="135" y="2237"/>
                  </a:lnTo>
                  <a:lnTo>
                    <a:pt x="82" y="2205"/>
                  </a:lnTo>
                  <a:close/>
                  <a:moveTo>
                    <a:pt x="193" y="1267"/>
                  </a:moveTo>
                  <a:lnTo>
                    <a:pt x="185" y="1264"/>
                  </a:lnTo>
                  <a:lnTo>
                    <a:pt x="162" y="1291"/>
                  </a:lnTo>
                  <a:lnTo>
                    <a:pt x="144" y="1285"/>
                  </a:lnTo>
                  <a:lnTo>
                    <a:pt x="121" y="1293"/>
                  </a:lnTo>
                  <a:lnTo>
                    <a:pt x="122" y="1301"/>
                  </a:lnTo>
                  <a:lnTo>
                    <a:pt x="144" y="1314"/>
                  </a:lnTo>
                  <a:lnTo>
                    <a:pt x="164" y="1306"/>
                  </a:lnTo>
                  <a:lnTo>
                    <a:pt x="181" y="1317"/>
                  </a:lnTo>
                  <a:lnTo>
                    <a:pt x="180" y="1331"/>
                  </a:lnTo>
                  <a:lnTo>
                    <a:pt x="188" y="1329"/>
                  </a:lnTo>
                  <a:lnTo>
                    <a:pt x="213" y="1337"/>
                  </a:lnTo>
                  <a:lnTo>
                    <a:pt x="208" y="1324"/>
                  </a:lnTo>
                  <a:lnTo>
                    <a:pt x="219" y="1311"/>
                  </a:lnTo>
                  <a:lnTo>
                    <a:pt x="198" y="1293"/>
                  </a:lnTo>
                  <a:lnTo>
                    <a:pt x="193" y="1267"/>
                  </a:lnTo>
                  <a:close/>
                  <a:moveTo>
                    <a:pt x="1686" y="10"/>
                  </a:moveTo>
                  <a:lnTo>
                    <a:pt x="1586" y="86"/>
                  </a:lnTo>
                  <a:lnTo>
                    <a:pt x="1567" y="119"/>
                  </a:lnTo>
                  <a:lnTo>
                    <a:pt x="1497" y="192"/>
                  </a:lnTo>
                  <a:lnTo>
                    <a:pt x="1446" y="192"/>
                  </a:lnTo>
                  <a:lnTo>
                    <a:pt x="1363" y="158"/>
                  </a:lnTo>
                  <a:lnTo>
                    <a:pt x="1318" y="186"/>
                  </a:lnTo>
                  <a:lnTo>
                    <a:pt x="1268" y="219"/>
                  </a:lnTo>
                  <a:lnTo>
                    <a:pt x="1217" y="269"/>
                  </a:lnTo>
                  <a:lnTo>
                    <a:pt x="1155" y="360"/>
                  </a:lnTo>
                  <a:lnTo>
                    <a:pt x="1188" y="376"/>
                  </a:lnTo>
                  <a:lnTo>
                    <a:pt x="1223" y="444"/>
                  </a:lnTo>
                  <a:lnTo>
                    <a:pt x="1335" y="449"/>
                  </a:lnTo>
                  <a:lnTo>
                    <a:pt x="1396" y="483"/>
                  </a:lnTo>
                  <a:lnTo>
                    <a:pt x="1408" y="539"/>
                  </a:lnTo>
                  <a:lnTo>
                    <a:pt x="1386" y="556"/>
                  </a:lnTo>
                  <a:lnTo>
                    <a:pt x="1380" y="589"/>
                  </a:lnTo>
                  <a:lnTo>
                    <a:pt x="1341" y="579"/>
                  </a:lnTo>
                  <a:lnTo>
                    <a:pt x="1289" y="579"/>
                  </a:lnTo>
                  <a:lnTo>
                    <a:pt x="1285" y="645"/>
                  </a:lnTo>
                  <a:lnTo>
                    <a:pt x="1256" y="663"/>
                  </a:lnTo>
                  <a:lnTo>
                    <a:pt x="1262" y="707"/>
                  </a:lnTo>
                  <a:lnTo>
                    <a:pt x="1295" y="725"/>
                  </a:lnTo>
                  <a:lnTo>
                    <a:pt x="1289" y="843"/>
                  </a:lnTo>
                  <a:lnTo>
                    <a:pt x="1250" y="865"/>
                  </a:lnTo>
                  <a:lnTo>
                    <a:pt x="1223" y="820"/>
                  </a:lnTo>
                  <a:lnTo>
                    <a:pt x="1194" y="797"/>
                  </a:lnTo>
                  <a:lnTo>
                    <a:pt x="1217" y="719"/>
                  </a:lnTo>
                  <a:lnTo>
                    <a:pt x="1181" y="674"/>
                  </a:lnTo>
                  <a:lnTo>
                    <a:pt x="1138" y="676"/>
                  </a:lnTo>
                  <a:lnTo>
                    <a:pt x="1132" y="725"/>
                  </a:lnTo>
                  <a:lnTo>
                    <a:pt x="1099" y="758"/>
                  </a:lnTo>
                  <a:lnTo>
                    <a:pt x="1037" y="697"/>
                  </a:lnTo>
                  <a:lnTo>
                    <a:pt x="1024" y="700"/>
                  </a:lnTo>
                  <a:lnTo>
                    <a:pt x="1018" y="715"/>
                  </a:lnTo>
                  <a:lnTo>
                    <a:pt x="1040" y="788"/>
                  </a:lnTo>
                  <a:lnTo>
                    <a:pt x="1031" y="821"/>
                  </a:lnTo>
                  <a:lnTo>
                    <a:pt x="1093" y="837"/>
                  </a:lnTo>
                  <a:lnTo>
                    <a:pt x="1116" y="853"/>
                  </a:lnTo>
                  <a:lnTo>
                    <a:pt x="1178" y="944"/>
                  </a:lnTo>
                  <a:lnTo>
                    <a:pt x="1060" y="977"/>
                  </a:lnTo>
                  <a:lnTo>
                    <a:pt x="1010" y="977"/>
                  </a:lnTo>
                  <a:lnTo>
                    <a:pt x="992" y="1059"/>
                  </a:lnTo>
                  <a:lnTo>
                    <a:pt x="938" y="1062"/>
                  </a:lnTo>
                  <a:lnTo>
                    <a:pt x="918" y="1071"/>
                  </a:lnTo>
                  <a:lnTo>
                    <a:pt x="883" y="1107"/>
                  </a:lnTo>
                  <a:lnTo>
                    <a:pt x="818" y="1097"/>
                  </a:lnTo>
                  <a:lnTo>
                    <a:pt x="782" y="1068"/>
                  </a:lnTo>
                  <a:lnTo>
                    <a:pt x="772" y="1089"/>
                  </a:lnTo>
                  <a:lnTo>
                    <a:pt x="752" y="1091"/>
                  </a:lnTo>
                  <a:lnTo>
                    <a:pt x="740" y="1102"/>
                  </a:lnTo>
                  <a:lnTo>
                    <a:pt x="759" y="1134"/>
                  </a:lnTo>
                  <a:lnTo>
                    <a:pt x="745" y="1210"/>
                  </a:lnTo>
                  <a:lnTo>
                    <a:pt x="763" y="1242"/>
                  </a:lnTo>
                  <a:lnTo>
                    <a:pt x="765" y="1270"/>
                  </a:lnTo>
                  <a:lnTo>
                    <a:pt x="755" y="1298"/>
                  </a:lnTo>
                  <a:lnTo>
                    <a:pt x="775" y="1308"/>
                  </a:lnTo>
                  <a:lnTo>
                    <a:pt x="775" y="1330"/>
                  </a:lnTo>
                  <a:lnTo>
                    <a:pt x="762" y="1339"/>
                  </a:lnTo>
                  <a:lnTo>
                    <a:pt x="792" y="1393"/>
                  </a:lnTo>
                  <a:lnTo>
                    <a:pt x="809" y="1453"/>
                  </a:lnTo>
                  <a:lnTo>
                    <a:pt x="851" y="1509"/>
                  </a:lnTo>
                  <a:lnTo>
                    <a:pt x="851" y="1509"/>
                  </a:lnTo>
                  <a:lnTo>
                    <a:pt x="896" y="1473"/>
                  </a:lnTo>
                  <a:lnTo>
                    <a:pt x="926" y="1460"/>
                  </a:lnTo>
                  <a:lnTo>
                    <a:pt x="938" y="1431"/>
                  </a:lnTo>
                  <a:lnTo>
                    <a:pt x="964" y="1409"/>
                  </a:lnTo>
                  <a:lnTo>
                    <a:pt x="1001" y="1412"/>
                  </a:lnTo>
                  <a:lnTo>
                    <a:pt x="1135" y="1520"/>
                  </a:lnTo>
                  <a:lnTo>
                    <a:pt x="1135" y="1520"/>
                  </a:lnTo>
                  <a:lnTo>
                    <a:pt x="1204" y="1543"/>
                  </a:lnTo>
                  <a:lnTo>
                    <a:pt x="1204" y="1543"/>
                  </a:lnTo>
                  <a:lnTo>
                    <a:pt x="1224" y="1526"/>
                  </a:lnTo>
                  <a:lnTo>
                    <a:pt x="1243" y="1481"/>
                  </a:lnTo>
                  <a:lnTo>
                    <a:pt x="1266" y="1487"/>
                  </a:lnTo>
                  <a:lnTo>
                    <a:pt x="1291" y="1519"/>
                  </a:lnTo>
                  <a:lnTo>
                    <a:pt x="1334" y="1539"/>
                  </a:lnTo>
                  <a:lnTo>
                    <a:pt x="1400" y="1510"/>
                  </a:lnTo>
                  <a:lnTo>
                    <a:pt x="1410" y="1503"/>
                  </a:lnTo>
                  <a:lnTo>
                    <a:pt x="1413" y="1448"/>
                  </a:lnTo>
                  <a:lnTo>
                    <a:pt x="1429" y="1428"/>
                  </a:lnTo>
                  <a:lnTo>
                    <a:pt x="1521" y="1421"/>
                  </a:lnTo>
                  <a:lnTo>
                    <a:pt x="1542" y="1408"/>
                  </a:lnTo>
                  <a:lnTo>
                    <a:pt x="1543" y="1353"/>
                  </a:lnTo>
                  <a:lnTo>
                    <a:pt x="1562" y="1334"/>
                  </a:lnTo>
                  <a:lnTo>
                    <a:pt x="1562" y="1313"/>
                  </a:lnTo>
                  <a:lnTo>
                    <a:pt x="1572" y="1304"/>
                  </a:lnTo>
                  <a:lnTo>
                    <a:pt x="1595" y="1294"/>
                  </a:lnTo>
                  <a:lnTo>
                    <a:pt x="1611" y="1277"/>
                  </a:lnTo>
                  <a:lnTo>
                    <a:pt x="1653" y="1285"/>
                  </a:lnTo>
                  <a:lnTo>
                    <a:pt x="1700" y="1280"/>
                  </a:lnTo>
                  <a:lnTo>
                    <a:pt x="1722" y="1284"/>
                  </a:lnTo>
                  <a:lnTo>
                    <a:pt x="1738" y="1303"/>
                  </a:lnTo>
                  <a:lnTo>
                    <a:pt x="1740" y="1385"/>
                  </a:lnTo>
                  <a:lnTo>
                    <a:pt x="1756" y="1405"/>
                  </a:lnTo>
                  <a:lnTo>
                    <a:pt x="1758" y="1438"/>
                  </a:lnTo>
                  <a:lnTo>
                    <a:pt x="1778" y="1468"/>
                  </a:lnTo>
                  <a:lnTo>
                    <a:pt x="1752" y="1543"/>
                  </a:lnTo>
                  <a:lnTo>
                    <a:pt x="1752" y="1565"/>
                  </a:lnTo>
                  <a:lnTo>
                    <a:pt x="1758" y="1575"/>
                  </a:lnTo>
                  <a:lnTo>
                    <a:pt x="1779" y="1572"/>
                  </a:lnTo>
                  <a:lnTo>
                    <a:pt x="1801" y="1559"/>
                  </a:lnTo>
                  <a:lnTo>
                    <a:pt x="1846" y="1549"/>
                  </a:lnTo>
                  <a:lnTo>
                    <a:pt x="1866" y="1533"/>
                  </a:lnTo>
                  <a:lnTo>
                    <a:pt x="1880" y="1555"/>
                  </a:lnTo>
                  <a:lnTo>
                    <a:pt x="1892" y="1598"/>
                  </a:lnTo>
                  <a:lnTo>
                    <a:pt x="1885" y="1607"/>
                  </a:lnTo>
                  <a:lnTo>
                    <a:pt x="1853" y="1618"/>
                  </a:lnTo>
                  <a:lnTo>
                    <a:pt x="1834" y="1636"/>
                  </a:lnTo>
                  <a:lnTo>
                    <a:pt x="1827" y="1682"/>
                  </a:lnTo>
                  <a:lnTo>
                    <a:pt x="1849" y="1690"/>
                  </a:lnTo>
                  <a:lnTo>
                    <a:pt x="1849" y="1700"/>
                  </a:lnTo>
                  <a:lnTo>
                    <a:pt x="1825" y="1732"/>
                  </a:lnTo>
                  <a:lnTo>
                    <a:pt x="1814" y="1739"/>
                  </a:lnTo>
                  <a:lnTo>
                    <a:pt x="1802" y="1736"/>
                  </a:lnTo>
                  <a:lnTo>
                    <a:pt x="1795" y="1748"/>
                  </a:lnTo>
                  <a:lnTo>
                    <a:pt x="1804" y="1758"/>
                  </a:lnTo>
                  <a:lnTo>
                    <a:pt x="1774" y="1785"/>
                  </a:lnTo>
                  <a:lnTo>
                    <a:pt x="1719" y="1791"/>
                  </a:lnTo>
                  <a:lnTo>
                    <a:pt x="1654" y="1829"/>
                  </a:lnTo>
                  <a:lnTo>
                    <a:pt x="1641" y="1806"/>
                  </a:lnTo>
                  <a:lnTo>
                    <a:pt x="1641" y="1775"/>
                  </a:lnTo>
                  <a:lnTo>
                    <a:pt x="1586" y="1781"/>
                  </a:lnTo>
                  <a:lnTo>
                    <a:pt x="1511" y="1821"/>
                  </a:lnTo>
                  <a:lnTo>
                    <a:pt x="1468" y="1824"/>
                  </a:lnTo>
                  <a:lnTo>
                    <a:pt x="1446" y="1816"/>
                  </a:lnTo>
                  <a:lnTo>
                    <a:pt x="1413" y="1829"/>
                  </a:lnTo>
                  <a:lnTo>
                    <a:pt x="1405" y="1826"/>
                  </a:lnTo>
                  <a:lnTo>
                    <a:pt x="1359" y="1723"/>
                  </a:lnTo>
                  <a:lnTo>
                    <a:pt x="1315" y="1745"/>
                  </a:lnTo>
                  <a:lnTo>
                    <a:pt x="1305" y="1748"/>
                  </a:lnTo>
                  <a:lnTo>
                    <a:pt x="1294" y="1738"/>
                  </a:lnTo>
                  <a:lnTo>
                    <a:pt x="1289" y="1682"/>
                  </a:lnTo>
                  <a:lnTo>
                    <a:pt x="1279" y="1673"/>
                  </a:lnTo>
                  <a:lnTo>
                    <a:pt x="1281" y="1641"/>
                  </a:lnTo>
                  <a:lnTo>
                    <a:pt x="1212" y="1572"/>
                  </a:lnTo>
                  <a:lnTo>
                    <a:pt x="1212" y="1572"/>
                  </a:lnTo>
                  <a:lnTo>
                    <a:pt x="1148" y="1654"/>
                  </a:lnTo>
                  <a:lnTo>
                    <a:pt x="1148" y="1654"/>
                  </a:lnTo>
                  <a:lnTo>
                    <a:pt x="1151" y="1726"/>
                  </a:lnTo>
                  <a:lnTo>
                    <a:pt x="1210" y="1778"/>
                  </a:lnTo>
                  <a:lnTo>
                    <a:pt x="1210" y="1778"/>
                  </a:lnTo>
                  <a:lnTo>
                    <a:pt x="1210" y="1800"/>
                  </a:lnTo>
                  <a:lnTo>
                    <a:pt x="1199" y="1814"/>
                  </a:lnTo>
                  <a:lnTo>
                    <a:pt x="1197" y="1826"/>
                  </a:lnTo>
                  <a:lnTo>
                    <a:pt x="1197" y="1826"/>
                  </a:lnTo>
                  <a:lnTo>
                    <a:pt x="1203" y="1846"/>
                  </a:lnTo>
                  <a:lnTo>
                    <a:pt x="1186" y="1862"/>
                  </a:lnTo>
                  <a:lnTo>
                    <a:pt x="1186" y="1862"/>
                  </a:lnTo>
                  <a:lnTo>
                    <a:pt x="1175" y="1869"/>
                  </a:lnTo>
                  <a:lnTo>
                    <a:pt x="1170" y="1888"/>
                  </a:lnTo>
                  <a:lnTo>
                    <a:pt x="1170" y="1888"/>
                  </a:lnTo>
                  <a:lnTo>
                    <a:pt x="1184" y="1888"/>
                  </a:lnTo>
                  <a:lnTo>
                    <a:pt x="1193" y="1899"/>
                  </a:lnTo>
                  <a:lnTo>
                    <a:pt x="1121" y="1885"/>
                  </a:lnTo>
                  <a:lnTo>
                    <a:pt x="1105" y="1904"/>
                  </a:lnTo>
                  <a:lnTo>
                    <a:pt x="1119" y="1915"/>
                  </a:lnTo>
                  <a:lnTo>
                    <a:pt x="1112" y="1943"/>
                  </a:lnTo>
                  <a:lnTo>
                    <a:pt x="1077" y="1973"/>
                  </a:lnTo>
                  <a:lnTo>
                    <a:pt x="1063" y="1971"/>
                  </a:lnTo>
                  <a:lnTo>
                    <a:pt x="1054" y="1983"/>
                  </a:lnTo>
                  <a:lnTo>
                    <a:pt x="1028" y="1990"/>
                  </a:lnTo>
                  <a:lnTo>
                    <a:pt x="1023" y="2007"/>
                  </a:lnTo>
                  <a:lnTo>
                    <a:pt x="1033" y="2009"/>
                  </a:lnTo>
                  <a:lnTo>
                    <a:pt x="1033" y="2017"/>
                  </a:lnTo>
                  <a:lnTo>
                    <a:pt x="899" y="2064"/>
                  </a:lnTo>
                  <a:lnTo>
                    <a:pt x="845" y="2104"/>
                  </a:lnTo>
                  <a:lnTo>
                    <a:pt x="830" y="2098"/>
                  </a:lnTo>
                  <a:lnTo>
                    <a:pt x="838" y="2117"/>
                  </a:lnTo>
                  <a:lnTo>
                    <a:pt x="815" y="2141"/>
                  </a:lnTo>
                  <a:lnTo>
                    <a:pt x="804" y="2140"/>
                  </a:lnTo>
                  <a:lnTo>
                    <a:pt x="804" y="2128"/>
                  </a:lnTo>
                  <a:lnTo>
                    <a:pt x="763" y="2117"/>
                  </a:lnTo>
                  <a:lnTo>
                    <a:pt x="801" y="2156"/>
                  </a:lnTo>
                  <a:lnTo>
                    <a:pt x="807" y="2183"/>
                  </a:lnTo>
                  <a:lnTo>
                    <a:pt x="815" y="2189"/>
                  </a:lnTo>
                  <a:lnTo>
                    <a:pt x="808" y="2226"/>
                  </a:lnTo>
                  <a:lnTo>
                    <a:pt x="799" y="2234"/>
                  </a:lnTo>
                  <a:lnTo>
                    <a:pt x="781" y="2234"/>
                  </a:lnTo>
                  <a:lnTo>
                    <a:pt x="776" y="2247"/>
                  </a:lnTo>
                  <a:lnTo>
                    <a:pt x="778" y="2258"/>
                  </a:lnTo>
                  <a:lnTo>
                    <a:pt x="798" y="2260"/>
                  </a:lnTo>
                  <a:lnTo>
                    <a:pt x="802" y="2273"/>
                  </a:lnTo>
                  <a:lnTo>
                    <a:pt x="781" y="2273"/>
                  </a:lnTo>
                  <a:lnTo>
                    <a:pt x="785" y="2288"/>
                  </a:lnTo>
                  <a:lnTo>
                    <a:pt x="775" y="2291"/>
                  </a:lnTo>
                  <a:lnTo>
                    <a:pt x="766" y="2307"/>
                  </a:lnTo>
                  <a:lnTo>
                    <a:pt x="773" y="2313"/>
                  </a:lnTo>
                  <a:lnTo>
                    <a:pt x="783" y="2297"/>
                  </a:lnTo>
                  <a:lnTo>
                    <a:pt x="796" y="2296"/>
                  </a:lnTo>
                  <a:lnTo>
                    <a:pt x="814" y="2323"/>
                  </a:lnTo>
                  <a:lnTo>
                    <a:pt x="827" y="2310"/>
                  </a:lnTo>
                  <a:lnTo>
                    <a:pt x="824" y="2298"/>
                  </a:lnTo>
                  <a:lnTo>
                    <a:pt x="834" y="2274"/>
                  </a:lnTo>
                  <a:lnTo>
                    <a:pt x="847" y="2262"/>
                  </a:lnTo>
                  <a:lnTo>
                    <a:pt x="863" y="2275"/>
                  </a:lnTo>
                  <a:lnTo>
                    <a:pt x="873" y="2274"/>
                  </a:lnTo>
                  <a:lnTo>
                    <a:pt x="881" y="2290"/>
                  </a:lnTo>
                  <a:lnTo>
                    <a:pt x="889" y="2281"/>
                  </a:lnTo>
                  <a:lnTo>
                    <a:pt x="902" y="2291"/>
                  </a:lnTo>
                  <a:lnTo>
                    <a:pt x="897" y="2268"/>
                  </a:lnTo>
                  <a:lnTo>
                    <a:pt x="916" y="2231"/>
                  </a:lnTo>
                  <a:lnTo>
                    <a:pt x="920" y="2261"/>
                  </a:lnTo>
                  <a:lnTo>
                    <a:pt x="956" y="2283"/>
                  </a:lnTo>
                  <a:lnTo>
                    <a:pt x="948" y="2296"/>
                  </a:lnTo>
                  <a:lnTo>
                    <a:pt x="946" y="2314"/>
                  </a:lnTo>
                  <a:lnTo>
                    <a:pt x="958" y="2324"/>
                  </a:lnTo>
                  <a:lnTo>
                    <a:pt x="964" y="2310"/>
                  </a:lnTo>
                  <a:lnTo>
                    <a:pt x="961" y="2297"/>
                  </a:lnTo>
                  <a:lnTo>
                    <a:pt x="971" y="2283"/>
                  </a:lnTo>
                  <a:lnTo>
                    <a:pt x="965" y="2254"/>
                  </a:lnTo>
                  <a:lnTo>
                    <a:pt x="918" y="2229"/>
                  </a:lnTo>
                  <a:lnTo>
                    <a:pt x="913" y="2203"/>
                  </a:lnTo>
                  <a:lnTo>
                    <a:pt x="905" y="2196"/>
                  </a:lnTo>
                  <a:lnTo>
                    <a:pt x="906" y="2180"/>
                  </a:lnTo>
                  <a:lnTo>
                    <a:pt x="890" y="2173"/>
                  </a:lnTo>
                  <a:lnTo>
                    <a:pt x="867" y="2173"/>
                  </a:lnTo>
                  <a:lnTo>
                    <a:pt x="850" y="2150"/>
                  </a:lnTo>
                  <a:lnTo>
                    <a:pt x="828" y="2137"/>
                  </a:lnTo>
                  <a:lnTo>
                    <a:pt x="848" y="2117"/>
                  </a:lnTo>
                  <a:lnTo>
                    <a:pt x="847" y="2105"/>
                  </a:lnTo>
                  <a:lnTo>
                    <a:pt x="905" y="2065"/>
                  </a:lnTo>
                  <a:lnTo>
                    <a:pt x="1021" y="2025"/>
                  </a:lnTo>
                  <a:lnTo>
                    <a:pt x="1040" y="2023"/>
                  </a:lnTo>
                  <a:lnTo>
                    <a:pt x="1102" y="2074"/>
                  </a:lnTo>
                  <a:lnTo>
                    <a:pt x="1190" y="2107"/>
                  </a:lnTo>
                  <a:lnTo>
                    <a:pt x="1246" y="2100"/>
                  </a:lnTo>
                  <a:lnTo>
                    <a:pt x="1266" y="2137"/>
                  </a:lnTo>
                  <a:lnTo>
                    <a:pt x="1285" y="2144"/>
                  </a:lnTo>
                  <a:lnTo>
                    <a:pt x="1295" y="2159"/>
                  </a:lnTo>
                  <a:lnTo>
                    <a:pt x="1318" y="2150"/>
                  </a:lnTo>
                  <a:lnTo>
                    <a:pt x="1302" y="2166"/>
                  </a:lnTo>
                  <a:lnTo>
                    <a:pt x="1299" y="2183"/>
                  </a:lnTo>
                  <a:lnTo>
                    <a:pt x="1272" y="2147"/>
                  </a:lnTo>
                  <a:lnTo>
                    <a:pt x="1263" y="2153"/>
                  </a:lnTo>
                  <a:lnTo>
                    <a:pt x="1237" y="2137"/>
                  </a:lnTo>
                  <a:lnTo>
                    <a:pt x="1240" y="2121"/>
                  </a:lnTo>
                  <a:lnTo>
                    <a:pt x="1224" y="2127"/>
                  </a:lnTo>
                  <a:lnTo>
                    <a:pt x="1217" y="2141"/>
                  </a:lnTo>
                  <a:lnTo>
                    <a:pt x="1232" y="2151"/>
                  </a:lnTo>
                  <a:lnTo>
                    <a:pt x="1235" y="2164"/>
                  </a:lnTo>
                  <a:lnTo>
                    <a:pt x="1214" y="2154"/>
                  </a:lnTo>
                  <a:lnTo>
                    <a:pt x="1200" y="2163"/>
                  </a:lnTo>
                  <a:lnTo>
                    <a:pt x="1213" y="2193"/>
                  </a:lnTo>
                  <a:lnTo>
                    <a:pt x="1197" y="2209"/>
                  </a:lnTo>
                  <a:lnTo>
                    <a:pt x="1209" y="2212"/>
                  </a:lnTo>
                  <a:lnTo>
                    <a:pt x="1196" y="2216"/>
                  </a:lnTo>
                  <a:lnTo>
                    <a:pt x="1201" y="2225"/>
                  </a:lnTo>
                  <a:lnTo>
                    <a:pt x="1168" y="2273"/>
                  </a:lnTo>
                  <a:lnTo>
                    <a:pt x="1163" y="2262"/>
                  </a:lnTo>
                  <a:lnTo>
                    <a:pt x="1145" y="2257"/>
                  </a:lnTo>
                  <a:lnTo>
                    <a:pt x="1155" y="2245"/>
                  </a:lnTo>
                  <a:lnTo>
                    <a:pt x="1147" y="2232"/>
                  </a:lnTo>
                  <a:lnTo>
                    <a:pt x="1145" y="2190"/>
                  </a:lnTo>
                  <a:lnTo>
                    <a:pt x="1098" y="2206"/>
                  </a:lnTo>
                  <a:lnTo>
                    <a:pt x="1090" y="2186"/>
                  </a:lnTo>
                  <a:lnTo>
                    <a:pt x="1075" y="2189"/>
                  </a:lnTo>
                  <a:lnTo>
                    <a:pt x="1027" y="2173"/>
                  </a:lnTo>
                  <a:lnTo>
                    <a:pt x="1011" y="2193"/>
                  </a:lnTo>
                  <a:lnTo>
                    <a:pt x="1014" y="2206"/>
                  </a:lnTo>
                  <a:lnTo>
                    <a:pt x="982" y="2212"/>
                  </a:lnTo>
                  <a:lnTo>
                    <a:pt x="990" y="2244"/>
                  </a:lnTo>
                  <a:lnTo>
                    <a:pt x="1000" y="2239"/>
                  </a:lnTo>
                  <a:lnTo>
                    <a:pt x="1007" y="2254"/>
                  </a:lnTo>
                  <a:lnTo>
                    <a:pt x="990" y="2268"/>
                  </a:lnTo>
                  <a:lnTo>
                    <a:pt x="990" y="2286"/>
                  </a:lnTo>
                  <a:lnTo>
                    <a:pt x="1007" y="2313"/>
                  </a:lnTo>
                  <a:lnTo>
                    <a:pt x="981" y="2314"/>
                  </a:lnTo>
                  <a:lnTo>
                    <a:pt x="961" y="2340"/>
                  </a:lnTo>
                  <a:lnTo>
                    <a:pt x="982" y="2386"/>
                  </a:lnTo>
                  <a:lnTo>
                    <a:pt x="962" y="2404"/>
                  </a:lnTo>
                  <a:lnTo>
                    <a:pt x="981" y="2404"/>
                  </a:lnTo>
                  <a:lnTo>
                    <a:pt x="990" y="2392"/>
                  </a:lnTo>
                  <a:lnTo>
                    <a:pt x="994" y="2399"/>
                  </a:lnTo>
                  <a:lnTo>
                    <a:pt x="1017" y="2392"/>
                  </a:lnTo>
                  <a:lnTo>
                    <a:pt x="1018" y="2405"/>
                  </a:lnTo>
                  <a:lnTo>
                    <a:pt x="1033" y="2401"/>
                  </a:lnTo>
                  <a:lnTo>
                    <a:pt x="1010" y="2434"/>
                  </a:lnTo>
                  <a:lnTo>
                    <a:pt x="992" y="2440"/>
                  </a:lnTo>
                  <a:lnTo>
                    <a:pt x="998" y="2447"/>
                  </a:lnTo>
                  <a:lnTo>
                    <a:pt x="1010" y="2444"/>
                  </a:lnTo>
                  <a:lnTo>
                    <a:pt x="1017" y="2454"/>
                  </a:lnTo>
                  <a:lnTo>
                    <a:pt x="1023" y="2477"/>
                  </a:lnTo>
                  <a:lnTo>
                    <a:pt x="1013" y="2486"/>
                  </a:lnTo>
                  <a:lnTo>
                    <a:pt x="1028" y="2500"/>
                  </a:lnTo>
                  <a:lnTo>
                    <a:pt x="1036" y="2471"/>
                  </a:lnTo>
                  <a:lnTo>
                    <a:pt x="1052" y="2467"/>
                  </a:lnTo>
                  <a:lnTo>
                    <a:pt x="1060" y="2450"/>
                  </a:lnTo>
                  <a:lnTo>
                    <a:pt x="1070" y="2450"/>
                  </a:lnTo>
                  <a:lnTo>
                    <a:pt x="1072" y="2456"/>
                  </a:lnTo>
                  <a:lnTo>
                    <a:pt x="1096" y="2437"/>
                  </a:lnTo>
                  <a:lnTo>
                    <a:pt x="1132" y="2376"/>
                  </a:lnTo>
                  <a:lnTo>
                    <a:pt x="1178" y="2381"/>
                  </a:lnTo>
                  <a:lnTo>
                    <a:pt x="1186" y="2369"/>
                  </a:lnTo>
                  <a:lnTo>
                    <a:pt x="1193" y="2371"/>
                  </a:lnTo>
                  <a:lnTo>
                    <a:pt x="1204" y="2342"/>
                  </a:lnTo>
                  <a:lnTo>
                    <a:pt x="1203" y="2363"/>
                  </a:lnTo>
                  <a:lnTo>
                    <a:pt x="1216" y="2368"/>
                  </a:lnTo>
                  <a:lnTo>
                    <a:pt x="1212" y="2381"/>
                  </a:lnTo>
                  <a:lnTo>
                    <a:pt x="1220" y="2385"/>
                  </a:lnTo>
                  <a:lnTo>
                    <a:pt x="1181" y="2408"/>
                  </a:lnTo>
                  <a:lnTo>
                    <a:pt x="1266" y="2409"/>
                  </a:lnTo>
                  <a:lnTo>
                    <a:pt x="1266" y="2417"/>
                  </a:lnTo>
                  <a:lnTo>
                    <a:pt x="1229" y="2421"/>
                  </a:lnTo>
                  <a:lnTo>
                    <a:pt x="1246" y="2431"/>
                  </a:lnTo>
                  <a:lnTo>
                    <a:pt x="1245" y="2438"/>
                  </a:lnTo>
                  <a:lnTo>
                    <a:pt x="1230" y="2433"/>
                  </a:lnTo>
                  <a:lnTo>
                    <a:pt x="1224" y="2447"/>
                  </a:lnTo>
                  <a:lnTo>
                    <a:pt x="1206" y="2456"/>
                  </a:lnTo>
                  <a:lnTo>
                    <a:pt x="1187" y="2443"/>
                  </a:lnTo>
                  <a:lnTo>
                    <a:pt x="1151" y="2477"/>
                  </a:lnTo>
                  <a:lnTo>
                    <a:pt x="1148" y="2494"/>
                  </a:lnTo>
                  <a:lnTo>
                    <a:pt x="1160" y="2526"/>
                  </a:lnTo>
                  <a:lnTo>
                    <a:pt x="1152" y="2605"/>
                  </a:lnTo>
                  <a:lnTo>
                    <a:pt x="1145" y="2613"/>
                  </a:lnTo>
                  <a:lnTo>
                    <a:pt x="1141" y="2614"/>
                  </a:lnTo>
                  <a:lnTo>
                    <a:pt x="1124" y="2640"/>
                  </a:lnTo>
                  <a:lnTo>
                    <a:pt x="1124" y="2654"/>
                  </a:lnTo>
                  <a:lnTo>
                    <a:pt x="1129" y="2669"/>
                  </a:lnTo>
                  <a:lnTo>
                    <a:pt x="1193" y="2667"/>
                  </a:lnTo>
                  <a:lnTo>
                    <a:pt x="1207" y="2675"/>
                  </a:lnTo>
                  <a:lnTo>
                    <a:pt x="1213" y="2712"/>
                  </a:lnTo>
                  <a:lnTo>
                    <a:pt x="1204" y="2708"/>
                  </a:lnTo>
                  <a:lnTo>
                    <a:pt x="1188" y="2719"/>
                  </a:lnTo>
                  <a:lnTo>
                    <a:pt x="1190" y="2734"/>
                  </a:lnTo>
                  <a:lnTo>
                    <a:pt x="1200" y="2744"/>
                  </a:lnTo>
                  <a:lnTo>
                    <a:pt x="1232" y="2741"/>
                  </a:lnTo>
                  <a:lnTo>
                    <a:pt x="1261" y="2750"/>
                  </a:lnTo>
                  <a:lnTo>
                    <a:pt x="1286" y="2796"/>
                  </a:lnTo>
                  <a:lnTo>
                    <a:pt x="1292" y="2814"/>
                  </a:lnTo>
                  <a:lnTo>
                    <a:pt x="1281" y="2807"/>
                  </a:lnTo>
                  <a:lnTo>
                    <a:pt x="1289" y="2825"/>
                  </a:lnTo>
                  <a:lnTo>
                    <a:pt x="1324" y="2837"/>
                  </a:lnTo>
                  <a:lnTo>
                    <a:pt x="1331" y="2872"/>
                  </a:lnTo>
                  <a:lnTo>
                    <a:pt x="1367" y="2865"/>
                  </a:lnTo>
                  <a:lnTo>
                    <a:pt x="1392" y="2882"/>
                  </a:lnTo>
                  <a:lnTo>
                    <a:pt x="1408" y="2964"/>
                  </a:lnTo>
                  <a:lnTo>
                    <a:pt x="1408" y="2964"/>
                  </a:lnTo>
                  <a:lnTo>
                    <a:pt x="1425" y="2963"/>
                  </a:lnTo>
                  <a:lnTo>
                    <a:pt x="1441" y="2941"/>
                  </a:lnTo>
                  <a:lnTo>
                    <a:pt x="1469" y="2927"/>
                  </a:lnTo>
                  <a:lnTo>
                    <a:pt x="1605" y="2959"/>
                  </a:lnTo>
                  <a:lnTo>
                    <a:pt x="1621" y="2947"/>
                  </a:lnTo>
                  <a:lnTo>
                    <a:pt x="1637" y="2947"/>
                  </a:lnTo>
                  <a:lnTo>
                    <a:pt x="1694" y="2927"/>
                  </a:lnTo>
                  <a:lnTo>
                    <a:pt x="1749" y="2889"/>
                  </a:lnTo>
                  <a:lnTo>
                    <a:pt x="1795" y="2888"/>
                  </a:lnTo>
                  <a:lnTo>
                    <a:pt x="1849" y="2914"/>
                  </a:lnTo>
                  <a:lnTo>
                    <a:pt x="1873" y="2946"/>
                  </a:lnTo>
                  <a:lnTo>
                    <a:pt x="1908" y="2974"/>
                  </a:lnTo>
                  <a:lnTo>
                    <a:pt x="2000" y="2987"/>
                  </a:lnTo>
                  <a:lnTo>
                    <a:pt x="2000" y="2987"/>
                  </a:lnTo>
                  <a:lnTo>
                    <a:pt x="2049" y="2983"/>
                  </a:lnTo>
                  <a:lnTo>
                    <a:pt x="2049" y="2983"/>
                  </a:lnTo>
                  <a:lnTo>
                    <a:pt x="2076" y="2966"/>
                  </a:lnTo>
                  <a:lnTo>
                    <a:pt x="2076" y="2966"/>
                  </a:lnTo>
                  <a:lnTo>
                    <a:pt x="2104" y="2960"/>
                  </a:lnTo>
                  <a:lnTo>
                    <a:pt x="2104" y="2960"/>
                  </a:lnTo>
                  <a:lnTo>
                    <a:pt x="2117" y="2951"/>
                  </a:lnTo>
                  <a:lnTo>
                    <a:pt x="2117" y="2951"/>
                  </a:lnTo>
                  <a:lnTo>
                    <a:pt x="2147" y="2930"/>
                  </a:lnTo>
                  <a:lnTo>
                    <a:pt x="2187" y="2933"/>
                  </a:lnTo>
                  <a:lnTo>
                    <a:pt x="2203" y="2908"/>
                  </a:lnTo>
                  <a:lnTo>
                    <a:pt x="2219" y="2901"/>
                  </a:lnTo>
                  <a:lnTo>
                    <a:pt x="2222" y="2863"/>
                  </a:lnTo>
                  <a:lnTo>
                    <a:pt x="2217" y="2843"/>
                  </a:lnTo>
                  <a:lnTo>
                    <a:pt x="2217" y="2843"/>
                  </a:lnTo>
                  <a:lnTo>
                    <a:pt x="2253" y="2814"/>
                  </a:lnTo>
                  <a:lnTo>
                    <a:pt x="2253" y="2814"/>
                  </a:lnTo>
                  <a:lnTo>
                    <a:pt x="2308" y="2790"/>
                  </a:lnTo>
                  <a:lnTo>
                    <a:pt x="2305" y="2781"/>
                  </a:lnTo>
                  <a:lnTo>
                    <a:pt x="2323" y="2761"/>
                  </a:lnTo>
                  <a:lnTo>
                    <a:pt x="2323" y="2742"/>
                  </a:lnTo>
                  <a:lnTo>
                    <a:pt x="2364" y="2696"/>
                  </a:lnTo>
                  <a:lnTo>
                    <a:pt x="2379" y="2718"/>
                  </a:lnTo>
                  <a:lnTo>
                    <a:pt x="2406" y="2716"/>
                  </a:lnTo>
                  <a:lnTo>
                    <a:pt x="2400" y="2754"/>
                  </a:lnTo>
                  <a:lnTo>
                    <a:pt x="2429" y="2696"/>
                  </a:lnTo>
                  <a:lnTo>
                    <a:pt x="2507" y="2711"/>
                  </a:lnTo>
                  <a:lnTo>
                    <a:pt x="2581" y="2643"/>
                  </a:lnTo>
                  <a:lnTo>
                    <a:pt x="2625" y="2637"/>
                  </a:lnTo>
                  <a:lnTo>
                    <a:pt x="2637" y="2497"/>
                  </a:lnTo>
                  <a:lnTo>
                    <a:pt x="2664" y="2497"/>
                  </a:lnTo>
                  <a:lnTo>
                    <a:pt x="2692" y="2531"/>
                  </a:lnTo>
                  <a:lnTo>
                    <a:pt x="2726" y="2531"/>
                  </a:lnTo>
                  <a:lnTo>
                    <a:pt x="2774" y="2411"/>
                  </a:lnTo>
                  <a:lnTo>
                    <a:pt x="2821" y="2401"/>
                  </a:lnTo>
                  <a:lnTo>
                    <a:pt x="2821" y="2401"/>
                  </a:lnTo>
                  <a:lnTo>
                    <a:pt x="2833" y="2267"/>
                  </a:lnTo>
                  <a:lnTo>
                    <a:pt x="2821" y="2205"/>
                  </a:lnTo>
                  <a:lnTo>
                    <a:pt x="2849" y="2183"/>
                  </a:lnTo>
                  <a:lnTo>
                    <a:pt x="2844" y="2048"/>
                  </a:lnTo>
                  <a:lnTo>
                    <a:pt x="2905" y="1902"/>
                  </a:lnTo>
                  <a:lnTo>
                    <a:pt x="2911" y="1830"/>
                  </a:lnTo>
                  <a:lnTo>
                    <a:pt x="2876" y="1817"/>
                  </a:lnTo>
                  <a:lnTo>
                    <a:pt x="2862" y="1774"/>
                  </a:lnTo>
                  <a:lnTo>
                    <a:pt x="2912" y="1718"/>
                  </a:lnTo>
                  <a:lnTo>
                    <a:pt x="2918" y="1702"/>
                  </a:lnTo>
                  <a:lnTo>
                    <a:pt x="2955" y="1689"/>
                  </a:lnTo>
                  <a:lnTo>
                    <a:pt x="2970" y="1650"/>
                  </a:lnTo>
                  <a:lnTo>
                    <a:pt x="2947" y="1621"/>
                  </a:lnTo>
                  <a:lnTo>
                    <a:pt x="2939" y="1597"/>
                  </a:lnTo>
                  <a:lnTo>
                    <a:pt x="2899" y="1601"/>
                  </a:lnTo>
                  <a:lnTo>
                    <a:pt x="2885" y="1587"/>
                  </a:lnTo>
                  <a:lnTo>
                    <a:pt x="2843" y="1575"/>
                  </a:lnTo>
                  <a:lnTo>
                    <a:pt x="2778" y="1572"/>
                  </a:lnTo>
                  <a:lnTo>
                    <a:pt x="2702" y="1506"/>
                  </a:lnTo>
                  <a:lnTo>
                    <a:pt x="2653" y="1500"/>
                  </a:lnTo>
                  <a:lnTo>
                    <a:pt x="2620" y="1474"/>
                  </a:lnTo>
                  <a:lnTo>
                    <a:pt x="2579" y="1455"/>
                  </a:lnTo>
                  <a:lnTo>
                    <a:pt x="2513" y="1481"/>
                  </a:lnTo>
                  <a:lnTo>
                    <a:pt x="2490" y="1464"/>
                  </a:lnTo>
                  <a:lnTo>
                    <a:pt x="2467" y="1429"/>
                  </a:lnTo>
                  <a:lnTo>
                    <a:pt x="2497" y="1368"/>
                  </a:lnTo>
                  <a:lnTo>
                    <a:pt x="2503" y="1288"/>
                  </a:lnTo>
                  <a:lnTo>
                    <a:pt x="2475" y="1298"/>
                  </a:lnTo>
                  <a:lnTo>
                    <a:pt x="2461" y="1295"/>
                  </a:lnTo>
                  <a:lnTo>
                    <a:pt x="2449" y="1307"/>
                  </a:lnTo>
                  <a:lnTo>
                    <a:pt x="2438" y="1304"/>
                  </a:lnTo>
                  <a:lnTo>
                    <a:pt x="2441" y="1268"/>
                  </a:lnTo>
                  <a:lnTo>
                    <a:pt x="2480" y="1235"/>
                  </a:lnTo>
                  <a:lnTo>
                    <a:pt x="2490" y="1212"/>
                  </a:lnTo>
                  <a:lnTo>
                    <a:pt x="2465" y="1150"/>
                  </a:lnTo>
                  <a:lnTo>
                    <a:pt x="2465" y="1133"/>
                  </a:lnTo>
                  <a:lnTo>
                    <a:pt x="2480" y="1114"/>
                  </a:lnTo>
                  <a:lnTo>
                    <a:pt x="2477" y="1082"/>
                  </a:lnTo>
                  <a:lnTo>
                    <a:pt x="2465" y="1062"/>
                  </a:lnTo>
                  <a:lnTo>
                    <a:pt x="2475" y="1033"/>
                  </a:lnTo>
                  <a:lnTo>
                    <a:pt x="2516" y="1020"/>
                  </a:lnTo>
                  <a:lnTo>
                    <a:pt x="2549" y="983"/>
                  </a:lnTo>
                  <a:lnTo>
                    <a:pt x="2595" y="973"/>
                  </a:lnTo>
                  <a:lnTo>
                    <a:pt x="2608" y="964"/>
                  </a:lnTo>
                  <a:lnTo>
                    <a:pt x="2627" y="893"/>
                  </a:lnTo>
                  <a:lnTo>
                    <a:pt x="2611" y="820"/>
                  </a:lnTo>
                  <a:lnTo>
                    <a:pt x="2585" y="791"/>
                  </a:lnTo>
                  <a:lnTo>
                    <a:pt x="2549" y="785"/>
                  </a:lnTo>
                  <a:lnTo>
                    <a:pt x="2510" y="767"/>
                  </a:lnTo>
                  <a:lnTo>
                    <a:pt x="2509" y="718"/>
                  </a:lnTo>
                  <a:lnTo>
                    <a:pt x="2493" y="706"/>
                  </a:lnTo>
                  <a:lnTo>
                    <a:pt x="2435" y="713"/>
                  </a:lnTo>
                  <a:lnTo>
                    <a:pt x="2379" y="686"/>
                  </a:lnTo>
                  <a:lnTo>
                    <a:pt x="2357" y="657"/>
                  </a:lnTo>
                  <a:lnTo>
                    <a:pt x="2351" y="631"/>
                  </a:lnTo>
                  <a:lnTo>
                    <a:pt x="2344" y="496"/>
                  </a:lnTo>
                  <a:lnTo>
                    <a:pt x="2318" y="461"/>
                  </a:lnTo>
                  <a:lnTo>
                    <a:pt x="2305" y="458"/>
                  </a:lnTo>
                  <a:lnTo>
                    <a:pt x="2284" y="480"/>
                  </a:lnTo>
                  <a:lnTo>
                    <a:pt x="2271" y="462"/>
                  </a:lnTo>
                  <a:lnTo>
                    <a:pt x="2245" y="451"/>
                  </a:lnTo>
                  <a:lnTo>
                    <a:pt x="2219" y="455"/>
                  </a:lnTo>
                  <a:lnTo>
                    <a:pt x="2176" y="470"/>
                  </a:lnTo>
                  <a:lnTo>
                    <a:pt x="2154" y="494"/>
                  </a:lnTo>
                  <a:lnTo>
                    <a:pt x="2145" y="490"/>
                  </a:lnTo>
                  <a:lnTo>
                    <a:pt x="2111" y="451"/>
                  </a:lnTo>
                  <a:lnTo>
                    <a:pt x="2086" y="447"/>
                  </a:lnTo>
                  <a:lnTo>
                    <a:pt x="2065" y="425"/>
                  </a:lnTo>
                  <a:lnTo>
                    <a:pt x="2059" y="390"/>
                  </a:lnTo>
                  <a:lnTo>
                    <a:pt x="2069" y="369"/>
                  </a:lnTo>
                  <a:lnTo>
                    <a:pt x="2073" y="330"/>
                  </a:lnTo>
                  <a:lnTo>
                    <a:pt x="2094" y="313"/>
                  </a:lnTo>
                  <a:lnTo>
                    <a:pt x="2057" y="297"/>
                  </a:lnTo>
                  <a:lnTo>
                    <a:pt x="2047" y="298"/>
                  </a:lnTo>
                  <a:lnTo>
                    <a:pt x="2021" y="321"/>
                  </a:lnTo>
                  <a:lnTo>
                    <a:pt x="1991" y="364"/>
                  </a:lnTo>
                  <a:lnTo>
                    <a:pt x="1948" y="367"/>
                  </a:lnTo>
                  <a:lnTo>
                    <a:pt x="1918" y="353"/>
                  </a:lnTo>
                  <a:lnTo>
                    <a:pt x="1909" y="336"/>
                  </a:lnTo>
                  <a:lnTo>
                    <a:pt x="1912" y="295"/>
                  </a:lnTo>
                  <a:lnTo>
                    <a:pt x="1893" y="301"/>
                  </a:lnTo>
                  <a:lnTo>
                    <a:pt x="1890" y="281"/>
                  </a:lnTo>
                  <a:lnTo>
                    <a:pt x="1902" y="248"/>
                  </a:lnTo>
                  <a:lnTo>
                    <a:pt x="1873" y="225"/>
                  </a:lnTo>
                  <a:lnTo>
                    <a:pt x="1857" y="130"/>
                  </a:lnTo>
                  <a:lnTo>
                    <a:pt x="1772" y="130"/>
                  </a:lnTo>
                  <a:lnTo>
                    <a:pt x="1772" y="96"/>
                  </a:lnTo>
                  <a:lnTo>
                    <a:pt x="1795" y="79"/>
                  </a:lnTo>
                  <a:lnTo>
                    <a:pt x="1710" y="0"/>
                  </a:lnTo>
                  <a:lnTo>
                    <a:pt x="1686" y="10"/>
                  </a:lnTo>
                  <a:close/>
                  <a:moveTo>
                    <a:pt x="502" y="1275"/>
                  </a:moveTo>
                  <a:lnTo>
                    <a:pt x="482" y="1261"/>
                  </a:lnTo>
                  <a:lnTo>
                    <a:pt x="484" y="1252"/>
                  </a:lnTo>
                  <a:lnTo>
                    <a:pt x="439" y="1245"/>
                  </a:lnTo>
                  <a:lnTo>
                    <a:pt x="400" y="1215"/>
                  </a:lnTo>
                  <a:lnTo>
                    <a:pt x="400" y="1174"/>
                  </a:lnTo>
                  <a:lnTo>
                    <a:pt x="419" y="1137"/>
                  </a:lnTo>
                  <a:lnTo>
                    <a:pt x="402" y="1127"/>
                  </a:lnTo>
                  <a:lnTo>
                    <a:pt x="344" y="1150"/>
                  </a:lnTo>
                  <a:lnTo>
                    <a:pt x="343" y="1212"/>
                  </a:lnTo>
                  <a:lnTo>
                    <a:pt x="338" y="1218"/>
                  </a:lnTo>
                  <a:lnTo>
                    <a:pt x="319" y="1215"/>
                  </a:lnTo>
                  <a:lnTo>
                    <a:pt x="315" y="1222"/>
                  </a:lnTo>
                  <a:lnTo>
                    <a:pt x="348" y="1252"/>
                  </a:lnTo>
                  <a:lnTo>
                    <a:pt x="399" y="1278"/>
                  </a:lnTo>
                  <a:lnTo>
                    <a:pt x="416" y="1304"/>
                  </a:lnTo>
                  <a:lnTo>
                    <a:pt x="412" y="1342"/>
                  </a:lnTo>
                  <a:lnTo>
                    <a:pt x="435" y="1353"/>
                  </a:lnTo>
                  <a:lnTo>
                    <a:pt x="430" y="1360"/>
                  </a:lnTo>
                  <a:lnTo>
                    <a:pt x="445" y="1360"/>
                  </a:lnTo>
                  <a:lnTo>
                    <a:pt x="441" y="1347"/>
                  </a:lnTo>
                  <a:lnTo>
                    <a:pt x="495" y="1311"/>
                  </a:lnTo>
                  <a:lnTo>
                    <a:pt x="502" y="1275"/>
                  </a:lnTo>
                  <a:close/>
                  <a:moveTo>
                    <a:pt x="746" y="1340"/>
                  </a:moveTo>
                  <a:lnTo>
                    <a:pt x="750" y="1330"/>
                  </a:lnTo>
                  <a:lnTo>
                    <a:pt x="763" y="1326"/>
                  </a:lnTo>
                  <a:lnTo>
                    <a:pt x="763" y="1317"/>
                  </a:lnTo>
                  <a:lnTo>
                    <a:pt x="743" y="1310"/>
                  </a:lnTo>
                  <a:lnTo>
                    <a:pt x="737" y="1293"/>
                  </a:lnTo>
                  <a:lnTo>
                    <a:pt x="750" y="1236"/>
                  </a:lnTo>
                  <a:lnTo>
                    <a:pt x="736" y="1222"/>
                  </a:lnTo>
                  <a:lnTo>
                    <a:pt x="730" y="1205"/>
                  </a:lnTo>
                  <a:lnTo>
                    <a:pt x="733" y="1183"/>
                  </a:lnTo>
                  <a:lnTo>
                    <a:pt x="750" y="1157"/>
                  </a:lnTo>
                  <a:lnTo>
                    <a:pt x="752" y="1138"/>
                  </a:lnTo>
                  <a:lnTo>
                    <a:pt x="727" y="1108"/>
                  </a:lnTo>
                  <a:lnTo>
                    <a:pt x="730" y="1089"/>
                  </a:lnTo>
                  <a:lnTo>
                    <a:pt x="722" y="1066"/>
                  </a:lnTo>
                  <a:lnTo>
                    <a:pt x="641" y="1014"/>
                  </a:lnTo>
                  <a:lnTo>
                    <a:pt x="602" y="964"/>
                  </a:lnTo>
                  <a:lnTo>
                    <a:pt x="585" y="960"/>
                  </a:lnTo>
                  <a:lnTo>
                    <a:pt x="573" y="974"/>
                  </a:lnTo>
                  <a:lnTo>
                    <a:pt x="531" y="977"/>
                  </a:lnTo>
                  <a:lnTo>
                    <a:pt x="515" y="1013"/>
                  </a:lnTo>
                  <a:lnTo>
                    <a:pt x="453" y="1048"/>
                  </a:lnTo>
                  <a:lnTo>
                    <a:pt x="464" y="1110"/>
                  </a:lnTo>
                  <a:lnTo>
                    <a:pt x="456" y="1157"/>
                  </a:lnTo>
                  <a:lnTo>
                    <a:pt x="462" y="1228"/>
                  </a:lnTo>
                  <a:lnTo>
                    <a:pt x="517" y="1242"/>
                  </a:lnTo>
                  <a:lnTo>
                    <a:pt x="524" y="1252"/>
                  </a:lnTo>
                  <a:lnTo>
                    <a:pt x="520" y="1267"/>
                  </a:lnTo>
                  <a:lnTo>
                    <a:pt x="544" y="1291"/>
                  </a:lnTo>
                  <a:lnTo>
                    <a:pt x="551" y="1326"/>
                  </a:lnTo>
                  <a:lnTo>
                    <a:pt x="549" y="1352"/>
                  </a:lnTo>
                  <a:lnTo>
                    <a:pt x="536" y="1368"/>
                  </a:lnTo>
                  <a:lnTo>
                    <a:pt x="479" y="1379"/>
                  </a:lnTo>
                  <a:lnTo>
                    <a:pt x="494" y="1388"/>
                  </a:lnTo>
                  <a:lnTo>
                    <a:pt x="500" y="1417"/>
                  </a:lnTo>
                  <a:lnTo>
                    <a:pt x="487" y="1424"/>
                  </a:lnTo>
                  <a:lnTo>
                    <a:pt x="490" y="1431"/>
                  </a:lnTo>
                  <a:lnTo>
                    <a:pt x="497" y="1429"/>
                  </a:lnTo>
                  <a:lnTo>
                    <a:pt x="520" y="1451"/>
                  </a:lnTo>
                  <a:lnTo>
                    <a:pt x="543" y="1454"/>
                  </a:lnTo>
                  <a:lnTo>
                    <a:pt x="549" y="1466"/>
                  </a:lnTo>
                  <a:lnTo>
                    <a:pt x="645" y="1471"/>
                  </a:lnTo>
                  <a:lnTo>
                    <a:pt x="645" y="1454"/>
                  </a:lnTo>
                  <a:lnTo>
                    <a:pt x="661" y="1461"/>
                  </a:lnTo>
                  <a:lnTo>
                    <a:pt x="671" y="1444"/>
                  </a:lnTo>
                  <a:lnTo>
                    <a:pt x="711" y="1463"/>
                  </a:lnTo>
                  <a:lnTo>
                    <a:pt x="729" y="1461"/>
                  </a:lnTo>
                  <a:lnTo>
                    <a:pt x="743" y="1431"/>
                  </a:lnTo>
                  <a:lnTo>
                    <a:pt x="768" y="1424"/>
                  </a:lnTo>
                  <a:lnTo>
                    <a:pt x="769" y="1414"/>
                  </a:lnTo>
                  <a:lnTo>
                    <a:pt x="746" y="1340"/>
                  </a:lnTo>
                  <a:close/>
                  <a:moveTo>
                    <a:pt x="691" y="2128"/>
                  </a:moveTo>
                  <a:lnTo>
                    <a:pt x="674" y="2131"/>
                  </a:lnTo>
                  <a:lnTo>
                    <a:pt x="664" y="2117"/>
                  </a:lnTo>
                  <a:lnTo>
                    <a:pt x="636" y="2127"/>
                  </a:lnTo>
                  <a:lnTo>
                    <a:pt x="629" y="2124"/>
                  </a:lnTo>
                  <a:lnTo>
                    <a:pt x="622" y="2136"/>
                  </a:lnTo>
                  <a:lnTo>
                    <a:pt x="625" y="2147"/>
                  </a:lnTo>
                  <a:lnTo>
                    <a:pt x="598" y="2146"/>
                  </a:lnTo>
                  <a:lnTo>
                    <a:pt x="595" y="2167"/>
                  </a:lnTo>
                  <a:lnTo>
                    <a:pt x="585" y="2173"/>
                  </a:lnTo>
                  <a:lnTo>
                    <a:pt x="593" y="2177"/>
                  </a:lnTo>
                  <a:lnTo>
                    <a:pt x="599" y="2208"/>
                  </a:lnTo>
                  <a:lnTo>
                    <a:pt x="590" y="2211"/>
                  </a:lnTo>
                  <a:lnTo>
                    <a:pt x="593" y="2242"/>
                  </a:lnTo>
                  <a:lnTo>
                    <a:pt x="628" y="2241"/>
                  </a:lnTo>
                  <a:lnTo>
                    <a:pt x="634" y="2248"/>
                  </a:lnTo>
                  <a:lnTo>
                    <a:pt x="628" y="2258"/>
                  </a:lnTo>
                  <a:lnTo>
                    <a:pt x="639" y="2257"/>
                  </a:lnTo>
                  <a:lnTo>
                    <a:pt x="648" y="2244"/>
                  </a:lnTo>
                  <a:lnTo>
                    <a:pt x="664" y="2237"/>
                  </a:lnTo>
                  <a:lnTo>
                    <a:pt x="660" y="2221"/>
                  </a:lnTo>
                  <a:lnTo>
                    <a:pt x="687" y="2219"/>
                  </a:lnTo>
                  <a:lnTo>
                    <a:pt x="687" y="2211"/>
                  </a:lnTo>
                  <a:lnTo>
                    <a:pt x="677" y="2212"/>
                  </a:lnTo>
                  <a:lnTo>
                    <a:pt x="677" y="2203"/>
                  </a:lnTo>
                  <a:lnTo>
                    <a:pt x="665" y="2196"/>
                  </a:lnTo>
                  <a:lnTo>
                    <a:pt x="678" y="2190"/>
                  </a:lnTo>
                  <a:lnTo>
                    <a:pt x="688" y="2195"/>
                  </a:lnTo>
                  <a:lnTo>
                    <a:pt x="684" y="2182"/>
                  </a:lnTo>
                  <a:lnTo>
                    <a:pt x="703" y="2195"/>
                  </a:lnTo>
                  <a:lnTo>
                    <a:pt x="710" y="2186"/>
                  </a:lnTo>
                  <a:lnTo>
                    <a:pt x="714" y="2159"/>
                  </a:lnTo>
                  <a:lnTo>
                    <a:pt x="706" y="2143"/>
                  </a:lnTo>
                  <a:lnTo>
                    <a:pt x="691" y="2128"/>
                  </a:lnTo>
                  <a:close/>
                </a:path>
              </a:pathLst>
            </a:custGeom>
            <a:solidFill>
              <a:schemeClr val="accent5">
                <a:lumMod val="7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29" name="Freeform 13">
              <a:extLst>
                <a:ext uri="{FF2B5EF4-FFF2-40B4-BE49-F238E27FC236}">
                  <a16:creationId xmlns:a16="http://schemas.microsoft.com/office/drawing/2014/main" id="{30022510-8B4B-BC41-B4F0-C2F1BE32D29E}"/>
                </a:ext>
              </a:extLst>
            </p:cNvPr>
            <p:cNvSpPr>
              <a:spLocks/>
            </p:cNvSpPr>
            <p:nvPr/>
          </p:nvSpPr>
          <p:spPr bwMode="auto">
            <a:xfrm>
              <a:off x="1975059" y="1006199"/>
              <a:ext cx="2011658" cy="1792965"/>
            </a:xfrm>
            <a:custGeom>
              <a:avLst/>
              <a:gdLst>
                <a:gd name="T0" fmla="*/ 2237 w 3891"/>
                <a:gd name="T1" fmla="*/ 151 h 3467"/>
                <a:gd name="T2" fmla="*/ 2276 w 3891"/>
                <a:gd name="T3" fmla="*/ 261 h 3467"/>
                <a:gd name="T4" fmla="*/ 2322 w 3891"/>
                <a:gd name="T5" fmla="*/ 357 h 3467"/>
                <a:gd name="T6" fmla="*/ 2443 w 3891"/>
                <a:gd name="T7" fmla="*/ 630 h 3467"/>
                <a:gd name="T8" fmla="*/ 2558 w 3891"/>
                <a:gd name="T9" fmla="*/ 867 h 3467"/>
                <a:gd name="T10" fmla="*/ 2609 w 3891"/>
                <a:gd name="T11" fmla="*/ 1043 h 3467"/>
                <a:gd name="T12" fmla="*/ 2799 w 3891"/>
                <a:gd name="T13" fmla="*/ 1272 h 3467"/>
                <a:gd name="T14" fmla="*/ 2966 w 3891"/>
                <a:gd name="T15" fmla="*/ 1540 h 3467"/>
                <a:gd name="T16" fmla="*/ 3347 w 3891"/>
                <a:gd name="T17" fmla="*/ 2019 h 3467"/>
                <a:gd name="T18" fmla="*/ 3455 w 3891"/>
                <a:gd name="T19" fmla="*/ 2260 h 3467"/>
                <a:gd name="T20" fmla="*/ 3566 w 3891"/>
                <a:gd name="T21" fmla="*/ 2483 h 3467"/>
                <a:gd name="T22" fmla="*/ 3754 w 3891"/>
                <a:gd name="T23" fmla="*/ 2791 h 3467"/>
                <a:gd name="T24" fmla="*/ 3841 w 3891"/>
                <a:gd name="T25" fmla="*/ 2925 h 3467"/>
                <a:gd name="T26" fmla="*/ 3855 w 3891"/>
                <a:gd name="T27" fmla="*/ 3116 h 3467"/>
                <a:gd name="T28" fmla="*/ 3815 w 3891"/>
                <a:gd name="T29" fmla="*/ 3214 h 3467"/>
                <a:gd name="T30" fmla="*/ 3658 w 3891"/>
                <a:gd name="T31" fmla="*/ 3376 h 3467"/>
                <a:gd name="T32" fmla="*/ 3375 w 3891"/>
                <a:gd name="T33" fmla="*/ 3408 h 3467"/>
                <a:gd name="T34" fmla="*/ 3138 w 3891"/>
                <a:gd name="T35" fmla="*/ 3338 h 3467"/>
                <a:gd name="T36" fmla="*/ 2934 w 3891"/>
                <a:gd name="T37" fmla="*/ 3387 h 3467"/>
                <a:gd name="T38" fmla="*/ 2792 w 3891"/>
                <a:gd name="T39" fmla="*/ 3450 h 3467"/>
                <a:gd name="T40" fmla="*/ 2620 w 3891"/>
                <a:gd name="T41" fmla="*/ 3381 h 3467"/>
                <a:gd name="T42" fmla="*/ 2475 w 3891"/>
                <a:gd name="T43" fmla="*/ 3348 h 3467"/>
                <a:gd name="T44" fmla="*/ 2358 w 3891"/>
                <a:gd name="T45" fmla="*/ 3302 h 3467"/>
                <a:gd name="T46" fmla="*/ 2247 w 3891"/>
                <a:gd name="T47" fmla="*/ 3280 h 3467"/>
                <a:gd name="T48" fmla="*/ 2218 w 3891"/>
                <a:gd name="T49" fmla="*/ 3231 h 3467"/>
                <a:gd name="T50" fmla="*/ 2117 w 3891"/>
                <a:gd name="T51" fmla="*/ 3206 h 3467"/>
                <a:gd name="T52" fmla="*/ 2006 w 3891"/>
                <a:gd name="T53" fmla="*/ 3218 h 3467"/>
                <a:gd name="T54" fmla="*/ 2096 w 3891"/>
                <a:gd name="T55" fmla="*/ 3103 h 3467"/>
                <a:gd name="T56" fmla="*/ 2025 w 3891"/>
                <a:gd name="T57" fmla="*/ 3088 h 3467"/>
                <a:gd name="T58" fmla="*/ 1819 w 3891"/>
                <a:gd name="T59" fmla="*/ 3072 h 3467"/>
                <a:gd name="T60" fmla="*/ 1647 w 3891"/>
                <a:gd name="T61" fmla="*/ 3118 h 3467"/>
                <a:gd name="T62" fmla="*/ 1590 w 3891"/>
                <a:gd name="T63" fmla="*/ 3058 h 3467"/>
                <a:gd name="T64" fmla="*/ 1454 w 3891"/>
                <a:gd name="T65" fmla="*/ 3008 h 3467"/>
                <a:gd name="T66" fmla="*/ 1369 w 3891"/>
                <a:gd name="T67" fmla="*/ 3204 h 3467"/>
                <a:gd name="T68" fmla="*/ 1111 w 3891"/>
                <a:gd name="T69" fmla="*/ 3123 h 3467"/>
                <a:gd name="T70" fmla="*/ 1201 w 3891"/>
                <a:gd name="T71" fmla="*/ 2552 h 3467"/>
                <a:gd name="T72" fmla="*/ 1237 w 3891"/>
                <a:gd name="T73" fmla="*/ 2343 h 3467"/>
                <a:gd name="T74" fmla="*/ 943 w 3891"/>
                <a:gd name="T75" fmla="*/ 2222 h 3467"/>
                <a:gd name="T76" fmla="*/ 793 w 3891"/>
                <a:gd name="T77" fmla="*/ 2010 h 3467"/>
                <a:gd name="T78" fmla="*/ 780 w 3891"/>
                <a:gd name="T79" fmla="*/ 1934 h 3467"/>
                <a:gd name="T80" fmla="*/ 806 w 3891"/>
                <a:gd name="T81" fmla="*/ 1742 h 3467"/>
                <a:gd name="T82" fmla="*/ 839 w 3891"/>
                <a:gd name="T83" fmla="*/ 1507 h 3467"/>
                <a:gd name="T84" fmla="*/ 641 w 3891"/>
                <a:gd name="T85" fmla="*/ 1353 h 3467"/>
                <a:gd name="T86" fmla="*/ 509 w 3891"/>
                <a:gd name="T87" fmla="*/ 1177 h 3467"/>
                <a:gd name="T88" fmla="*/ 349 w 3891"/>
                <a:gd name="T89" fmla="*/ 1112 h 3467"/>
                <a:gd name="T90" fmla="*/ 281 w 3891"/>
                <a:gd name="T91" fmla="*/ 1086 h 3467"/>
                <a:gd name="T92" fmla="*/ 192 w 3891"/>
                <a:gd name="T93" fmla="*/ 970 h 3467"/>
                <a:gd name="T94" fmla="*/ 0 w 3891"/>
                <a:gd name="T95" fmla="*/ 722 h 3467"/>
                <a:gd name="T96" fmla="*/ 314 w 3891"/>
                <a:gd name="T97" fmla="*/ 625 h 3467"/>
                <a:gd name="T98" fmla="*/ 529 w 3891"/>
                <a:gd name="T99" fmla="*/ 607 h 3467"/>
                <a:gd name="T100" fmla="*/ 843 w 3891"/>
                <a:gd name="T101" fmla="*/ 602 h 3467"/>
                <a:gd name="T102" fmla="*/ 1146 w 3891"/>
                <a:gd name="T103" fmla="*/ 615 h 3467"/>
                <a:gd name="T104" fmla="*/ 1342 w 3891"/>
                <a:gd name="T105" fmla="*/ 644 h 3467"/>
                <a:gd name="T106" fmla="*/ 1781 w 3891"/>
                <a:gd name="T107" fmla="*/ 614 h 3467"/>
                <a:gd name="T108" fmla="*/ 2077 w 3891"/>
                <a:gd name="T109" fmla="*/ 301 h 3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3891" h="3467">
                  <a:moveTo>
                    <a:pt x="2158" y="0"/>
                  </a:moveTo>
                  <a:lnTo>
                    <a:pt x="2184" y="50"/>
                  </a:lnTo>
                  <a:lnTo>
                    <a:pt x="2222" y="101"/>
                  </a:lnTo>
                  <a:lnTo>
                    <a:pt x="2233" y="98"/>
                  </a:lnTo>
                  <a:lnTo>
                    <a:pt x="2247" y="128"/>
                  </a:lnTo>
                  <a:lnTo>
                    <a:pt x="2247" y="141"/>
                  </a:lnTo>
                  <a:lnTo>
                    <a:pt x="2237" y="151"/>
                  </a:lnTo>
                  <a:lnTo>
                    <a:pt x="2250" y="166"/>
                  </a:lnTo>
                  <a:lnTo>
                    <a:pt x="2248" y="176"/>
                  </a:lnTo>
                  <a:lnTo>
                    <a:pt x="2269" y="193"/>
                  </a:lnTo>
                  <a:lnTo>
                    <a:pt x="2258" y="217"/>
                  </a:lnTo>
                  <a:lnTo>
                    <a:pt x="2264" y="232"/>
                  </a:lnTo>
                  <a:lnTo>
                    <a:pt x="2279" y="235"/>
                  </a:lnTo>
                  <a:lnTo>
                    <a:pt x="2276" y="261"/>
                  </a:lnTo>
                  <a:lnTo>
                    <a:pt x="2294" y="275"/>
                  </a:lnTo>
                  <a:lnTo>
                    <a:pt x="2290" y="290"/>
                  </a:lnTo>
                  <a:lnTo>
                    <a:pt x="2303" y="297"/>
                  </a:lnTo>
                  <a:lnTo>
                    <a:pt x="2343" y="349"/>
                  </a:lnTo>
                  <a:lnTo>
                    <a:pt x="2335" y="359"/>
                  </a:lnTo>
                  <a:lnTo>
                    <a:pt x="2332" y="354"/>
                  </a:lnTo>
                  <a:lnTo>
                    <a:pt x="2322" y="357"/>
                  </a:lnTo>
                  <a:lnTo>
                    <a:pt x="2322" y="389"/>
                  </a:lnTo>
                  <a:lnTo>
                    <a:pt x="2390" y="493"/>
                  </a:lnTo>
                  <a:lnTo>
                    <a:pt x="2421" y="526"/>
                  </a:lnTo>
                  <a:lnTo>
                    <a:pt x="2410" y="533"/>
                  </a:lnTo>
                  <a:lnTo>
                    <a:pt x="2414" y="563"/>
                  </a:lnTo>
                  <a:lnTo>
                    <a:pt x="2443" y="604"/>
                  </a:lnTo>
                  <a:lnTo>
                    <a:pt x="2443" y="630"/>
                  </a:lnTo>
                  <a:lnTo>
                    <a:pt x="2483" y="666"/>
                  </a:lnTo>
                  <a:lnTo>
                    <a:pt x="2479" y="696"/>
                  </a:lnTo>
                  <a:lnTo>
                    <a:pt x="2498" y="729"/>
                  </a:lnTo>
                  <a:lnTo>
                    <a:pt x="2499" y="767"/>
                  </a:lnTo>
                  <a:lnTo>
                    <a:pt x="2561" y="856"/>
                  </a:lnTo>
                  <a:lnTo>
                    <a:pt x="2571" y="860"/>
                  </a:lnTo>
                  <a:lnTo>
                    <a:pt x="2558" y="867"/>
                  </a:lnTo>
                  <a:lnTo>
                    <a:pt x="2557" y="880"/>
                  </a:lnTo>
                  <a:lnTo>
                    <a:pt x="2593" y="929"/>
                  </a:lnTo>
                  <a:lnTo>
                    <a:pt x="2575" y="947"/>
                  </a:lnTo>
                  <a:lnTo>
                    <a:pt x="2586" y="981"/>
                  </a:lnTo>
                  <a:lnTo>
                    <a:pt x="2583" y="997"/>
                  </a:lnTo>
                  <a:lnTo>
                    <a:pt x="2593" y="1020"/>
                  </a:lnTo>
                  <a:lnTo>
                    <a:pt x="2609" y="1043"/>
                  </a:lnTo>
                  <a:lnTo>
                    <a:pt x="2622" y="1049"/>
                  </a:lnTo>
                  <a:lnTo>
                    <a:pt x="2639" y="1086"/>
                  </a:lnTo>
                  <a:lnTo>
                    <a:pt x="2665" y="1118"/>
                  </a:lnTo>
                  <a:lnTo>
                    <a:pt x="2694" y="1138"/>
                  </a:lnTo>
                  <a:lnTo>
                    <a:pt x="2705" y="1193"/>
                  </a:lnTo>
                  <a:lnTo>
                    <a:pt x="2779" y="1271"/>
                  </a:lnTo>
                  <a:lnTo>
                    <a:pt x="2799" y="1272"/>
                  </a:lnTo>
                  <a:lnTo>
                    <a:pt x="2789" y="1307"/>
                  </a:lnTo>
                  <a:lnTo>
                    <a:pt x="2857" y="1416"/>
                  </a:lnTo>
                  <a:lnTo>
                    <a:pt x="2887" y="1438"/>
                  </a:lnTo>
                  <a:lnTo>
                    <a:pt x="2885" y="1458"/>
                  </a:lnTo>
                  <a:lnTo>
                    <a:pt x="2944" y="1517"/>
                  </a:lnTo>
                  <a:lnTo>
                    <a:pt x="2959" y="1525"/>
                  </a:lnTo>
                  <a:lnTo>
                    <a:pt x="2966" y="1540"/>
                  </a:lnTo>
                  <a:lnTo>
                    <a:pt x="2957" y="1569"/>
                  </a:lnTo>
                  <a:lnTo>
                    <a:pt x="2992" y="1617"/>
                  </a:lnTo>
                  <a:lnTo>
                    <a:pt x="3037" y="1660"/>
                  </a:lnTo>
                  <a:lnTo>
                    <a:pt x="3041" y="1686"/>
                  </a:lnTo>
                  <a:lnTo>
                    <a:pt x="3211" y="1866"/>
                  </a:lnTo>
                  <a:lnTo>
                    <a:pt x="3279" y="1957"/>
                  </a:lnTo>
                  <a:lnTo>
                    <a:pt x="3347" y="2019"/>
                  </a:lnTo>
                  <a:lnTo>
                    <a:pt x="3341" y="2064"/>
                  </a:lnTo>
                  <a:lnTo>
                    <a:pt x="3331" y="2066"/>
                  </a:lnTo>
                  <a:lnTo>
                    <a:pt x="3321" y="2085"/>
                  </a:lnTo>
                  <a:lnTo>
                    <a:pt x="3323" y="2102"/>
                  </a:lnTo>
                  <a:lnTo>
                    <a:pt x="3367" y="2160"/>
                  </a:lnTo>
                  <a:lnTo>
                    <a:pt x="3447" y="2226"/>
                  </a:lnTo>
                  <a:lnTo>
                    <a:pt x="3455" y="2260"/>
                  </a:lnTo>
                  <a:lnTo>
                    <a:pt x="3437" y="2294"/>
                  </a:lnTo>
                  <a:lnTo>
                    <a:pt x="3460" y="2335"/>
                  </a:lnTo>
                  <a:lnTo>
                    <a:pt x="3455" y="2347"/>
                  </a:lnTo>
                  <a:lnTo>
                    <a:pt x="3479" y="2384"/>
                  </a:lnTo>
                  <a:lnTo>
                    <a:pt x="3472" y="2388"/>
                  </a:lnTo>
                  <a:lnTo>
                    <a:pt x="3504" y="2412"/>
                  </a:lnTo>
                  <a:lnTo>
                    <a:pt x="3566" y="2483"/>
                  </a:lnTo>
                  <a:lnTo>
                    <a:pt x="3586" y="2574"/>
                  </a:lnTo>
                  <a:lnTo>
                    <a:pt x="3672" y="2641"/>
                  </a:lnTo>
                  <a:lnTo>
                    <a:pt x="3674" y="2682"/>
                  </a:lnTo>
                  <a:lnTo>
                    <a:pt x="3690" y="2702"/>
                  </a:lnTo>
                  <a:lnTo>
                    <a:pt x="3702" y="2764"/>
                  </a:lnTo>
                  <a:lnTo>
                    <a:pt x="3736" y="2794"/>
                  </a:lnTo>
                  <a:lnTo>
                    <a:pt x="3754" y="2791"/>
                  </a:lnTo>
                  <a:lnTo>
                    <a:pt x="3763" y="2837"/>
                  </a:lnTo>
                  <a:lnTo>
                    <a:pt x="3775" y="2833"/>
                  </a:lnTo>
                  <a:lnTo>
                    <a:pt x="3792" y="2839"/>
                  </a:lnTo>
                  <a:lnTo>
                    <a:pt x="3792" y="2850"/>
                  </a:lnTo>
                  <a:lnTo>
                    <a:pt x="3808" y="2858"/>
                  </a:lnTo>
                  <a:lnTo>
                    <a:pt x="3802" y="2891"/>
                  </a:lnTo>
                  <a:lnTo>
                    <a:pt x="3841" y="2925"/>
                  </a:lnTo>
                  <a:lnTo>
                    <a:pt x="3841" y="2944"/>
                  </a:lnTo>
                  <a:lnTo>
                    <a:pt x="3852" y="2951"/>
                  </a:lnTo>
                  <a:lnTo>
                    <a:pt x="3826" y="2971"/>
                  </a:lnTo>
                  <a:lnTo>
                    <a:pt x="3839" y="3003"/>
                  </a:lnTo>
                  <a:lnTo>
                    <a:pt x="3824" y="3046"/>
                  </a:lnTo>
                  <a:lnTo>
                    <a:pt x="3834" y="3094"/>
                  </a:lnTo>
                  <a:lnTo>
                    <a:pt x="3855" y="3116"/>
                  </a:lnTo>
                  <a:lnTo>
                    <a:pt x="3873" y="3159"/>
                  </a:lnTo>
                  <a:lnTo>
                    <a:pt x="3883" y="3165"/>
                  </a:lnTo>
                  <a:lnTo>
                    <a:pt x="3877" y="3185"/>
                  </a:lnTo>
                  <a:lnTo>
                    <a:pt x="3891" y="3201"/>
                  </a:lnTo>
                  <a:lnTo>
                    <a:pt x="3891" y="3201"/>
                  </a:lnTo>
                  <a:lnTo>
                    <a:pt x="3815" y="3214"/>
                  </a:lnTo>
                  <a:lnTo>
                    <a:pt x="3815" y="3214"/>
                  </a:lnTo>
                  <a:lnTo>
                    <a:pt x="3782" y="3253"/>
                  </a:lnTo>
                  <a:lnTo>
                    <a:pt x="3737" y="3270"/>
                  </a:lnTo>
                  <a:lnTo>
                    <a:pt x="3687" y="3314"/>
                  </a:lnTo>
                  <a:lnTo>
                    <a:pt x="3687" y="3314"/>
                  </a:lnTo>
                  <a:lnTo>
                    <a:pt x="3658" y="3353"/>
                  </a:lnTo>
                  <a:lnTo>
                    <a:pt x="3658" y="3376"/>
                  </a:lnTo>
                  <a:lnTo>
                    <a:pt x="3658" y="3376"/>
                  </a:lnTo>
                  <a:lnTo>
                    <a:pt x="3687" y="3427"/>
                  </a:lnTo>
                  <a:lnTo>
                    <a:pt x="3568" y="3430"/>
                  </a:lnTo>
                  <a:lnTo>
                    <a:pt x="3568" y="3430"/>
                  </a:lnTo>
                  <a:lnTo>
                    <a:pt x="3521" y="3388"/>
                  </a:lnTo>
                  <a:lnTo>
                    <a:pt x="3468" y="3371"/>
                  </a:lnTo>
                  <a:lnTo>
                    <a:pt x="3421" y="3363"/>
                  </a:lnTo>
                  <a:lnTo>
                    <a:pt x="3375" y="3408"/>
                  </a:lnTo>
                  <a:lnTo>
                    <a:pt x="3357" y="3405"/>
                  </a:lnTo>
                  <a:lnTo>
                    <a:pt x="3302" y="3374"/>
                  </a:lnTo>
                  <a:lnTo>
                    <a:pt x="3241" y="3361"/>
                  </a:lnTo>
                  <a:lnTo>
                    <a:pt x="3221" y="3361"/>
                  </a:lnTo>
                  <a:lnTo>
                    <a:pt x="3181" y="3374"/>
                  </a:lnTo>
                  <a:lnTo>
                    <a:pt x="3169" y="3351"/>
                  </a:lnTo>
                  <a:lnTo>
                    <a:pt x="3138" y="3338"/>
                  </a:lnTo>
                  <a:lnTo>
                    <a:pt x="3138" y="3338"/>
                  </a:lnTo>
                  <a:lnTo>
                    <a:pt x="3122" y="3349"/>
                  </a:lnTo>
                  <a:lnTo>
                    <a:pt x="3086" y="3415"/>
                  </a:lnTo>
                  <a:lnTo>
                    <a:pt x="3086" y="3415"/>
                  </a:lnTo>
                  <a:lnTo>
                    <a:pt x="3068" y="3438"/>
                  </a:lnTo>
                  <a:lnTo>
                    <a:pt x="2996" y="3438"/>
                  </a:lnTo>
                  <a:lnTo>
                    <a:pt x="2934" y="3387"/>
                  </a:lnTo>
                  <a:lnTo>
                    <a:pt x="2884" y="3359"/>
                  </a:lnTo>
                  <a:lnTo>
                    <a:pt x="2848" y="3362"/>
                  </a:lnTo>
                  <a:lnTo>
                    <a:pt x="2836" y="3404"/>
                  </a:lnTo>
                  <a:lnTo>
                    <a:pt x="2838" y="3447"/>
                  </a:lnTo>
                  <a:lnTo>
                    <a:pt x="2832" y="3461"/>
                  </a:lnTo>
                  <a:lnTo>
                    <a:pt x="2818" y="3467"/>
                  </a:lnTo>
                  <a:lnTo>
                    <a:pt x="2792" y="3450"/>
                  </a:lnTo>
                  <a:lnTo>
                    <a:pt x="2763" y="3443"/>
                  </a:lnTo>
                  <a:lnTo>
                    <a:pt x="2728" y="3447"/>
                  </a:lnTo>
                  <a:lnTo>
                    <a:pt x="2673" y="3410"/>
                  </a:lnTo>
                  <a:lnTo>
                    <a:pt x="2652" y="3405"/>
                  </a:lnTo>
                  <a:lnTo>
                    <a:pt x="2652" y="3405"/>
                  </a:lnTo>
                  <a:lnTo>
                    <a:pt x="2620" y="3381"/>
                  </a:lnTo>
                  <a:lnTo>
                    <a:pt x="2620" y="3381"/>
                  </a:lnTo>
                  <a:lnTo>
                    <a:pt x="2609" y="3366"/>
                  </a:lnTo>
                  <a:lnTo>
                    <a:pt x="2609" y="3366"/>
                  </a:lnTo>
                  <a:lnTo>
                    <a:pt x="2571" y="3372"/>
                  </a:lnTo>
                  <a:lnTo>
                    <a:pt x="2571" y="3372"/>
                  </a:lnTo>
                  <a:lnTo>
                    <a:pt x="2547" y="3371"/>
                  </a:lnTo>
                  <a:lnTo>
                    <a:pt x="2475" y="3348"/>
                  </a:lnTo>
                  <a:lnTo>
                    <a:pt x="2475" y="3348"/>
                  </a:lnTo>
                  <a:lnTo>
                    <a:pt x="2446" y="3335"/>
                  </a:lnTo>
                  <a:lnTo>
                    <a:pt x="2411" y="3296"/>
                  </a:lnTo>
                  <a:lnTo>
                    <a:pt x="2381" y="3286"/>
                  </a:lnTo>
                  <a:lnTo>
                    <a:pt x="2375" y="3294"/>
                  </a:lnTo>
                  <a:lnTo>
                    <a:pt x="2375" y="3294"/>
                  </a:lnTo>
                  <a:lnTo>
                    <a:pt x="2358" y="3302"/>
                  </a:lnTo>
                  <a:lnTo>
                    <a:pt x="2358" y="3302"/>
                  </a:lnTo>
                  <a:lnTo>
                    <a:pt x="2299" y="3312"/>
                  </a:lnTo>
                  <a:lnTo>
                    <a:pt x="2284" y="3307"/>
                  </a:lnTo>
                  <a:lnTo>
                    <a:pt x="2279" y="3317"/>
                  </a:lnTo>
                  <a:lnTo>
                    <a:pt x="2264" y="3320"/>
                  </a:lnTo>
                  <a:lnTo>
                    <a:pt x="2250" y="3294"/>
                  </a:lnTo>
                  <a:lnTo>
                    <a:pt x="2250" y="3294"/>
                  </a:lnTo>
                  <a:lnTo>
                    <a:pt x="2247" y="3280"/>
                  </a:lnTo>
                  <a:lnTo>
                    <a:pt x="2247" y="3280"/>
                  </a:lnTo>
                  <a:lnTo>
                    <a:pt x="2225" y="3271"/>
                  </a:lnTo>
                  <a:lnTo>
                    <a:pt x="2225" y="3271"/>
                  </a:lnTo>
                  <a:lnTo>
                    <a:pt x="2218" y="3265"/>
                  </a:lnTo>
                  <a:lnTo>
                    <a:pt x="2218" y="3265"/>
                  </a:lnTo>
                  <a:lnTo>
                    <a:pt x="2218" y="3231"/>
                  </a:lnTo>
                  <a:lnTo>
                    <a:pt x="2218" y="3231"/>
                  </a:lnTo>
                  <a:lnTo>
                    <a:pt x="2220" y="3218"/>
                  </a:lnTo>
                  <a:lnTo>
                    <a:pt x="2220" y="3218"/>
                  </a:lnTo>
                  <a:lnTo>
                    <a:pt x="2202" y="3204"/>
                  </a:lnTo>
                  <a:lnTo>
                    <a:pt x="2176" y="3209"/>
                  </a:lnTo>
                  <a:lnTo>
                    <a:pt x="2133" y="3206"/>
                  </a:lnTo>
                  <a:lnTo>
                    <a:pt x="2133" y="3206"/>
                  </a:lnTo>
                  <a:lnTo>
                    <a:pt x="2117" y="3206"/>
                  </a:lnTo>
                  <a:lnTo>
                    <a:pt x="2096" y="3229"/>
                  </a:lnTo>
                  <a:lnTo>
                    <a:pt x="2096" y="3229"/>
                  </a:lnTo>
                  <a:lnTo>
                    <a:pt x="2070" y="3232"/>
                  </a:lnTo>
                  <a:lnTo>
                    <a:pt x="2060" y="3241"/>
                  </a:lnTo>
                  <a:lnTo>
                    <a:pt x="2060" y="3241"/>
                  </a:lnTo>
                  <a:lnTo>
                    <a:pt x="2048" y="3250"/>
                  </a:lnTo>
                  <a:lnTo>
                    <a:pt x="2006" y="3218"/>
                  </a:lnTo>
                  <a:lnTo>
                    <a:pt x="2006" y="3218"/>
                  </a:lnTo>
                  <a:lnTo>
                    <a:pt x="1995" y="3188"/>
                  </a:lnTo>
                  <a:lnTo>
                    <a:pt x="2022" y="3165"/>
                  </a:lnTo>
                  <a:lnTo>
                    <a:pt x="2022" y="3165"/>
                  </a:lnTo>
                  <a:lnTo>
                    <a:pt x="2052" y="3152"/>
                  </a:lnTo>
                  <a:lnTo>
                    <a:pt x="2052" y="3152"/>
                  </a:lnTo>
                  <a:lnTo>
                    <a:pt x="2096" y="3103"/>
                  </a:lnTo>
                  <a:lnTo>
                    <a:pt x="2097" y="3078"/>
                  </a:lnTo>
                  <a:lnTo>
                    <a:pt x="2087" y="3068"/>
                  </a:lnTo>
                  <a:lnTo>
                    <a:pt x="2070" y="3068"/>
                  </a:lnTo>
                  <a:lnTo>
                    <a:pt x="2045" y="3082"/>
                  </a:lnTo>
                  <a:lnTo>
                    <a:pt x="2045" y="3082"/>
                  </a:lnTo>
                  <a:lnTo>
                    <a:pt x="2025" y="3088"/>
                  </a:lnTo>
                  <a:lnTo>
                    <a:pt x="2025" y="3088"/>
                  </a:lnTo>
                  <a:lnTo>
                    <a:pt x="1995" y="3084"/>
                  </a:lnTo>
                  <a:lnTo>
                    <a:pt x="1969" y="3052"/>
                  </a:lnTo>
                  <a:lnTo>
                    <a:pt x="1930" y="3045"/>
                  </a:lnTo>
                  <a:lnTo>
                    <a:pt x="1894" y="3018"/>
                  </a:lnTo>
                  <a:lnTo>
                    <a:pt x="1851" y="3028"/>
                  </a:lnTo>
                  <a:lnTo>
                    <a:pt x="1830" y="3045"/>
                  </a:lnTo>
                  <a:lnTo>
                    <a:pt x="1819" y="3072"/>
                  </a:lnTo>
                  <a:lnTo>
                    <a:pt x="1806" y="3074"/>
                  </a:lnTo>
                  <a:lnTo>
                    <a:pt x="1753" y="3057"/>
                  </a:lnTo>
                  <a:lnTo>
                    <a:pt x="1724" y="3088"/>
                  </a:lnTo>
                  <a:lnTo>
                    <a:pt x="1686" y="3111"/>
                  </a:lnTo>
                  <a:lnTo>
                    <a:pt x="1686" y="3111"/>
                  </a:lnTo>
                  <a:lnTo>
                    <a:pt x="1647" y="3118"/>
                  </a:lnTo>
                  <a:lnTo>
                    <a:pt x="1647" y="3118"/>
                  </a:lnTo>
                  <a:lnTo>
                    <a:pt x="1611" y="3133"/>
                  </a:lnTo>
                  <a:lnTo>
                    <a:pt x="1611" y="3133"/>
                  </a:lnTo>
                  <a:lnTo>
                    <a:pt x="1596" y="3127"/>
                  </a:lnTo>
                  <a:lnTo>
                    <a:pt x="1596" y="3127"/>
                  </a:lnTo>
                  <a:lnTo>
                    <a:pt x="1590" y="3118"/>
                  </a:lnTo>
                  <a:lnTo>
                    <a:pt x="1590" y="3058"/>
                  </a:lnTo>
                  <a:lnTo>
                    <a:pt x="1590" y="3058"/>
                  </a:lnTo>
                  <a:lnTo>
                    <a:pt x="1558" y="2997"/>
                  </a:lnTo>
                  <a:lnTo>
                    <a:pt x="1558" y="2997"/>
                  </a:lnTo>
                  <a:lnTo>
                    <a:pt x="1522" y="2989"/>
                  </a:lnTo>
                  <a:lnTo>
                    <a:pt x="1522" y="2989"/>
                  </a:lnTo>
                  <a:lnTo>
                    <a:pt x="1482" y="2990"/>
                  </a:lnTo>
                  <a:lnTo>
                    <a:pt x="1454" y="3008"/>
                  </a:lnTo>
                  <a:lnTo>
                    <a:pt x="1454" y="3008"/>
                  </a:lnTo>
                  <a:lnTo>
                    <a:pt x="1412" y="3038"/>
                  </a:lnTo>
                  <a:lnTo>
                    <a:pt x="1404" y="3055"/>
                  </a:lnTo>
                  <a:lnTo>
                    <a:pt x="1408" y="3104"/>
                  </a:lnTo>
                  <a:lnTo>
                    <a:pt x="1421" y="3140"/>
                  </a:lnTo>
                  <a:lnTo>
                    <a:pt x="1414" y="3172"/>
                  </a:lnTo>
                  <a:lnTo>
                    <a:pt x="1378" y="3186"/>
                  </a:lnTo>
                  <a:lnTo>
                    <a:pt x="1369" y="3204"/>
                  </a:lnTo>
                  <a:lnTo>
                    <a:pt x="1358" y="3209"/>
                  </a:lnTo>
                  <a:lnTo>
                    <a:pt x="1316" y="3189"/>
                  </a:lnTo>
                  <a:lnTo>
                    <a:pt x="1261" y="3191"/>
                  </a:lnTo>
                  <a:lnTo>
                    <a:pt x="1235" y="3225"/>
                  </a:lnTo>
                  <a:lnTo>
                    <a:pt x="1195" y="3241"/>
                  </a:lnTo>
                  <a:lnTo>
                    <a:pt x="1123" y="3185"/>
                  </a:lnTo>
                  <a:lnTo>
                    <a:pt x="1111" y="3123"/>
                  </a:lnTo>
                  <a:lnTo>
                    <a:pt x="1111" y="3123"/>
                  </a:lnTo>
                  <a:lnTo>
                    <a:pt x="1123" y="2989"/>
                  </a:lnTo>
                  <a:lnTo>
                    <a:pt x="1111" y="2927"/>
                  </a:lnTo>
                  <a:lnTo>
                    <a:pt x="1140" y="2905"/>
                  </a:lnTo>
                  <a:lnTo>
                    <a:pt x="1134" y="2770"/>
                  </a:lnTo>
                  <a:lnTo>
                    <a:pt x="1195" y="2624"/>
                  </a:lnTo>
                  <a:lnTo>
                    <a:pt x="1201" y="2552"/>
                  </a:lnTo>
                  <a:lnTo>
                    <a:pt x="1166" y="2539"/>
                  </a:lnTo>
                  <a:lnTo>
                    <a:pt x="1152" y="2496"/>
                  </a:lnTo>
                  <a:lnTo>
                    <a:pt x="1202" y="2440"/>
                  </a:lnTo>
                  <a:lnTo>
                    <a:pt x="1208" y="2424"/>
                  </a:lnTo>
                  <a:lnTo>
                    <a:pt x="1245" y="2411"/>
                  </a:lnTo>
                  <a:lnTo>
                    <a:pt x="1260" y="2372"/>
                  </a:lnTo>
                  <a:lnTo>
                    <a:pt x="1237" y="2343"/>
                  </a:lnTo>
                  <a:lnTo>
                    <a:pt x="1229" y="2320"/>
                  </a:lnTo>
                  <a:lnTo>
                    <a:pt x="1189" y="2323"/>
                  </a:lnTo>
                  <a:lnTo>
                    <a:pt x="1175" y="2309"/>
                  </a:lnTo>
                  <a:lnTo>
                    <a:pt x="1133" y="2297"/>
                  </a:lnTo>
                  <a:lnTo>
                    <a:pt x="1068" y="2294"/>
                  </a:lnTo>
                  <a:lnTo>
                    <a:pt x="992" y="2228"/>
                  </a:lnTo>
                  <a:lnTo>
                    <a:pt x="943" y="2222"/>
                  </a:lnTo>
                  <a:lnTo>
                    <a:pt x="911" y="2196"/>
                  </a:lnTo>
                  <a:lnTo>
                    <a:pt x="869" y="2177"/>
                  </a:lnTo>
                  <a:lnTo>
                    <a:pt x="804" y="2203"/>
                  </a:lnTo>
                  <a:lnTo>
                    <a:pt x="781" y="2188"/>
                  </a:lnTo>
                  <a:lnTo>
                    <a:pt x="757" y="2151"/>
                  </a:lnTo>
                  <a:lnTo>
                    <a:pt x="787" y="2090"/>
                  </a:lnTo>
                  <a:lnTo>
                    <a:pt x="793" y="2010"/>
                  </a:lnTo>
                  <a:lnTo>
                    <a:pt x="765" y="2020"/>
                  </a:lnTo>
                  <a:lnTo>
                    <a:pt x="752" y="2017"/>
                  </a:lnTo>
                  <a:lnTo>
                    <a:pt x="739" y="2029"/>
                  </a:lnTo>
                  <a:lnTo>
                    <a:pt x="728" y="2026"/>
                  </a:lnTo>
                  <a:lnTo>
                    <a:pt x="731" y="1990"/>
                  </a:lnTo>
                  <a:lnTo>
                    <a:pt x="770" y="1957"/>
                  </a:lnTo>
                  <a:lnTo>
                    <a:pt x="780" y="1934"/>
                  </a:lnTo>
                  <a:lnTo>
                    <a:pt x="755" y="1872"/>
                  </a:lnTo>
                  <a:lnTo>
                    <a:pt x="755" y="1855"/>
                  </a:lnTo>
                  <a:lnTo>
                    <a:pt x="770" y="1836"/>
                  </a:lnTo>
                  <a:lnTo>
                    <a:pt x="767" y="1804"/>
                  </a:lnTo>
                  <a:lnTo>
                    <a:pt x="755" y="1784"/>
                  </a:lnTo>
                  <a:lnTo>
                    <a:pt x="765" y="1757"/>
                  </a:lnTo>
                  <a:lnTo>
                    <a:pt x="806" y="1742"/>
                  </a:lnTo>
                  <a:lnTo>
                    <a:pt x="839" y="1705"/>
                  </a:lnTo>
                  <a:lnTo>
                    <a:pt x="886" y="1695"/>
                  </a:lnTo>
                  <a:lnTo>
                    <a:pt x="898" y="1686"/>
                  </a:lnTo>
                  <a:lnTo>
                    <a:pt x="917" y="1615"/>
                  </a:lnTo>
                  <a:lnTo>
                    <a:pt x="901" y="1542"/>
                  </a:lnTo>
                  <a:lnTo>
                    <a:pt x="875" y="1513"/>
                  </a:lnTo>
                  <a:lnTo>
                    <a:pt x="839" y="1507"/>
                  </a:lnTo>
                  <a:lnTo>
                    <a:pt x="800" y="1489"/>
                  </a:lnTo>
                  <a:lnTo>
                    <a:pt x="799" y="1440"/>
                  </a:lnTo>
                  <a:lnTo>
                    <a:pt x="783" y="1428"/>
                  </a:lnTo>
                  <a:lnTo>
                    <a:pt x="725" y="1435"/>
                  </a:lnTo>
                  <a:lnTo>
                    <a:pt x="669" y="1408"/>
                  </a:lnTo>
                  <a:lnTo>
                    <a:pt x="647" y="1379"/>
                  </a:lnTo>
                  <a:lnTo>
                    <a:pt x="641" y="1353"/>
                  </a:lnTo>
                  <a:lnTo>
                    <a:pt x="634" y="1218"/>
                  </a:lnTo>
                  <a:lnTo>
                    <a:pt x="608" y="1183"/>
                  </a:lnTo>
                  <a:lnTo>
                    <a:pt x="595" y="1180"/>
                  </a:lnTo>
                  <a:lnTo>
                    <a:pt x="574" y="1202"/>
                  </a:lnTo>
                  <a:lnTo>
                    <a:pt x="561" y="1184"/>
                  </a:lnTo>
                  <a:lnTo>
                    <a:pt x="535" y="1173"/>
                  </a:lnTo>
                  <a:lnTo>
                    <a:pt x="509" y="1177"/>
                  </a:lnTo>
                  <a:lnTo>
                    <a:pt x="466" y="1192"/>
                  </a:lnTo>
                  <a:lnTo>
                    <a:pt x="444" y="1216"/>
                  </a:lnTo>
                  <a:lnTo>
                    <a:pt x="435" y="1212"/>
                  </a:lnTo>
                  <a:lnTo>
                    <a:pt x="401" y="1173"/>
                  </a:lnTo>
                  <a:lnTo>
                    <a:pt x="376" y="1169"/>
                  </a:lnTo>
                  <a:lnTo>
                    <a:pt x="355" y="1147"/>
                  </a:lnTo>
                  <a:lnTo>
                    <a:pt x="349" y="1112"/>
                  </a:lnTo>
                  <a:lnTo>
                    <a:pt x="359" y="1092"/>
                  </a:lnTo>
                  <a:lnTo>
                    <a:pt x="363" y="1052"/>
                  </a:lnTo>
                  <a:lnTo>
                    <a:pt x="384" y="1035"/>
                  </a:lnTo>
                  <a:lnTo>
                    <a:pt x="347" y="1019"/>
                  </a:lnTo>
                  <a:lnTo>
                    <a:pt x="337" y="1020"/>
                  </a:lnTo>
                  <a:lnTo>
                    <a:pt x="311" y="1043"/>
                  </a:lnTo>
                  <a:lnTo>
                    <a:pt x="281" y="1086"/>
                  </a:lnTo>
                  <a:lnTo>
                    <a:pt x="238" y="1089"/>
                  </a:lnTo>
                  <a:lnTo>
                    <a:pt x="209" y="1075"/>
                  </a:lnTo>
                  <a:lnTo>
                    <a:pt x="199" y="1058"/>
                  </a:lnTo>
                  <a:lnTo>
                    <a:pt x="202" y="1017"/>
                  </a:lnTo>
                  <a:lnTo>
                    <a:pt x="183" y="1023"/>
                  </a:lnTo>
                  <a:lnTo>
                    <a:pt x="180" y="1003"/>
                  </a:lnTo>
                  <a:lnTo>
                    <a:pt x="192" y="970"/>
                  </a:lnTo>
                  <a:lnTo>
                    <a:pt x="163" y="947"/>
                  </a:lnTo>
                  <a:lnTo>
                    <a:pt x="147" y="852"/>
                  </a:lnTo>
                  <a:lnTo>
                    <a:pt x="62" y="852"/>
                  </a:lnTo>
                  <a:lnTo>
                    <a:pt x="62" y="818"/>
                  </a:lnTo>
                  <a:lnTo>
                    <a:pt x="85" y="801"/>
                  </a:lnTo>
                  <a:lnTo>
                    <a:pt x="0" y="722"/>
                  </a:lnTo>
                  <a:lnTo>
                    <a:pt x="0" y="722"/>
                  </a:lnTo>
                  <a:lnTo>
                    <a:pt x="17" y="700"/>
                  </a:lnTo>
                  <a:lnTo>
                    <a:pt x="72" y="664"/>
                  </a:lnTo>
                  <a:lnTo>
                    <a:pt x="92" y="660"/>
                  </a:lnTo>
                  <a:lnTo>
                    <a:pt x="133" y="670"/>
                  </a:lnTo>
                  <a:lnTo>
                    <a:pt x="199" y="647"/>
                  </a:lnTo>
                  <a:lnTo>
                    <a:pt x="254" y="615"/>
                  </a:lnTo>
                  <a:lnTo>
                    <a:pt x="314" y="625"/>
                  </a:lnTo>
                  <a:lnTo>
                    <a:pt x="343" y="647"/>
                  </a:lnTo>
                  <a:lnTo>
                    <a:pt x="371" y="638"/>
                  </a:lnTo>
                  <a:lnTo>
                    <a:pt x="401" y="644"/>
                  </a:lnTo>
                  <a:lnTo>
                    <a:pt x="421" y="627"/>
                  </a:lnTo>
                  <a:lnTo>
                    <a:pt x="458" y="627"/>
                  </a:lnTo>
                  <a:lnTo>
                    <a:pt x="493" y="609"/>
                  </a:lnTo>
                  <a:lnTo>
                    <a:pt x="529" y="607"/>
                  </a:lnTo>
                  <a:lnTo>
                    <a:pt x="565" y="622"/>
                  </a:lnTo>
                  <a:lnTo>
                    <a:pt x="587" y="641"/>
                  </a:lnTo>
                  <a:lnTo>
                    <a:pt x="616" y="638"/>
                  </a:lnTo>
                  <a:lnTo>
                    <a:pt x="656" y="653"/>
                  </a:lnTo>
                  <a:lnTo>
                    <a:pt x="695" y="679"/>
                  </a:lnTo>
                  <a:lnTo>
                    <a:pt x="791" y="621"/>
                  </a:lnTo>
                  <a:lnTo>
                    <a:pt x="843" y="602"/>
                  </a:lnTo>
                  <a:lnTo>
                    <a:pt x="869" y="608"/>
                  </a:lnTo>
                  <a:lnTo>
                    <a:pt x="891" y="628"/>
                  </a:lnTo>
                  <a:lnTo>
                    <a:pt x="917" y="630"/>
                  </a:lnTo>
                  <a:lnTo>
                    <a:pt x="959" y="621"/>
                  </a:lnTo>
                  <a:lnTo>
                    <a:pt x="1006" y="634"/>
                  </a:lnTo>
                  <a:lnTo>
                    <a:pt x="1041" y="609"/>
                  </a:lnTo>
                  <a:lnTo>
                    <a:pt x="1146" y="615"/>
                  </a:lnTo>
                  <a:lnTo>
                    <a:pt x="1191" y="589"/>
                  </a:lnTo>
                  <a:lnTo>
                    <a:pt x="1202" y="596"/>
                  </a:lnTo>
                  <a:lnTo>
                    <a:pt x="1215" y="628"/>
                  </a:lnTo>
                  <a:lnTo>
                    <a:pt x="1257" y="673"/>
                  </a:lnTo>
                  <a:lnTo>
                    <a:pt x="1296" y="656"/>
                  </a:lnTo>
                  <a:lnTo>
                    <a:pt x="1327" y="653"/>
                  </a:lnTo>
                  <a:lnTo>
                    <a:pt x="1342" y="644"/>
                  </a:lnTo>
                  <a:lnTo>
                    <a:pt x="1365" y="612"/>
                  </a:lnTo>
                  <a:lnTo>
                    <a:pt x="1479" y="645"/>
                  </a:lnTo>
                  <a:lnTo>
                    <a:pt x="1510" y="637"/>
                  </a:lnTo>
                  <a:lnTo>
                    <a:pt x="1627" y="663"/>
                  </a:lnTo>
                  <a:lnTo>
                    <a:pt x="1679" y="656"/>
                  </a:lnTo>
                  <a:lnTo>
                    <a:pt x="1734" y="611"/>
                  </a:lnTo>
                  <a:lnTo>
                    <a:pt x="1781" y="614"/>
                  </a:lnTo>
                  <a:lnTo>
                    <a:pt x="1793" y="607"/>
                  </a:lnTo>
                  <a:lnTo>
                    <a:pt x="1846" y="553"/>
                  </a:lnTo>
                  <a:lnTo>
                    <a:pt x="1915" y="509"/>
                  </a:lnTo>
                  <a:lnTo>
                    <a:pt x="1939" y="471"/>
                  </a:lnTo>
                  <a:lnTo>
                    <a:pt x="1970" y="451"/>
                  </a:lnTo>
                  <a:lnTo>
                    <a:pt x="2038" y="385"/>
                  </a:lnTo>
                  <a:lnTo>
                    <a:pt x="2077" y="301"/>
                  </a:lnTo>
                  <a:lnTo>
                    <a:pt x="2073" y="275"/>
                  </a:lnTo>
                  <a:lnTo>
                    <a:pt x="2091" y="219"/>
                  </a:lnTo>
                  <a:lnTo>
                    <a:pt x="2083" y="56"/>
                  </a:lnTo>
                  <a:lnTo>
                    <a:pt x="2093" y="42"/>
                  </a:lnTo>
                  <a:lnTo>
                    <a:pt x="2158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0" name="Freeform 14">
              <a:extLst>
                <a:ext uri="{FF2B5EF4-FFF2-40B4-BE49-F238E27FC236}">
                  <a16:creationId xmlns:a16="http://schemas.microsoft.com/office/drawing/2014/main" id="{1ED184F7-3B96-8944-ACA2-FBCFFA4C6DD2}"/>
                </a:ext>
              </a:extLst>
            </p:cNvPr>
            <p:cNvSpPr>
              <a:spLocks/>
            </p:cNvSpPr>
            <p:nvPr/>
          </p:nvSpPr>
          <p:spPr bwMode="auto">
            <a:xfrm>
              <a:off x="2125508" y="2551003"/>
              <a:ext cx="1220644" cy="1354030"/>
            </a:xfrm>
            <a:custGeom>
              <a:avLst/>
              <a:gdLst>
                <a:gd name="T0" fmla="*/ 596 w 2362"/>
                <a:gd name="T1" fmla="*/ 2280 h 2617"/>
                <a:gd name="T2" fmla="*/ 418 w 2362"/>
                <a:gd name="T3" fmla="*/ 2072 h 2617"/>
                <a:gd name="T4" fmla="*/ 485 w 2362"/>
                <a:gd name="T5" fmla="*/ 1787 h 2617"/>
                <a:gd name="T6" fmla="*/ 383 w 2362"/>
                <a:gd name="T7" fmla="*/ 1641 h 2617"/>
                <a:gd name="T8" fmla="*/ 340 w 2362"/>
                <a:gd name="T9" fmla="*/ 1648 h 2617"/>
                <a:gd name="T10" fmla="*/ 277 w 2362"/>
                <a:gd name="T11" fmla="*/ 1700 h 2617"/>
                <a:gd name="T12" fmla="*/ 151 w 2362"/>
                <a:gd name="T13" fmla="*/ 1602 h 2617"/>
                <a:gd name="T14" fmla="*/ 171 w 2362"/>
                <a:gd name="T15" fmla="*/ 1428 h 2617"/>
                <a:gd name="T16" fmla="*/ 98 w 2362"/>
                <a:gd name="T17" fmla="*/ 1226 h 2617"/>
                <a:gd name="T18" fmla="*/ 176 w 2362"/>
                <a:gd name="T19" fmla="*/ 912 h 2617"/>
                <a:gd name="T20" fmla="*/ 98 w 2362"/>
                <a:gd name="T21" fmla="*/ 859 h 2617"/>
                <a:gd name="T22" fmla="*/ 49 w 2362"/>
                <a:gd name="T23" fmla="*/ 716 h 2617"/>
                <a:gd name="T24" fmla="*/ 117 w 2362"/>
                <a:gd name="T25" fmla="*/ 684 h 2617"/>
                <a:gd name="T26" fmla="*/ 217 w 2362"/>
                <a:gd name="T27" fmla="*/ 576 h 2617"/>
                <a:gd name="T28" fmla="*/ 364 w 2362"/>
                <a:gd name="T29" fmla="*/ 429 h 2617"/>
                <a:gd name="T30" fmla="*/ 625 w 2362"/>
                <a:gd name="T31" fmla="*/ 370 h 2617"/>
                <a:gd name="T32" fmla="*/ 833 w 2362"/>
                <a:gd name="T33" fmla="*/ 196 h 2617"/>
                <a:gd name="T34" fmla="*/ 1088 w 2362"/>
                <a:gd name="T35" fmla="*/ 197 h 2617"/>
                <a:gd name="T36" fmla="*/ 1164 w 2362"/>
                <a:gd name="T37" fmla="*/ 19 h 2617"/>
                <a:gd name="T38" fmla="*/ 1300 w 2362"/>
                <a:gd name="T39" fmla="*/ 69 h 2617"/>
                <a:gd name="T40" fmla="*/ 1357 w 2362"/>
                <a:gd name="T41" fmla="*/ 129 h 2617"/>
                <a:gd name="T42" fmla="*/ 1540 w 2362"/>
                <a:gd name="T43" fmla="*/ 56 h 2617"/>
                <a:gd name="T44" fmla="*/ 1735 w 2362"/>
                <a:gd name="T45" fmla="*/ 99 h 2617"/>
                <a:gd name="T46" fmla="*/ 1762 w 2362"/>
                <a:gd name="T47" fmla="*/ 163 h 2617"/>
                <a:gd name="T48" fmla="*/ 1758 w 2362"/>
                <a:gd name="T49" fmla="*/ 261 h 2617"/>
                <a:gd name="T50" fmla="*/ 1843 w 2362"/>
                <a:gd name="T51" fmla="*/ 217 h 2617"/>
                <a:gd name="T52" fmla="*/ 1928 w 2362"/>
                <a:gd name="T53" fmla="*/ 242 h 2617"/>
                <a:gd name="T54" fmla="*/ 1960 w 2362"/>
                <a:gd name="T55" fmla="*/ 305 h 2617"/>
                <a:gd name="T56" fmla="*/ 2068 w 2362"/>
                <a:gd name="T57" fmla="*/ 313 h 2617"/>
                <a:gd name="T58" fmla="*/ 2185 w 2362"/>
                <a:gd name="T59" fmla="*/ 359 h 2617"/>
                <a:gd name="T60" fmla="*/ 2330 w 2362"/>
                <a:gd name="T61" fmla="*/ 392 h 2617"/>
                <a:gd name="T62" fmla="*/ 2297 w 2362"/>
                <a:gd name="T63" fmla="*/ 445 h 2617"/>
                <a:gd name="T64" fmla="*/ 2232 w 2362"/>
                <a:gd name="T65" fmla="*/ 503 h 2617"/>
                <a:gd name="T66" fmla="*/ 2100 w 2362"/>
                <a:gd name="T67" fmla="*/ 617 h 2617"/>
                <a:gd name="T68" fmla="*/ 1973 w 2362"/>
                <a:gd name="T69" fmla="*/ 778 h 2617"/>
                <a:gd name="T70" fmla="*/ 1958 w 2362"/>
                <a:gd name="T71" fmla="*/ 935 h 2617"/>
                <a:gd name="T72" fmla="*/ 1886 w 2362"/>
                <a:gd name="T73" fmla="*/ 950 h 2617"/>
                <a:gd name="T74" fmla="*/ 1768 w 2362"/>
                <a:gd name="T75" fmla="*/ 919 h 2617"/>
                <a:gd name="T76" fmla="*/ 1638 w 2362"/>
                <a:gd name="T77" fmla="*/ 854 h 2617"/>
                <a:gd name="T78" fmla="*/ 1598 w 2362"/>
                <a:gd name="T79" fmla="*/ 942 h 2617"/>
                <a:gd name="T80" fmla="*/ 1457 w 2362"/>
                <a:gd name="T81" fmla="*/ 903 h 2617"/>
                <a:gd name="T82" fmla="*/ 1386 w 2362"/>
                <a:gd name="T83" fmla="*/ 962 h 2617"/>
                <a:gd name="T84" fmla="*/ 1355 w 2362"/>
                <a:gd name="T85" fmla="*/ 1137 h 2617"/>
                <a:gd name="T86" fmla="*/ 1232 w 2362"/>
                <a:gd name="T87" fmla="*/ 1134 h 2617"/>
                <a:gd name="T88" fmla="*/ 1092 w 2362"/>
                <a:gd name="T89" fmla="*/ 1190 h 2617"/>
                <a:gd name="T90" fmla="*/ 1023 w 2362"/>
                <a:gd name="T91" fmla="*/ 1280 h 2617"/>
                <a:gd name="T92" fmla="*/ 948 w 2362"/>
                <a:gd name="T93" fmla="*/ 1366 h 2617"/>
                <a:gd name="T94" fmla="*/ 901 w 2362"/>
                <a:gd name="T95" fmla="*/ 1428 h 2617"/>
                <a:gd name="T96" fmla="*/ 1033 w 2362"/>
                <a:gd name="T97" fmla="*/ 1522 h 2617"/>
                <a:gd name="T98" fmla="*/ 1026 w 2362"/>
                <a:gd name="T99" fmla="*/ 1594 h 2617"/>
                <a:gd name="T100" fmla="*/ 1022 w 2362"/>
                <a:gd name="T101" fmla="*/ 1775 h 2617"/>
                <a:gd name="T102" fmla="*/ 965 w 2362"/>
                <a:gd name="T103" fmla="*/ 1963 h 2617"/>
                <a:gd name="T104" fmla="*/ 1058 w 2362"/>
                <a:gd name="T105" fmla="*/ 2026 h 2617"/>
                <a:gd name="T106" fmla="*/ 1120 w 2362"/>
                <a:gd name="T107" fmla="*/ 2087 h 2617"/>
                <a:gd name="T108" fmla="*/ 1171 w 2362"/>
                <a:gd name="T109" fmla="*/ 2114 h 2617"/>
                <a:gd name="T110" fmla="*/ 1295 w 2362"/>
                <a:gd name="T111" fmla="*/ 2117 h 2617"/>
                <a:gd name="T112" fmla="*/ 1318 w 2362"/>
                <a:gd name="T113" fmla="*/ 2221 h 2617"/>
                <a:gd name="T114" fmla="*/ 1210 w 2362"/>
                <a:gd name="T115" fmla="*/ 2314 h 2617"/>
                <a:gd name="T116" fmla="*/ 1120 w 2362"/>
                <a:gd name="T117" fmla="*/ 2535 h 2617"/>
                <a:gd name="T118" fmla="*/ 948 w 2362"/>
                <a:gd name="T119" fmla="*/ 2558 h 2617"/>
                <a:gd name="T120" fmla="*/ 852 w 2362"/>
                <a:gd name="T121" fmla="*/ 2617 h 2617"/>
                <a:gd name="T122" fmla="*/ 751 w 2362"/>
                <a:gd name="T123" fmla="*/ 2577 h 2617"/>
                <a:gd name="T124" fmla="*/ 664 w 2362"/>
                <a:gd name="T125" fmla="*/ 2522 h 26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362" h="2617">
                  <a:moveTo>
                    <a:pt x="664" y="2522"/>
                  </a:moveTo>
                  <a:lnTo>
                    <a:pt x="647" y="2471"/>
                  </a:lnTo>
                  <a:lnTo>
                    <a:pt x="620" y="2415"/>
                  </a:lnTo>
                  <a:lnTo>
                    <a:pt x="581" y="2381"/>
                  </a:lnTo>
                  <a:lnTo>
                    <a:pt x="575" y="2330"/>
                  </a:lnTo>
                  <a:lnTo>
                    <a:pt x="575" y="2330"/>
                  </a:lnTo>
                  <a:lnTo>
                    <a:pt x="596" y="2280"/>
                  </a:lnTo>
                  <a:lnTo>
                    <a:pt x="591" y="2223"/>
                  </a:lnTo>
                  <a:lnTo>
                    <a:pt x="558" y="2167"/>
                  </a:lnTo>
                  <a:lnTo>
                    <a:pt x="558" y="2167"/>
                  </a:lnTo>
                  <a:lnTo>
                    <a:pt x="507" y="2173"/>
                  </a:lnTo>
                  <a:lnTo>
                    <a:pt x="488" y="2157"/>
                  </a:lnTo>
                  <a:lnTo>
                    <a:pt x="436" y="2138"/>
                  </a:lnTo>
                  <a:lnTo>
                    <a:pt x="418" y="2072"/>
                  </a:lnTo>
                  <a:lnTo>
                    <a:pt x="439" y="1960"/>
                  </a:lnTo>
                  <a:lnTo>
                    <a:pt x="439" y="1960"/>
                  </a:lnTo>
                  <a:lnTo>
                    <a:pt x="457" y="1859"/>
                  </a:lnTo>
                  <a:lnTo>
                    <a:pt x="457" y="1859"/>
                  </a:lnTo>
                  <a:lnTo>
                    <a:pt x="485" y="1831"/>
                  </a:lnTo>
                  <a:lnTo>
                    <a:pt x="507" y="1826"/>
                  </a:lnTo>
                  <a:lnTo>
                    <a:pt x="485" y="1787"/>
                  </a:lnTo>
                  <a:lnTo>
                    <a:pt x="471" y="1782"/>
                  </a:lnTo>
                  <a:lnTo>
                    <a:pt x="477" y="1754"/>
                  </a:lnTo>
                  <a:lnTo>
                    <a:pt x="445" y="1746"/>
                  </a:lnTo>
                  <a:lnTo>
                    <a:pt x="434" y="1732"/>
                  </a:lnTo>
                  <a:lnTo>
                    <a:pt x="429" y="1686"/>
                  </a:lnTo>
                  <a:lnTo>
                    <a:pt x="429" y="1686"/>
                  </a:lnTo>
                  <a:lnTo>
                    <a:pt x="383" y="1641"/>
                  </a:lnTo>
                  <a:lnTo>
                    <a:pt x="383" y="1641"/>
                  </a:lnTo>
                  <a:lnTo>
                    <a:pt x="333" y="1689"/>
                  </a:lnTo>
                  <a:lnTo>
                    <a:pt x="333" y="1684"/>
                  </a:lnTo>
                  <a:lnTo>
                    <a:pt x="333" y="1684"/>
                  </a:lnTo>
                  <a:lnTo>
                    <a:pt x="334" y="1673"/>
                  </a:lnTo>
                  <a:lnTo>
                    <a:pt x="334" y="1673"/>
                  </a:lnTo>
                  <a:lnTo>
                    <a:pt x="340" y="1648"/>
                  </a:lnTo>
                  <a:lnTo>
                    <a:pt x="314" y="1646"/>
                  </a:lnTo>
                  <a:lnTo>
                    <a:pt x="314" y="1646"/>
                  </a:lnTo>
                  <a:lnTo>
                    <a:pt x="304" y="1657"/>
                  </a:lnTo>
                  <a:lnTo>
                    <a:pt x="304" y="1657"/>
                  </a:lnTo>
                  <a:lnTo>
                    <a:pt x="287" y="1697"/>
                  </a:lnTo>
                  <a:lnTo>
                    <a:pt x="277" y="1700"/>
                  </a:lnTo>
                  <a:lnTo>
                    <a:pt x="277" y="1700"/>
                  </a:lnTo>
                  <a:lnTo>
                    <a:pt x="272" y="1696"/>
                  </a:lnTo>
                  <a:lnTo>
                    <a:pt x="272" y="1696"/>
                  </a:lnTo>
                  <a:lnTo>
                    <a:pt x="249" y="1601"/>
                  </a:lnTo>
                  <a:lnTo>
                    <a:pt x="179" y="1610"/>
                  </a:lnTo>
                  <a:lnTo>
                    <a:pt x="171" y="1599"/>
                  </a:lnTo>
                  <a:lnTo>
                    <a:pt x="158" y="1597"/>
                  </a:lnTo>
                  <a:lnTo>
                    <a:pt x="151" y="1602"/>
                  </a:lnTo>
                  <a:lnTo>
                    <a:pt x="151" y="1602"/>
                  </a:lnTo>
                  <a:lnTo>
                    <a:pt x="141" y="1617"/>
                  </a:lnTo>
                  <a:lnTo>
                    <a:pt x="141" y="1617"/>
                  </a:lnTo>
                  <a:lnTo>
                    <a:pt x="174" y="1507"/>
                  </a:lnTo>
                  <a:lnTo>
                    <a:pt x="155" y="1486"/>
                  </a:lnTo>
                  <a:lnTo>
                    <a:pt x="170" y="1454"/>
                  </a:lnTo>
                  <a:lnTo>
                    <a:pt x="171" y="1428"/>
                  </a:lnTo>
                  <a:lnTo>
                    <a:pt x="111" y="1424"/>
                  </a:lnTo>
                  <a:lnTo>
                    <a:pt x="104" y="1399"/>
                  </a:lnTo>
                  <a:lnTo>
                    <a:pt x="104" y="1399"/>
                  </a:lnTo>
                  <a:lnTo>
                    <a:pt x="104" y="1349"/>
                  </a:lnTo>
                  <a:lnTo>
                    <a:pt x="53" y="1287"/>
                  </a:lnTo>
                  <a:lnTo>
                    <a:pt x="92" y="1277"/>
                  </a:lnTo>
                  <a:lnTo>
                    <a:pt x="98" y="1226"/>
                  </a:lnTo>
                  <a:lnTo>
                    <a:pt x="98" y="1226"/>
                  </a:lnTo>
                  <a:lnTo>
                    <a:pt x="70" y="1186"/>
                  </a:lnTo>
                  <a:lnTo>
                    <a:pt x="160" y="1046"/>
                  </a:lnTo>
                  <a:lnTo>
                    <a:pt x="226" y="1052"/>
                  </a:lnTo>
                  <a:lnTo>
                    <a:pt x="255" y="1019"/>
                  </a:lnTo>
                  <a:lnTo>
                    <a:pt x="232" y="951"/>
                  </a:lnTo>
                  <a:lnTo>
                    <a:pt x="176" y="912"/>
                  </a:lnTo>
                  <a:lnTo>
                    <a:pt x="125" y="912"/>
                  </a:lnTo>
                  <a:lnTo>
                    <a:pt x="125" y="912"/>
                  </a:lnTo>
                  <a:lnTo>
                    <a:pt x="105" y="903"/>
                  </a:lnTo>
                  <a:lnTo>
                    <a:pt x="108" y="867"/>
                  </a:lnTo>
                  <a:lnTo>
                    <a:pt x="108" y="867"/>
                  </a:lnTo>
                  <a:lnTo>
                    <a:pt x="106" y="860"/>
                  </a:lnTo>
                  <a:lnTo>
                    <a:pt x="98" y="859"/>
                  </a:lnTo>
                  <a:lnTo>
                    <a:pt x="98" y="859"/>
                  </a:lnTo>
                  <a:lnTo>
                    <a:pt x="70" y="846"/>
                  </a:lnTo>
                  <a:lnTo>
                    <a:pt x="70" y="846"/>
                  </a:lnTo>
                  <a:lnTo>
                    <a:pt x="66" y="798"/>
                  </a:lnTo>
                  <a:lnTo>
                    <a:pt x="16" y="764"/>
                  </a:lnTo>
                  <a:lnTo>
                    <a:pt x="0" y="720"/>
                  </a:lnTo>
                  <a:lnTo>
                    <a:pt x="49" y="716"/>
                  </a:lnTo>
                  <a:lnTo>
                    <a:pt x="49" y="716"/>
                  </a:lnTo>
                  <a:lnTo>
                    <a:pt x="76" y="699"/>
                  </a:lnTo>
                  <a:lnTo>
                    <a:pt x="76" y="699"/>
                  </a:lnTo>
                  <a:lnTo>
                    <a:pt x="105" y="693"/>
                  </a:lnTo>
                  <a:lnTo>
                    <a:pt x="105" y="693"/>
                  </a:lnTo>
                  <a:lnTo>
                    <a:pt x="117" y="684"/>
                  </a:lnTo>
                  <a:lnTo>
                    <a:pt x="117" y="684"/>
                  </a:lnTo>
                  <a:lnTo>
                    <a:pt x="148" y="663"/>
                  </a:lnTo>
                  <a:lnTo>
                    <a:pt x="187" y="666"/>
                  </a:lnTo>
                  <a:lnTo>
                    <a:pt x="203" y="641"/>
                  </a:lnTo>
                  <a:lnTo>
                    <a:pt x="219" y="634"/>
                  </a:lnTo>
                  <a:lnTo>
                    <a:pt x="223" y="596"/>
                  </a:lnTo>
                  <a:lnTo>
                    <a:pt x="217" y="576"/>
                  </a:lnTo>
                  <a:lnTo>
                    <a:pt x="217" y="576"/>
                  </a:lnTo>
                  <a:lnTo>
                    <a:pt x="253" y="547"/>
                  </a:lnTo>
                  <a:lnTo>
                    <a:pt x="253" y="547"/>
                  </a:lnTo>
                  <a:lnTo>
                    <a:pt x="308" y="523"/>
                  </a:lnTo>
                  <a:lnTo>
                    <a:pt x="305" y="514"/>
                  </a:lnTo>
                  <a:lnTo>
                    <a:pt x="323" y="494"/>
                  </a:lnTo>
                  <a:lnTo>
                    <a:pt x="323" y="475"/>
                  </a:lnTo>
                  <a:lnTo>
                    <a:pt x="364" y="429"/>
                  </a:lnTo>
                  <a:lnTo>
                    <a:pt x="379" y="451"/>
                  </a:lnTo>
                  <a:lnTo>
                    <a:pt x="406" y="449"/>
                  </a:lnTo>
                  <a:lnTo>
                    <a:pt x="400" y="487"/>
                  </a:lnTo>
                  <a:lnTo>
                    <a:pt x="429" y="429"/>
                  </a:lnTo>
                  <a:lnTo>
                    <a:pt x="507" y="444"/>
                  </a:lnTo>
                  <a:lnTo>
                    <a:pt x="581" y="376"/>
                  </a:lnTo>
                  <a:lnTo>
                    <a:pt x="625" y="370"/>
                  </a:lnTo>
                  <a:lnTo>
                    <a:pt x="637" y="230"/>
                  </a:lnTo>
                  <a:lnTo>
                    <a:pt x="664" y="230"/>
                  </a:lnTo>
                  <a:lnTo>
                    <a:pt x="693" y="264"/>
                  </a:lnTo>
                  <a:lnTo>
                    <a:pt x="726" y="264"/>
                  </a:lnTo>
                  <a:lnTo>
                    <a:pt x="774" y="144"/>
                  </a:lnTo>
                  <a:lnTo>
                    <a:pt x="821" y="134"/>
                  </a:lnTo>
                  <a:lnTo>
                    <a:pt x="833" y="196"/>
                  </a:lnTo>
                  <a:lnTo>
                    <a:pt x="905" y="252"/>
                  </a:lnTo>
                  <a:lnTo>
                    <a:pt x="945" y="236"/>
                  </a:lnTo>
                  <a:lnTo>
                    <a:pt x="971" y="202"/>
                  </a:lnTo>
                  <a:lnTo>
                    <a:pt x="1026" y="200"/>
                  </a:lnTo>
                  <a:lnTo>
                    <a:pt x="1061" y="220"/>
                  </a:lnTo>
                  <a:lnTo>
                    <a:pt x="1079" y="215"/>
                  </a:lnTo>
                  <a:lnTo>
                    <a:pt x="1088" y="197"/>
                  </a:lnTo>
                  <a:lnTo>
                    <a:pt x="1124" y="183"/>
                  </a:lnTo>
                  <a:lnTo>
                    <a:pt x="1131" y="151"/>
                  </a:lnTo>
                  <a:lnTo>
                    <a:pt x="1118" y="115"/>
                  </a:lnTo>
                  <a:lnTo>
                    <a:pt x="1114" y="66"/>
                  </a:lnTo>
                  <a:lnTo>
                    <a:pt x="1122" y="49"/>
                  </a:lnTo>
                  <a:lnTo>
                    <a:pt x="1164" y="19"/>
                  </a:lnTo>
                  <a:lnTo>
                    <a:pt x="1164" y="19"/>
                  </a:lnTo>
                  <a:lnTo>
                    <a:pt x="1192" y="1"/>
                  </a:lnTo>
                  <a:lnTo>
                    <a:pt x="1232" y="0"/>
                  </a:lnTo>
                  <a:lnTo>
                    <a:pt x="1232" y="0"/>
                  </a:lnTo>
                  <a:lnTo>
                    <a:pt x="1268" y="8"/>
                  </a:lnTo>
                  <a:lnTo>
                    <a:pt x="1268" y="8"/>
                  </a:lnTo>
                  <a:lnTo>
                    <a:pt x="1300" y="69"/>
                  </a:lnTo>
                  <a:lnTo>
                    <a:pt x="1300" y="69"/>
                  </a:lnTo>
                  <a:lnTo>
                    <a:pt x="1300" y="129"/>
                  </a:lnTo>
                  <a:lnTo>
                    <a:pt x="1306" y="138"/>
                  </a:lnTo>
                  <a:lnTo>
                    <a:pt x="1306" y="138"/>
                  </a:lnTo>
                  <a:lnTo>
                    <a:pt x="1321" y="144"/>
                  </a:lnTo>
                  <a:lnTo>
                    <a:pt x="1321" y="144"/>
                  </a:lnTo>
                  <a:lnTo>
                    <a:pt x="1357" y="129"/>
                  </a:lnTo>
                  <a:lnTo>
                    <a:pt x="1357" y="129"/>
                  </a:lnTo>
                  <a:lnTo>
                    <a:pt x="1396" y="122"/>
                  </a:lnTo>
                  <a:lnTo>
                    <a:pt x="1396" y="122"/>
                  </a:lnTo>
                  <a:lnTo>
                    <a:pt x="1434" y="99"/>
                  </a:lnTo>
                  <a:lnTo>
                    <a:pt x="1463" y="68"/>
                  </a:lnTo>
                  <a:lnTo>
                    <a:pt x="1516" y="85"/>
                  </a:lnTo>
                  <a:lnTo>
                    <a:pt x="1529" y="83"/>
                  </a:lnTo>
                  <a:lnTo>
                    <a:pt x="1540" y="56"/>
                  </a:lnTo>
                  <a:lnTo>
                    <a:pt x="1561" y="39"/>
                  </a:lnTo>
                  <a:lnTo>
                    <a:pt x="1604" y="29"/>
                  </a:lnTo>
                  <a:lnTo>
                    <a:pt x="1640" y="56"/>
                  </a:lnTo>
                  <a:lnTo>
                    <a:pt x="1679" y="63"/>
                  </a:lnTo>
                  <a:lnTo>
                    <a:pt x="1705" y="95"/>
                  </a:lnTo>
                  <a:lnTo>
                    <a:pt x="1735" y="99"/>
                  </a:lnTo>
                  <a:lnTo>
                    <a:pt x="1735" y="99"/>
                  </a:lnTo>
                  <a:lnTo>
                    <a:pt x="1755" y="93"/>
                  </a:lnTo>
                  <a:lnTo>
                    <a:pt x="1755" y="93"/>
                  </a:lnTo>
                  <a:lnTo>
                    <a:pt x="1780" y="79"/>
                  </a:lnTo>
                  <a:lnTo>
                    <a:pt x="1797" y="79"/>
                  </a:lnTo>
                  <a:lnTo>
                    <a:pt x="1807" y="89"/>
                  </a:lnTo>
                  <a:lnTo>
                    <a:pt x="1806" y="114"/>
                  </a:lnTo>
                  <a:lnTo>
                    <a:pt x="1762" y="163"/>
                  </a:lnTo>
                  <a:lnTo>
                    <a:pt x="1762" y="163"/>
                  </a:lnTo>
                  <a:lnTo>
                    <a:pt x="1732" y="176"/>
                  </a:lnTo>
                  <a:lnTo>
                    <a:pt x="1732" y="176"/>
                  </a:lnTo>
                  <a:lnTo>
                    <a:pt x="1705" y="199"/>
                  </a:lnTo>
                  <a:lnTo>
                    <a:pt x="1716" y="229"/>
                  </a:lnTo>
                  <a:lnTo>
                    <a:pt x="1716" y="229"/>
                  </a:lnTo>
                  <a:lnTo>
                    <a:pt x="1758" y="261"/>
                  </a:lnTo>
                  <a:lnTo>
                    <a:pt x="1770" y="252"/>
                  </a:lnTo>
                  <a:lnTo>
                    <a:pt x="1770" y="252"/>
                  </a:lnTo>
                  <a:lnTo>
                    <a:pt x="1780" y="243"/>
                  </a:lnTo>
                  <a:lnTo>
                    <a:pt x="1806" y="240"/>
                  </a:lnTo>
                  <a:lnTo>
                    <a:pt x="1806" y="240"/>
                  </a:lnTo>
                  <a:lnTo>
                    <a:pt x="1827" y="217"/>
                  </a:lnTo>
                  <a:lnTo>
                    <a:pt x="1843" y="217"/>
                  </a:lnTo>
                  <a:lnTo>
                    <a:pt x="1843" y="217"/>
                  </a:lnTo>
                  <a:lnTo>
                    <a:pt x="1886" y="220"/>
                  </a:lnTo>
                  <a:lnTo>
                    <a:pt x="1912" y="215"/>
                  </a:lnTo>
                  <a:lnTo>
                    <a:pt x="1930" y="229"/>
                  </a:lnTo>
                  <a:lnTo>
                    <a:pt x="1930" y="229"/>
                  </a:lnTo>
                  <a:lnTo>
                    <a:pt x="1928" y="242"/>
                  </a:lnTo>
                  <a:lnTo>
                    <a:pt x="1928" y="242"/>
                  </a:lnTo>
                  <a:lnTo>
                    <a:pt x="1928" y="276"/>
                  </a:lnTo>
                  <a:lnTo>
                    <a:pt x="1928" y="276"/>
                  </a:lnTo>
                  <a:lnTo>
                    <a:pt x="1935" y="282"/>
                  </a:lnTo>
                  <a:lnTo>
                    <a:pt x="1935" y="282"/>
                  </a:lnTo>
                  <a:lnTo>
                    <a:pt x="1957" y="291"/>
                  </a:lnTo>
                  <a:lnTo>
                    <a:pt x="1957" y="291"/>
                  </a:lnTo>
                  <a:lnTo>
                    <a:pt x="1960" y="305"/>
                  </a:lnTo>
                  <a:lnTo>
                    <a:pt x="1960" y="305"/>
                  </a:lnTo>
                  <a:lnTo>
                    <a:pt x="1974" y="331"/>
                  </a:lnTo>
                  <a:lnTo>
                    <a:pt x="1989" y="328"/>
                  </a:lnTo>
                  <a:lnTo>
                    <a:pt x="1994" y="318"/>
                  </a:lnTo>
                  <a:lnTo>
                    <a:pt x="2009" y="323"/>
                  </a:lnTo>
                  <a:lnTo>
                    <a:pt x="2068" y="313"/>
                  </a:lnTo>
                  <a:lnTo>
                    <a:pt x="2068" y="313"/>
                  </a:lnTo>
                  <a:lnTo>
                    <a:pt x="2085" y="305"/>
                  </a:lnTo>
                  <a:lnTo>
                    <a:pt x="2085" y="305"/>
                  </a:lnTo>
                  <a:lnTo>
                    <a:pt x="2091" y="297"/>
                  </a:lnTo>
                  <a:lnTo>
                    <a:pt x="2121" y="307"/>
                  </a:lnTo>
                  <a:lnTo>
                    <a:pt x="2156" y="346"/>
                  </a:lnTo>
                  <a:lnTo>
                    <a:pt x="2185" y="359"/>
                  </a:lnTo>
                  <a:lnTo>
                    <a:pt x="2185" y="359"/>
                  </a:lnTo>
                  <a:lnTo>
                    <a:pt x="2257" y="382"/>
                  </a:lnTo>
                  <a:lnTo>
                    <a:pt x="2281" y="383"/>
                  </a:lnTo>
                  <a:lnTo>
                    <a:pt x="2281" y="383"/>
                  </a:lnTo>
                  <a:lnTo>
                    <a:pt x="2319" y="377"/>
                  </a:lnTo>
                  <a:lnTo>
                    <a:pt x="2319" y="377"/>
                  </a:lnTo>
                  <a:lnTo>
                    <a:pt x="2330" y="392"/>
                  </a:lnTo>
                  <a:lnTo>
                    <a:pt x="2330" y="392"/>
                  </a:lnTo>
                  <a:lnTo>
                    <a:pt x="2362" y="416"/>
                  </a:lnTo>
                  <a:lnTo>
                    <a:pt x="2339" y="439"/>
                  </a:lnTo>
                  <a:lnTo>
                    <a:pt x="2339" y="439"/>
                  </a:lnTo>
                  <a:lnTo>
                    <a:pt x="2322" y="455"/>
                  </a:lnTo>
                  <a:lnTo>
                    <a:pt x="2314" y="451"/>
                  </a:lnTo>
                  <a:lnTo>
                    <a:pt x="2314" y="451"/>
                  </a:lnTo>
                  <a:lnTo>
                    <a:pt x="2297" y="445"/>
                  </a:lnTo>
                  <a:lnTo>
                    <a:pt x="2297" y="445"/>
                  </a:lnTo>
                  <a:lnTo>
                    <a:pt x="2284" y="451"/>
                  </a:lnTo>
                  <a:lnTo>
                    <a:pt x="2284" y="451"/>
                  </a:lnTo>
                  <a:lnTo>
                    <a:pt x="2258" y="490"/>
                  </a:lnTo>
                  <a:lnTo>
                    <a:pt x="2242" y="497"/>
                  </a:lnTo>
                  <a:lnTo>
                    <a:pt x="2242" y="497"/>
                  </a:lnTo>
                  <a:lnTo>
                    <a:pt x="2232" y="503"/>
                  </a:lnTo>
                  <a:lnTo>
                    <a:pt x="2232" y="503"/>
                  </a:lnTo>
                  <a:lnTo>
                    <a:pt x="2173" y="560"/>
                  </a:lnTo>
                  <a:lnTo>
                    <a:pt x="2123" y="576"/>
                  </a:lnTo>
                  <a:lnTo>
                    <a:pt x="2123" y="576"/>
                  </a:lnTo>
                  <a:lnTo>
                    <a:pt x="2108" y="598"/>
                  </a:lnTo>
                  <a:lnTo>
                    <a:pt x="2108" y="598"/>
                  </a:lnTo>
                  <a:lnTo>
                    <a:pt x="2100" y="617"/>
                  </a:lnTo>
                  <a:lnTo>
                    <a:pt x="2045" y="647"/>
                  </a:lnTo>
                  <a:lnTo>
                    <a:pt x="2042" y="663"/>
                  </a:lnTo>
                  <a:lnTo>
                    <a:pt x="2016" y="690"/>
                  </a:lnTo>
                  <a:lnTo>
                    <a:pt x="1987" y="749"/>
                  </a:lnTo>
                  <a:lnTo>
                    <a:pt x="1987" y="749"/>
                  </a:lnTo>
                  <a:lnTo>
                    <a:pt x="1973" y="778"/>
                  </a:lnTo>
                  <a:lnTo>
                    <a:pt x="1973" y="778"/>
                  </a:lnTo>
                  <a:lnTo>
                    <a:pt x="1971" y="801"/>
                  </a:lnTo>
                  <a:lnTo>
                    <a:pt x="1996" y="813"/>
                  </a:lnTo>
                  <a:lnTo>
                    <a:pt x="1996" y="813"/>
                  </a:lnTo>
                  <a:lnTo>
                    <a:pt x="2004" y="827"/>
                  </a:lnTo>
                  <a:lnTo>
                    <a:pt x="2004" y="827"/>
                  </a:lnTo>
                  <a:lnTo>
                    <a:pt x="2009" y="864"/>
                  </a:lnTo>
                  <a:lnTo>
                    <a:pt x="1958" y="935"/>
                  </a:lnTo>
                  <a:lnTo>
                    <a:pt x="1958" y="935"/>
                  </a:lnTo>
                  <a:lnTo>
                    <a:pt x="1932" y="939"/>
                  </a:lnTo>
                  <a:lnTo>
                    <a:pt x="1932" y="939"/>
                  </a:lnTo>
                  <a:lnTo>
                    <a:pt x="1895" y="942"/>
                  </a:lnTo>
                  <a:lnTo>
                    <a:pt x="1895" y="942"/>
                  </a:lnTo>
                  <a:lnTo>
                    <a:pt x="1886" y="950"/>
                  </a:lnTo>
                  <a:lnTo>
                    <a:pt x="1886" y="950"/>
                  </a:lnTo>
                  <a:lnTo>
                    <a:pt x="1870" y="967"/>
                  </a:lnTo>
                  <a:lnTo>
                    <a:pt x="1826" y="967"/>
                  </a:lnTo>
                  <a:lnTo>
                    <a:pt x="1826" y="967"/>
                  </a:lnTo>
                  <a:lnTo>
                    <a:pt x="1797" y="974"/>
                  </a:lnTo>
                  <a:lnTo>
                    <a:pt x="1787" y="970"/>
                  </a:lnTo>
                  <a:lnTo>
                    <a:pt x="1787" y="970"/>
                  </a:lnTo>
                  <a:lnTo>
                    <a:pt x="1768" y="919"/>
                  </a:lnTo>
                  <a:lnTo>
                    <a:pt x="1742" y="882"/>
                  </a:lnTo>
                  <a:lnTo>
                    <a:pt x="1683" y="849"/>
                  </a:lnTo>
                  <a:lnTo>
                    <a:pt x="1663" y="813"/>
                  </a:lnTo>
                  <a:lnTo>
                    <a:pt x="1663" y="813"/>
                  </a:lnTo>
                  <a:lnTo>
                    <a:pt x="1643" y="836"/>
                  </a:lnTo>
                  <a:lnTo>
                    <a:pt x="1638" y="854"/>
                  </a:lnTo>
                  <a:lnTo>
                    <a:pt x="1638" y="854"/>
                  </a:lnTo>
                  <a:lnTo>
                    <a:pt x="1633" y="867"/>
                  </a:lnTo>
                  <a:lnTo>
                    <a:pt x="1612" y="873"/>
                  </a:lnTo>
                  <a:lnTo>
                    <a:pt x="1608" y="921"/>
                  </a:lnTo>
                  <a:lnTo>
                    <a:pt x="1608" y="921"/>
                  </a:lnTo>
                  <a:lnTo>
                    <a:pt x="1604" y="932"/>
                  </a:lnTo>
                  <a:lnTo>
                    <a:pt x="1604" y="932"/>
                  </a:lnTo>
                  <a:lnTo>
                    <a:pt x="1598" y="942"/>
                  </a:lnTo>
                  <a:lnTo>
                    <a:pt x="1504" y="918"/>
                  </a:lnTo>
                  <a:lnTo>
                    <a:pt x="1494" y="911"/>
                  </a:lnTo>
                  <a:lnTo>
                    <a:pt x="1494" y="911"/>
                  </a:lnTo>
                  <a:lnTo>
                    <a:pt x="1487" y="899"/>
                  </a:lnTo>
                  <a:lnTo>
                    <a:pt x="1487" y="899"/>
                  </a:lnTo>
                  <a:lnTo>
                    <a:pt x="1468" y="892"/>
                  </a:lnTo>
                  <a:lnTo>
                    <a:pt x="1457" y="903"/>
                  </a:lnTo>
                  <a:lnTo>
                    <a:pt x="1457" y="903"/>
                  </a:lnTo>
                  <a:lnTo>
                    <a:pt x="1432" y="925"/>
                  </a:lnTo>
                  <a:lnTo>
                    <a:pt x="1432" y="925"/>
                  </a:lnTo>
                  <a:lnTo>
                    <a:pt x="1412" y="960"/>
                  </a:lnTo>
                  <a:lnTo>
                    <a:pt x="1412" y="960"/>
                  </a:lnTo>
                  <a:lnTo>
                    <a:pt x="1386" y="962"/>
                  </a:lnTo>
                  <a:lnTo>
                    <a:pt x="1386" y="962"/>
                  </a:lnTo>
                  <a:lnTo>
                    <a:pt x="1357" y="931"/>
                  </a:lnTo>
                  <a:lnTo>
                    <a:pt x="1349" y="937"/>
                  </a:lnTo>
                  <a:lnTo>
                    <a:pt x="1300" y="1050"/>
                  </a:lnTo>
                  <a:lnTo>
                    <a:pt x="1300" y="1050"/>
                  </a:lnTo>
                  <a:lnTo>
                    <a:pt x="1297" y="1058"/>
                  </a:lnTo>
                  <a:lnTo>
                    <a:pt x="1297" y="1058"/>
                  </a:lnTo>
                  <a:lnTo>
                    <a:pt x="1355" y="1137"/>
                  </a:lnTo>
                  <a:lnTo>
                    <a:pt x="1357" y="1151"/>
                  </a:lnTo>
                  <a:lnTo>
                    <a:pt x="1336" y="1153"/>
                  </a:lnTo>
                  <a:lnTo>
                    <a:pt x="1275" y="1135"/>
                  </a:lnTo>
                  <a:lnTo>
                    <a:pt x="1275" y="1135"/>
                  </a:lnTo>
                  <a:lnTo>
                    <a:pt x="1254" y="1122"/>
                  </a:lnTo>
                  <a:lnTo>
                    <a:pt x="1232" y="1134"/>
                  </a:lnTo>
                  <a:lnTo>
                    <a:pt x="1232" y="1134"/>
                  </a:lnTo>
                  <a:lnTo>
                    <a:pt x="1193" y="1115"/>
                  </a:lnTo>
                  <a:lnTo>
                    <a:pt x="1193" y="1115"/>
                  </a:lnTo>
                  <a:lnTo>
                    <a:pt x="1173" y="1104"/>
                  </a:lnTo>
                  <a:lnTo>
                    <a:pt x="1173" y="1104"/>
                  </a:lnTo>
                  <a:lnTo>
                    <a:pt x="1151" y="1146"/>
                  </a:lnTo>
                  <a:lnTo>
                    <a:pt x="1121" y="1171"/>
                  </a:lnTo>
                  <a:lnTo>
                    <a:pt x="1092" y="1190"/>
                  </a:lnTo>
                  <a:lnTo>
                    <a:pt x="1056" y="1192"/>
                  </a:lnTo>
                  <a:lnTo>
                    <a:pt x="1056" y="1192"/>
                  </a:lnTo>
                  <a:lnTo>
                    <a:pt x="1045" y="1197"/>
                  </a:lnTo>
                  <a:lnTo>
                    <a:pt x="1045" y="1197"/>
                  </a:lnTo>
                  <a:lnTo>
                    <a:pt x="1014" y="1239"/>
                  </a:lnTo>
                  <a:lnTo>
                    <a:pt x="1023" y="1280"/>
                  </a:lnTo>
                  <a:lnTo>
                    <a:pt x="1023" y="1280"/>
                  </a:lnTo>
                  <a:lnTo>
                    <a:pt x="1014" y="1292"/>
                  </a:lnTo>
                  <a:lnTo>
                    <a:pt x="1014" y="1292"/>
                  </a:lnTo>
                  <a:lnTo>
                    <a:pt x="975" y="1326"/>
                  </a:lnTo>
                  <a:lnTo>
                    <a:pt x="975" y="1326"/>
                  </a:lnTo>
                  <a:lnTo>
                    <a:pt x="965" y="1340"/>
                  </a:lnTo>
                  <a:lnTo>
                    <a:pt x="965" y="1340"/>
                  </a:lnTo>
                  <a:lnTo>
                    <a:pt x="948" y="1366"/>
                  </a:lnTo>
                  <a:lnTo>
                    <a:pt x="934" y="1367"/>
                  </a:lnTo>
                  <a:lnTo>
                    <a:pt x="934" y="1367"/>
                  </a:lnTo>
                  <a:lnTo>
                    <a:pt x="905" y="1373"/>
                  </a:lnTo>
                  <a:lnTo>
                    <a:pt x="905" y="1373"/>
                  </a:lnTo>
                  <a:lnTo>
                    <a:pt x="890" y="1392"/>
                  </a:lnTo>
                  <a:lnTo>
                    <a:pt x="888" y="1408"/>
                  </a:lnTo>
                  <a:lnTo>
                    <a:pt x="901" y="1428"/>
                  </a:lnTo>
                  <a:lnTo>
                    <a:pt x="997" y="1448"/>
                  </a:lnTo>
                  <a:lnTo>
                    <a:pt x="1019" y="1470"/>
                  </a:lnTo>
                  <a:lnTo>
                    <a:pt x="1016" y="1487"/>
                  </a:lnTo>
                  <a:lnTo>
                    <a:pt x="1016" y="1487"/>
                  </a:lnTo>
                  <a:lnTo>
                    <a:pt x="1023" y="1514"/>
                  </a:lnTo>
                  <a:lnTo>
                    <a:pt x="1033" y="1522"/>
                  </a:lnTo>
                  <a:lnTo>
                    <a:pt x="1033" y="1522"/>
                  </a:lnTo>
                  <a:lnTo>
                    <a:pt x="1063" y="1535"/>
                  </a:lnTo>
                  <a:lnTo>
                    <a:pt x="1069" y="1546"/>
                  </a:lnTo>
                  <a:lnTo>
                    <a:pt x="1062" y="1578"/>
                  </a:lnTo>
                  <a:lnTo>
                    <a:pt x="1062" y="1578"/>
                  </a:lnTo>
                  <a:lnTo>
                    <a:pt x="1059" y="1588"/>
                  </a:lnTo>
                  <a:lnTo>
                    <a:pt x="1059" y="1588"/>
                  </a:lnTo>
                  <a:lnTo>
                    <a:pt x="1026" y="1594"/>
                  </a:lnTo>
                  <a:lnTo>
                    <a:pt x="1026" y="1594"/>
                  </a:lnTo>
                  <a:lnTo>
                    <a:pt x="1019" y="1617"/>
                  </a:lnTo>
                  <a:lnTo>
                    <a:pt x="1019" y="1617"/>
                  </a:lnTo>
                  <a:lnTo>
                    <a:pt x="1023" y="1682"/>
                  </a:lnTo>
                  <a:lnTo>
                    <a:pt x="1012" y="1731"/>
                  </a:lnTo>
                  <a:lnTo>
                    <a:pt x="1022" y="1752"/>
                  </a:lnTo>
                  <a:lnTo>
                    <a:pt x="1022" y="1775"/>
                  </a:lnTo>
                  <a:lnTo>
                    <a:pt x="999" y="1811"/>
                  </a:lnTo>
                  <a:lnTo>
                    <a:pt x="1023" y="1869"/>
                  </a:lnTo>
                  <a:lnTo>
                    <a:pt x="1023" y="1869"/>
                  </a:lnTo>
                  <a:lnTo>
                    <a:pt x="1032" y="1875"/>
                  </a:lnTo>
                  <a:lnTo>
                    <a:pt x="1032" y="1875"/>
                  </a:lnTo>
                  <a:lnTo>
                    <a:pt x="1013" y="1921"/>
                  </a:lnTo>
                  <a:lnTo>
                    <a:pt x="965" y="1963"/>
                  </a:lnTo>
                  <a:lnTo>
                    <a:pt x="965" y="1963"/>
                  </a:lnTo>
                  <a:lnTo>
                    <a:pt x="964" y="2040"/>
                  </a:lnTo>
                  <a:lnTo>
                    <a:pt x="971" y="2053"/>
                  </a:lnTo>
                  <a:lnTo>
                    <a:pt x="1003" y="2072"/>
                  </a:lnTo>
                  <a:lnTo>
                    <a:pt x="1003" y="2072"/>
                  </a:lnTo>
                  <a:lnTo>
                    <a:pt x="1036" y="2052"/>
                  </a:lnTo>
                  <a:lnTo>
                    <a:pt x="1058" y="2026"/>
                  </a:lnTo>
                  <a:lnTo>
                    <a:pt x="1065" y="2026"/>
                  </a:lnTo>
                  <a:lnTo>
                    <a:pt x="1073" y="2052"/>
                  </a:lnTo>
                  <a:lnTo>
                    <a:pt x="1112" y="2066"/>
                  </a:lnTo>
                  <a:lnTo>
                    <a:pt x="1118" y="2078"/>
                  </a:lnTo>
                  <a:lnTo>
                    <a:pt x="1118" y="2078"/>
                  </a:lnTo>
                  <a:lnTo>
                    <a:pt x="1120" y="2087"/>
                  </a:lnTo>
                  <a:lnTo>
                    <a:pt x="1120" y="2087"/>
                  </a:lnTo>
                  <a:lnTo>
                    <a:pt x="1137" y="2092"/>
                  </a:lnTo>
                  <a:lnTo>
                    <a:pt x="1137" y="2092"/>
                  </a:lnTo>
                  <a:lnTo>
                    <a:pt x="1151" y="2107"/>
                  </a:lnTo>
                  <a:lnTo>
                    <a:pt x="1151" y="2107"/>
                  </a:lnTo>
                  <a:lnTo>
                    <a:pt x="1157" y="2115"/>
                  </a:lnTo>
                  <a:lnTo>
                    <a:pt x="1171" y="2114"/>
                  </a:lnTo>
                  <a:lnTo>
                    <a:pt x="1171" y="2114"/>
                  </a:lnTo>
                  <a:lnTo>
                    <a:pt x="1208" y="2098"/>
                  </a:lnTo>
                  <a:lnTo>
                    <a:pt x="1208" y="2098"/>
                  </a:lnTo>
                  <a:lnTo>
                    <a:pt x="1248" y="2085"/>
                  </a:lnTo>
                  <a:lnTo>
                    <a:pt x="1284" y="2097"/>
                  </a:lnTo>
                  <a:lnTo>
                    <a:pt x="1284" y="2097"/>
                  </a:lnTo>
                  <a:lnTo>
                    <a:pt x="1295" y="2117"/>
                  </a:lnTo>
                  <a:lnTo>
                    <a:pt x="1295" y="2117"/>
                  </a:lnTo>
                  <a:lnTo>
                    <a:pt x="1290" y="2136"/>
                  </a:lnTo>
                  <a:lnTo>
                    <a:pt x="1298" y="2173"/>
                  </a:lnTo>
                  <a:lnTo>
                    <a:pt x="1298" y="2173"/>
                  </a:lnTo>
                  <a:lnTo>
                    <a:pt x="1308" y="2196"/>
                  </a:lnTo>
                  <a:lnTo>
                    <a:pt x="1321" y="2206"/>
                  </a:lnTo>
                  <a:lnTo>
                    <a:pt x="1321" y="2206"/>
                  </a:lnTo>
                  <a:lnTo>
                    <a:pt x="1318" y="2221"/>
                  </a:lnTo>
                  <a:lnTo>
                    <a:pt x="1298" y="2231"/>
                  </a:lnTo>
                  <a:lnTo>
                    <a:pt x="1254" y="2205"/>
                  </a:lnTo>
                  <a:lnTo>
                    <a:pt x="1210" y="2231"/>
                  </a:lnTo>
                  <a:lnTo>
                    <a:pt x="1199" y="2245"/>
                  </a:lnTo>
                  <a:lnTo>
                    <a:pt x="1189" y="2261"/>
                  </a:lnTo>
                  <a:lnTo>
                    <a:pt x="1190" y="2283"/>
                  </a:lnTo>
                  <a:lnTo>
                    <a:pt x="1210" y="2314"/>
                  </a:lnTo>
                  <a:lnTo>
                    <a:pt x="1202" y="2340"/>
                  </a:lnTo>
                  <a:lnTo>
                    <a:pt x="1203" y="2379"/>
                  </a:lnTo>
                  <a:lnTo>
                    <a:pt x="1171" y="2405"/>
                  </a:lnTo>
                  <a:lnTo>
                    <a:pt x="1174" y="2422"/>
                  </a:lnTo>
                  <a:lnTo>
                    <a:pt x="1157" y="2453"/>
                  </a:lnTo>
                  <a:lnTo>
                    <a:pt x="1153" y="2489"/>
                  </a:lnTo>
                  <a:lnTo>
                    <a:pt x="1120" y="2535"/>
                  </a:lnTo>
                  <a:lnTo>
                    <a:pt x="1107" y="2541"/>
                  </a:lnTo>
                  <a:lnTo>
                    <a:pt x="1091" y="2529"/>
                  </a:lnTo>
                  <a:lnTo>
                    <a:pt x="1068" y="2533"/>
                  </a:lnTo>
                  <a:lnTo>
                    <a:pt x="1000" y="2600"/>
                  </a:lnTo>
                  <a:lnTo>
                    <a:pt x="964" y="2559"/>
                  </a:lnTo>
                  <a:lnTo>
                    <a:pt x="948" y="2558"/>
                  </a:lnTo>
                  <a:lnTo>
                    <a:pt x="948" y="2558"/>
                  </a:lnTo>
                  <a:lnTo>
                    <a:pt x="922" y="2566"/>
                  </a:lnTo>
                  <a:lnTo>
                    <a:pt x="922" y="2566"/>
                  </a:lnTo>
                  <a:lnTo>
                    <a:pt x="873" y="2595"/>
                  </a:lnTo>
                  <a:lnTo>
                    <a:pt x="873" y="2595"/>
                  </a:lnTo>
                  <a:lnTo>
                    <a:pt x="857" y="2601"/>
                  </a:lnTo>
                  <a:lnTo>
                    <a:pt x="857" y="2601"/>
                  </a:lnTo>
                  <a:lnTo>
                    <a:pt x="852" y="2617"/>
                  </a:lnTo>
                  <a:lnTo>
                    <a:pt x="852" y="2617"/>
                  </a:lnTo>
                  <a:lnTo>
                    <a:pt x="804" y="2617"/>
                  </a:lnTo>
                  <a:lnTo>
                    <a:pt x="801" y="2601"/>
                  </a:lnTo>
                  <a:lnTo>
                    <a:pt x="801" y="2601"/>
                  </a:lnTo>
                  <a:lnTo>
                    <a:pt x="771" y="2582"/>
                  </a:lnTo>
                  <a:lnTo>
                    <a:pt x="771" y="2582"/>
                  </a:lnTo>
                  <a:lnTo>
                    <a:pt x="751" y="2577"/>
                  </a:lnTo>
                  <a:lnTo>
                    <a:pt x="751" y="2577"/>
                  </a:lnTo>
                  <a:lnTo>
                    <a:pt x="709" y="2566"/>
                  </a:lnTo>
                  <a:lnTo>
                    <a:pt x="709" y="2566"/>
                  </a:lnTo>
                  <a:lnTo>
                    <a:pt x="697" y="2556"/>
                  </a:lnTo>
                  <a:lnTo>
                    <a:pt x="697" y="2556"/>
                  </a:lnTo>
                  <a:lnTo>
                    <a:pt x="679" y="2516"/>
                  </a:lnTo>
                  <a:lnTo>
                    <a:pt x="664" y="252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1" name="Freeform 15">
              <a:extLst>
                <a:ext uri="{FF2B5EF4-FFF2-40B4-BE49-F238E27FC236}">
                  <a16:creationId xmlns:a16="http://schemas.microsoft.com/office/drawing/2014/main" id="{45EFE0C9-B416-B647-B9A6-F49C3813509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115801" y="2720062"/>
              <a:ext cx="1352479" cy="1219092"/>
            </a:xfrm>
            <a:custGeom>
              <a:avLst/>
              <a:gdLst>
                <a:gd name="T0" fmla="*/ 425 w 2617"/>
                <a:gd name="T1" fmla="*/ 1528 h 2360"/>
                <a:gd name="T2" fmla="*/ 533 w 2617"/>
                <a:gd name="T3" fmla="*/ 1481 h 2360"/>
                <a:gd name="T4" fmla="*/ 529 w 2617"/>
                <a:gd name="T5" fmla="*/ 1436 h 2360"/>
                <a:gd name="T6" fmla="*/ 489 w 2617"/>
                <a:gd name="T7" fmla="*/ 1205 h 2360"/>
                <a:gd name="T8" fmla="*/ 551 w 2617"/>
                <a:gd name="T9" fmla="*/ 1364 h 2360"/>
                <a:gd name="T10" fmla="*/ 458 w 2617"/>
                <a:gd name="T11" fmla="*/ 1362 h 2360"/>
                <a:gd name="T12" fmla="*/ 381 w 2617"/>
                <a:gd name="T13" fmla="*/ 1303 h 2360"/>
                <a:gd name="T14" fmla="*/ 366 w 2617"/>
                <a:gd name="T15" fmla="*/ 1172 h 2360"/>
                <a:gd name="T16" fmla="*/ 432 w 2617"/>
                <a:gd name="T17" fmla="*/ 982 h 2360"/>
                <a:gd name="T18" fmla="*/ 470 w 2617"/>
                <a:gd name="T19" fmla="*/ 1142 h 2360"/>
                <a:gd name="T20" fmla="*/ 577 w 2617"/>
                <a:gd name="T21" fmla="*/ 24 h 2360"/>
                <a:gd name="T22" fmla="*/ 1005 w 2617"/>
                <a:gd name="T23" fmla="*/ 152 h 2360"/>
                <a:gd name="T24" fmla="*/ 1198 w 2617"/>
                <a:gd name="T25" fmla="*/ 351 h 2360"/>
                <a:gd name="T26" fmla="*/ 1574 w 2617"/>
                <a:gd name="T27" fmla="*/ 355 h 2360"/>
                <a:gd name="T28" fmla="*/ 2019 w 2617"/>
                <a:gd name="T29" fmla="*/ 473 h 2360"/>
                <a:gd name="T30" fmla="*/ 2181 w 2617"/>
                <a:gd name="T31" fmla="*/ 727 h 2360"/>
                <a:gd name="T32" fmla="*/ 1776 w 2617"/>
                <a:gd name="T33" fmla="*/ 862 h 2360"/>
                <a:gd name="T34" fmla="*/ 1851 w 2617"/>
                <a:gd name="T35" fmla="*/ 1331 h 2360"/>
                <a:gd name="T36" fmla="*/ 2039 w 2617"/>
                <a:gd name="T37" fmla="*/ 1848 h 2360"/>
                <a:gd name="T38" fmla="*/ 2225 w 2617"/>
                <a:gd name="T39" fmla="*/ 1865 h 2360"/>
                <a:gd name="T40" fmla="*/ 2534 w 2617"/>
                <a:gd name="T41" fmla="*/ 2056 h 2360"/>
                <a:gd name="T42" fmla="*/ 2436 w 2617"/>
                <a:gd name="T43" fmla="*/ 2275 h 2360"/>
                <a:gd name="T44" fmla="*/ 2163 w 2617"/>
                <a:gd name="T45" fmla="*/ 2213 h 2360"/>
                <a:gd name="T46" fmla="*/ 1791 w 2617"/>
                <a:gd name="T47" fmla="*/ 2110 h 2360"/>
                <a:gd name="T48" fmla="*/ 1489 w 2617"/>
                <a:gd name="T49" fmla="*/ 1946 h 2360"/>
                <a:gd name="T50" fmla="*/ 1062 w 2617"/>
                <a:gd name="T51" fmla="*/ 2223 h 2360"/>
                <a:gd name="T52" fmla="*/ 886 w 2617"/>
                <a:gd name="T53" fmla="*/ 2131 h 2360"/>
                <a:gd name="T54" fmla="*/ 852 w 2617"/>
                <a:gd name="T55" fmla="*/ 2043 h 2360"/>
                <a:gd name="T56" fmla="*/ 649 w 2617"/>
                <a:gd name="T57" fmla="*/ 1907 h 2360"/>
                <a:gd name="T58" fmla="*/ 742 w 2617"/>
                <a:gd name="T59" fmla="*/ 1695 h 2360"/>
                <a:gd name="T60" fmla="*/ 683 w 2617"/>
                <a:gd name="T61" fmla="*/ 1561 h 2360"/>
                <a:gd name="T62" fmla="*/ 651 w 2617"/>
                <a:gd name="T63" fmla="*/ 1351 h 2360"/>
                <a:gd name="T64" fmla="*/ 833 w 2617"/>
                <a:gd name="T65" fmla="*/ 1254 h 2360"/>
                <a:gd name="T66" fmla="*/ 702 w 2617"/>
                <a:gd name="T67" fmla="*/ 1313 h 2360"/>
                <a:gd name="T68" fmla="*/ 706 w 2617"/>
                <a:gd name="T69" fmla="*/ 1156 h 2360"/>
                <a:gd name="T70" fmla="*/ 598 w 2617"/>
                <a:gd name="T71" fmla="*/ 1015 h 2360"/>
                <a:gd name="T72" fmla="*/ 310 w 2617"/>
                <a:gd name="T73" fmla="*/ 1032 h 2360"/>
                <a:gd name="T74" fmla="*/ 259 w 2617"/>
                <a:gd name="T75" fmla="*/ 831 h 2360"/>
                <a:gd name="T76" fmla="*/ 291 w 2617"/>
                <a:gd name="T77" fmla="*/ 723 h 2360"/>
                <a:gd name="T78" fmla="*/ 164 w 2617"/>
                <a:gd name="T79" fmla="*/ 787 h 2360"/>
                <a:gd name="T80" fmla="*/ 71 w 2617"/>
                <a:gd name="T81" fmla="*/ 780 h 2360"/>
                <a:gd name="T82" fmla="*/ 190 w 2617"/>
                <a:gd name="T83" fmla="*/ 728 h 2360"/>
                <a:gd name="T84" fmla="*/ 92 w 2617"/>
                <a:gd name="T85" fmla="*/ 648 h 2360"/>
                <a:gd name="T86" fmla="*/ 19 w 2617"/>
                <a:gd name="T87" fmla="*/ 717 h 2360"/>
                <a:gd name="T88" fmla="*/ 2 w 2617"/>
                <a:gd name="T89" fmla="*/ 629 h 2360"/>
                <a:gd name="T90" fmla="*/ 65 w 2617"/>
                <a:gd name="T91" fmla="*/ 527 h 2360"/>
                <a:gd name="T92" fmla="*/ 94 w 2617"/>
                <a:gd name="T93" fmla="*/ 499 h 2360"/>
                <a:gd name="T94" fmla="*/ 140 w 2617"/>
                <a:gd name="T95" fmla="*/ 519 h 2360"/>
                <a:gd name="T96" fmla="*/ 111 w 2617"/>
                <a:gd name="T97" fmla="*/ 385 h 2360"/>
                <a:gd name="T98" fmla="*/ 182 w 2617"/>
                <a:gd name="T99" fmla="*/ 339 h 2360"/>
                <a:gd name="T100" fmla="*/ 303 w 2617"/>
                <a:gd name="T101" fmla="*/ 241 h 2360"/>
                <a:gd name="T102" fmla="*/ 336 w 2617"/>
                <a:gd name="T103" fmla="*/ 228 h 2360"/>
                <a:gd name="T104" fmla="*/ 350 w 2617"/>
                <a:gd name="T105" fmla="*/ 380 h 2360"/>
                <a:gd name="T106" fmla="*/ 293 w 2617"/>
                <a:gd name="T107" fmla="*/ 511 h 2360"/>
                <a:gd name="T108" fmla="*/ 324 w 2617"/>
                <a:gd name="T109" fmla="*/ 537 h 2360"/>
                <a:gd name="T110" fmla="*/ 352 w 2617"/>
                <a:gd name="T111" fmla="*/ 475 h 2360"/>
                <a:gd name="T112" fmla="*/ 431 w 2617"/>
                <a:gd name="T113" fmla="*/ 400 h 2360"/>
                <a:gd name="T114" fmla="*/ 536 w 2617"/>
                <a:gd name="T115" fmla="*/ 336 h 2360"/>
                <a:gd name="T116" fmla="*/ 489 w 2617"/>
                <a:gd name="T117" fmla="*/ 276 h 2360"/>
                <a:gd name="T118" fmla="*/ 379 w 2617"/>
                <a:gd name="T119" fmla="*/ 224 h 2360"/>
                <a:gd name="T120" fmla="*/ 444 w 2617"/>
                <a:gd name="T121" fmla="*/ 175 h 2360"/>
                <a:gd name="T122" fmla="*/ 467 w 2617"/>
                <a:gd name="T123" fmla="*/ 104 h 2360"/>
                <a:gd name="T124" fmla="*/ 650 w 2617"/>
                <a:gd name="T125" fmla="*/ 12 h 23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617" h="2360">
                  <a:moveTo>
                    <a:pt x="428" y="1544"/>
                  </a:moveTo>
                  <a:lnTo>
                    <a:pt x="425" y="1560"/>
                  </a:lnTo>
                  <a:lnTo>
                    <a:pt x="402" y="1548"/>
                  </a:lnTo>
                  <a:lnTo>
                    <a:pt x="394" y="1561"/>
                  </a:lnTo>
                  <a:lnTo>
                    <a:pt x="389" y="1535"/>
                  </a:lnTo>
                  <a:lnTo>
                    <a:pt x="408" y="1522"/>
                  </a:lnTo>
                  <a:lnTo>
                    <a:pt x="409" y="1498"/>
                  </a:lnTo>
                  <a:lnTo>
                    <a:pt x="409" y="1498"/>
                  </a:lnTo>
                  <a:lnTo>
                    <a:pt x="421" y="1498"/>
                  </a:lnTo>
                  <a:lnTo>
                    <a:pt x="425" y="1528"/>
                  </a:lnTo>
                  <a:lnTo>
                    <a:pt x="441" y="1541"/>
                  </a:lnTo>
                  <a:lnTo>
                    <a:pt x="428" y="1544"/>
                  </a:lnTo>
                  <a:close/>
                  <a:moveTo>
                    <a:pt x="558" y="1457"/>
                  </a:moveTo>
                  <a:lnTo>
                    <a:pt x="545" y="1472"/>
                  </a:lnTo>
                  <a:lnTo>
                    <a:pt x="566" y="1482"/>
                  </a:lnTo>
                  <a:lnTo>
                    <a:pt x="594" y="1485"/>
                  </a:lnTo>
                  <a:lnTo>
                    <a:pt x="591" y="1502"/>
                  </a:lnTo>
                  <a:lnTo>
                    <a:pt x="566" y="1499"/>
                  </a:lnTo>
                  <a:lnTo>
                    <a:pt x="562" y="1488"/>
                  </a:lnTo>
                  <a:lnTo>
                    <a:pt x="533" y="1481"/>
                  </a:lnTo>
                  <a:lnTo>
                    <a:pt x="503" y="1481"/>
                  </a:lnTo>
                  <a:lnTo>
                    <a:pt x="496" y="1470"/>
                  </a:lnTo>
                  <a:lnTo>
                    <a:pt x="474" y="1478"/>
                  </a:lnTo>
                  <a:lnTo>
                    <a:pt x="463" y="1473"/>
                  </a:lnTo>
                  <a:lnTo>
                    <a:pt x="463" y="1455"/>
                  </a:lnTo>
                  <a:lnTo>
                    <a:pt x="476" y="1445"/>
                  </a:lnTo>
                  <a:lnTo>
                    <a:pt x="502" y="1453"/>
                  </a:lnTo>
                  <a:lnTo>
                    <a:pt x="520" y="1469"/>
                  </a:lnTo>
                  <a:lnTo>
                    <a:pt x="512" y="1443"/>
                  </a:lnTo>
                  <a:lnTo>
                    <a:pt x="529" y="1436"/>
                  </a:lnTo>
                  <a:lnTo>
                    <a:pt x="529" y="1436"/>
                  </a:lnTo>
                  <a:lnTo>
                    <a:pt x="546" y="1437"/>
                  </a:lnTo>
                  <a:lnTo>
                    <a:pt x="549" y="1456"/>
                  </a:lnTo>
                  <a:lnTo>
                    <a:pt x="558" y="1457"/>
                  </a:lnTo>
                  <a:close/>
                  <a:moveTo>
                    <a:pt x="455" y="1158"/>
                  </a:moveTo>
                  <a:lnTo>
                    <a:pt x="460" y="1163"/>
                  </a:lnTo>
                  <a:lnTo>
                    <a:pt x="480" y="1162"/>
                  </a:lnTo>
                  <a:lnTo>
                    <a:pt x="494" y="1179"/>
                  </a:lnTo>
                  <a:lnTo>
                    <a:pt x="499" y="1200"/>
                  </a:lnTo>
                  <a:lnTo>
                    <a:pt x="489" y="1205"/>
                  </a:lnTo>
                  <a:lnTo>
                    <a:pt x="489" y="1215"/>
                  </a:lnTo>
                  <a:lnTo>
                    <a:pt x="509" y="1210"/>
                  </a:lnTo>
                  <a:lnTo>
                    <a:pt x="506" y="1243"/>
                  </a:lnTo>
                  <a:lnTo>
                    <a:pt x="522" y="1269"/>
                  </a:lnTo>
                  <a:lnTo>
                    <a:pt x="503" y="1295"/>
                  </a:lnTo>
                  <a:lnTo>
                    <a:pt x="517" y="1298"/>
                  </a:lnTo>
                  <a:lnTo>
                    <a:pt x="530" y="1323"/>
                  </a:lnTo>
                  <a:lnTo>
                    <a:pt x="546" y="1325"/>
                  </a:lnTo>
                  <a:lnTo>
                    <a:pt x="542" y="1344"/>
                  </a:lnTo>
                  <a:lnTo>
                    <a:pt x="551" y="1364"/>
                  </a:lnTo>
                  <a:lnTo>
                    <a:pt x="528" y="1383"/>
                  </a:lnTo>
                  <a:lnTo>
                    <a:pt x="538" y="1407"/>
                  </a:lnTo>
                  <a:lnTo>
                    <a:pt x="523" y="1408"/>
                  </a:lnTo>
                  <a:lnTo>
                    <a:pt x="526" y="1401"/>
                  </a:lnTo>
                  <a:lnTo>
                    <a:pt x="520" y="1393"/>
                  </a:lnTo>
                  <a:lnTo>
                    <a:pt x="512" y="1398"/>
                  </a:lnTo>
                  <a:lnTo>
                    <a:pt x="509" y="1377"/>
                  </a:lnTo>
                  <a:lnTo>
                    <a:pt x="487" y="1377"/>
                  </a:lnTo>
                  <a:lnTo>
                    <a:pt x="493" y="1364"/>
                  </a:lnTo>
                  <a:lnTo>
                    <a:pt x="458" y="1362"/>
                  </a:lnTo>
                  <a:lnTo>
                    <a:pt x="458" y="1374"/>
                  </a:lnTo>
                  <a:lnTo>
                    <a:pt x="441" y="1383"/>
                  </a:lnTo>
                  <a:lnTo>
                    <a:pt x="432" y="1371"/>
                  </a:lnTo>
                  <a:lnTo>
                    <a:pt x="425" y="1372"/>
                  </a:lnTo>
                  <a:lnTo>
                    <a:pt x="422" y="1355"/>
                  </a:lnTo>
                  <a:lnTo>
                    <a:pt x="411" y="1355"/>
                  </a:lnTo>
                  <a:lnTo>
                    <a:pt x="421" y="1322"/>
                  </a:lnTo>
                  <a:lnTo>
                    <a:pt x="385" y="1325"/>
                  </a:lnTo>
                  <a:lnTo>
                    <a:pt x="376" y="1315"/>
                  </a:lnTo>
                  <a:lnTo>
                    <a:pt x="381" y="1303"/>
                  </a:lnTo>
                  <a:lnTo>
                    <a:pt x="375" y="1285"/>
                  </a:lnTo>
                  <a:lnTo>
                    <a:pt x="388" y="1254"/>
                  </a:lnTo>
                  <a:lnTo>
                    <a:pt x="363" y="1261"/>
                  </a:lnTo>
                  <a:lnTo>
                    <a:pt x="365" y="1253"/>
                  </a:lnTo>
                  <a:lnTo>
                    <a:pt x="378" y="1247"/>
                  </a:lnTo>
                  <a:lnTo>
                    <a:pt x="382" y="1210"/>
                  </a:lnTo>
                  <a:lnTo>
                    <a:pt x="382" y="1198"/>
                  </a:lnTo>
                  <a:lnTo>
                    <a:pt x="370" y="1192"/>
                  </a:lnTo>
                  <a:lnTo>
                    <a:pt x="376" y="1176"/>
                  </a:lnTo>
                  <a:lnTo>
                    <a:pt x="366" y="1172"/>
                  </a:lnTo>
                  <a:lnTo>
                    <a:pt x="372" y="1078"/>
                  </a:lnTo>
                  <a:lnTo>
                    <a:pt x="346" y="1045"/>
                  </a:lnTo>
                  <a:lnTo>
                    <a:pt x="343" y="1018"/>
                  </a:lnTo>
                  <a:lnTo>
                    <a:pt x="359" y="1002"/>
                  </a:lnTo>
                  <a:lnTo>
                    <a:pt x="359" y="988"/>
                  </a:lnTo>
                  <a:lnTo>
                    <a:pt x="409" y="950"/>
                  </a:lnTo>
                  <a:lnTo>
                    <a:pt x="409" y="950"/>
                  </a:lnTo>
                  <a:lnTo>
                    <a:pt x="417" y="947"/>
                  </a:lnTo>
                  <a:lnTo>
                    <a:pt x="434" y="962"/>
                  </a:lnTo>
                  <a:lnTo>
                    <a:pt x="432" y="982"/>
                  </a:lnTo>
                  <a:lnTo>
                    <a:pt x="447" y="993"/>
                  </a:lnTo>
                  <a:lnTo>
                    <a:pt x="444" y="1006"/>
                  </a:lnTo>
                  <a:lnTo>
                    <a:pt x="451" y="1008"/>
                  </a:lnTo>
                  <a:lnTo>
                    <a:pt x="450" y="1028"/>
                  </a:lnTo>
                  <a:lnTo>
                    <a:pt x="425" y="1037"/>
                  </a:lnTo>
                  <a:lnTo>
                    <a:pt x="422" y="1047"/>
                  </a:lnTo>
                  <a:lnTo>
                    <a:pt x="450" y="1058"/>
                  </a:lnTo>
                  <a:lnTo>
                    <a:pt x="455" y="1090"/>
                  </a:lnTo>
                  <a:lnTo>
                    <a:pt x="451" y="1117"/>
                  </a:lnTo>
                  <a:lnTo>
                    <a:pt x="470" y="1142"/>
                  </a:lnTo>
                  <a:lnTo>
                    <a:pt x="467" y="1152"/>
                  </a:lnTo>
                  <a:lnTo>
                    <a:pt x="455" y="1158"/>
                  </a:lnTo>
                  <a:close/>
                  <a:moveTo>
                    <a:pt x="577" y="45"/>
                  </a:moveTo>
                  <a:lnTo>
                    <a:pt x="526" y="51"/>
                  </a:lnTo>
                  <a:lnTo>
                    <a:pt x="532" y="34"/>
                  </a:lnTo>
                  <a:lnTo>
                    <a:pt x="520" y="13"/>
                  </a:lnTo>
                  <a:lnTo>
                    <a:pt x="525" y="0"/>
                  </a:lnTo>
                  <a:lnTo>
                    <a:pt x="525" y="0"/>
                  </a:lnTo>
                  <a:lnTo>
                    <a:pt x="568" y="8"/>
                  </a:lnTo>
                  <a:lnTo>
                    <a:pt x="577" y="24"/>
                  </a:lnTo>
                  <a:lnTo>
                    <a:pt x="577" y="45"/>
                  </a:lnTo>
                  <a:close/>
                  <a:moveTo>
                    <a:pt x="657" y="0"/>
                  </a:moveTo>
                  <a:lnTo>
                    <a:pt x="695" y="13"/>
                  </a:lnTo>
                  <a:lnTo>
                    <a:pt x="695" y="13"/>
                  </a:lnTo>
                  <a:lnTo>
                    <a:pt x="722" y="54"/>
                  </a:lnTo>
                  <a:lnTo>
                    <a:pt x="761" y="60"/>
                  </a:lnTo>
                  <a:lnTo>
                    <a:pt x="883" y="133"/>
                  </a:lnTo>
                  <a:lnTo>
                    <a:pt x="912" y="140"/>
                  </a:lnTo>
                  <a:lnTo>
                    <a:pt x="999" y="137"/>
                  </a:lnTo>
                  <a:lnTo>
                    <a:pt x="1005" y="152"/>
                  </a:lnTo>
                  <a:lnTo>
                    <a:pt x="1140" y="188"/>
                  </a:lnTo>
                  <a:lnTo>
                    <a:pt x="1144" y="195"/>
                  </a:lnTo>
                  <a:lnTo>
                    <a:pt x="1139" y="212"/>
                  </a:lnTo>
                  <a:lnTo>
                    <a:pt x="1166" y="261"/>
                  </a:lnTo>
                  <a:lnTo>
                    <a:pt x="1162" y="269"/>
                  </a:lnTo>
                  <a:lnTo>
                    <a:pt x="1169" y="283"/>
                  </a:lnTo>
                  <a:lnTo>
                    <a:pt x="1175" y="293"/>
                  </a:lnTo>
                  <a:lnTo>
                    <a:pt x="1180" y="286"/>
                  </a:lnTo>
                  <a:lnTo>
                    <a:pt x="1189" y="289"/>
                  </a:lnTo>
                  <a:lnTo>
                    <a:pt x="1198" y="351"/>
                  </a:lnTo>
                  <a:lnTo>
                    <a:pt x="1215" y="369"/>
                  </a:lnTo>
                  <a:lnTo>
                    <a:pt x="1216" y="380"/>
                  </a:lnTo>
                  <a:lnTo>
                    <a:pt x="1280" y="391"/>
                  </a:lnTo>
                  <a:lnTo>
                    <a:pt x="1310" y="377"/>
                  </a:lnTo>
                  <a:lnTo>
                    <a:pt x="1361" y="372"/>
                  </a:lnTo>
                  <a:lnTo>
                    <a:pt x="1378" y="371"/>
                  </a:lnTo>
                  <a:lnTo>
                    <a:pt x="1394" y="349"/>
                  </a:lnTo>
                  <a:lnTo>
                    <a:pt x="1422" y="335"/>
                  </a:lnTo>
                  <a:lnTo>
                    <a:pt x="1558" y="367"/>
                  </a:lnTo>
                  <a:lnTo>
                    <a:pt x="1574" y="355"/>
                  </a:lnTo>
                  <a:lnTo>
                    <a:pt x="1591" y="355"/>
                  </a:lnTo>
                  <a:lnTo>
                    <a:pt x="1647" y="335"/>
                  </a:lnTo>
                  <a:lnTo>
                    <a:pt x="1702" y="297"/>
                  </a:lnTo>
                  <a:lnTo>
                    <a:pt x="1748" y="296"/>
                  </a:lnTo>
                  <a:lnTo>
                    <a:pt x="1802" y="322"/>
                  </a:lnTo>
                  <a:lnTo>
                    <a:pt x="1826" y="354"/>
                  </a:lnTo>
                  <a:lnTo>
                    <a:pt x="1861" y="382"/>
                  </a:lnTo>
                  <a:lnTo>
                    <a:pt x="1953" y="395"/>
                  </a:lnTo>
                  <a:lnTo>
                    <a:pt x="1969" y="439"/>
                  </a:lnTo>
                  <a:lnTo>
                    <a:pt x="2019" y="473"/>
                  </a:lnTo>
                  <a:lnTo>
                    <a:pt x="2023" y="521"/>
                  </a:lnTo>
                  <a:lnTo>
                    <a:pt x="2051" y="534"/>
                  </a:lnTo>
                  <a:lnTo>
                    <a:pt x="2059" y="535"/>
                  </a:lnTo>
                  <a:lnTo>
                    <a:pt x="2061" y="542"/>
                  </a:lnTo>
                  <a:lnTo>
                    <a:pt x="2058" y="578"/>
                  </a:lnTo>
                  <a:lnTo>
                    <a:pt x="2078" y="587"/>
                  </a:lnTo>
                  <a:lnTo>
                    <a:pt x="2129" y="587"/>
                  </a:lnTo>
                  <a:lnTo>
                    <a:pt x="2185" y="626"/>
                  </a:lnTo>
                  <a:lnTo>
                    <a:pt x="2208" y="694"/>
                  </a:lnTo>
                  <a:lnTo>
                    <a:pt x="2181" y="727"/>
                  </a:lnTo>
                  <a:lnTo>
                    <a:pt x="2113" y="721"/>
                  </a:lnTo>
                  <a:lnTo>
                    <a:pt x="2023" y="861"/>
                  </a:lnTo>
                  <a:lnTo>
                    <a:pt x="1979" y="865"/>
                  </a:lnTo>
                  <a:lnTo>
                    <a:pt x="1933" y="848"/>
                  </a:lnTo>
                  <a:lnTo>
                    <a:pt x="1884" y="819"/>
                  </a:lnTo>
                  <a:lnTo>
                    <a:pt x="1858" y="790"/>
                  </a:lnTo>
                  <a:lnTo>
                    <a:pt x="1812" y="776"/>
                  </a:lnTo>
                  <a:lnTo>
                    <a:pt x="1763" y="795"/>
                  </a:lnTo>
                  <a:lnTo>
                    <a:pt x="1755" y="826"/>
                  </a:lnTo>
                  <a:lnTo>
                    <a:pt x="1776" y="862"/>
                  </a:lnTo>
                  <a:lnTo>
                    <a:pt x="1786" y="898"/>
                  </a:lnTo>
                  <a:lnTo>
                    <a:pt x="1790" y="955"/>
                  </a:lnTo>
                  <a:lnTo>
                    <a:pt x="1778" y="998"/>
                  </a:lnTo>
                  <a:lnTo>
                    <a:pt x="1783" y="1058"/>
                  </a:lnTo>
                  <a:lnTo>
                    <a:pt x="1786" y="1122"/>
                  </a:lnTo>
                  <a:lnTo>
                    <a:pt x="1786" y="1178"/>
                  </a:lnTo>
                  <a:lnTo>
                    <a:pt x="1765" y="1221"/>
                  </a:lnTo>
                  <a:lnTo>
                    <a:pt x="1768" y="1257"/>
                  </a:lnTo>
                  <a:lnTo>
                    <a:pt x="1802" y="1303"/>
                  </a:lnTo>
                  <a:lnTo>
                    <a:pt x="1851" y="1331"/>
                  </a:lnTo>
                  <a:lnTo>
                    <a:pt x="1875" y="1401"/>
                  </a:lnTo>
                  <a:lnTo>
                    <a:pt x="1879" y="1452"/>
                  </a:lnTo>
                  <a:lnTo>
                    <a:pt x="1876" y="1524"/>
                  </a:lnTo>
                  <a:lnTo>
                    <a:pt x="1900" y="1580"/>
                  </a:lnTo>
                  <a:lnTo>
                    <a:pt x="1930" y="1604"/>
                  </a:lnTo>
                  <a:lnTo>
                    <a:pt x="1961" y="1641"/>
                  </a:lnTo>
                  <a:lnTo>
                    <a:pt x="1967" y="1714"/>
                  </a:lnTo>
                  <a:lnTo>
                    <a:pt x="2006" y="1747"/>
                  </a:lnTo>
                  <a:lnTo>
                    <a:pt x="2012" y="1809"/>
                  </a:lnTo>
                  <a:lnTo>
                    <a:pt x="2039" y="1848"/>
                  </a:lnTo>
                  <a:lnTo>
                    <a:pt x="2084" y="1865"/>
                  </a:lnTo>
                  <a:lnTo>
                    <a:pt x="2101" y="1922"/>
                  </a:lnTo>
                  <a:lnTo>
                    <a:pt x="2124" y="1922"/>
                  </a:lnTo>
                  <a:lnTo>
                    <a:pt x="2140" y="1883"/>
                  </a:lnTo>
                  <a:lnTo>
                    <a:pt x="2152" y="1792"/>
                  </a:lnTo>
                  <a:lnTo>
                    <a:pt x="2146" y="1737"/>
                  </a:lnTo>
                  <a:lnTo>
                    <a:pt x="2175" y="1737"/>
                  </a:lnTo>
                  <a:lnTo>
                    <a:pt x="2185" y="1764"/>
                  </a:lnTo>
                  <a:lnTo>
                    <a:pt x="2185" y="1798"/>
                  </a:lnTo>
                  <a:lnTo>
                    <a:pt x="2225" y="1865"/>
                  </a:lnTo>
                  <a:lnTo>
                    <a:pt x="2292" y="1904"/>
                  </a:lnTo>
                  <a:lnTo>
                    <a:pt x="2332" y="1854"/>
                  </a:lnTo>
                  <a:lnTo>
                    <a:pt x="2391" y="1815"/>
                  </a:lnTo>
                  <a:lnTo>
                    <a:pt x="2441" y="1832"/>
                  </a:lnTo>
                  <a:lnTo>
                    <a:pt x="2460" y="1848"/>
                  </a:lnTo>
                  <a:lnTo>
                    <a:pt x="2511" y="1844"/>
                  </a:lnTo>
                  <a:lnTo>
                    <a:pt x="2545" y="1898"/>
                  </a:lnTo>
                  <a:lnTo>
                    <a:pt x="2549" y="1955"/>
                  </a:lnTo>
                  <a:lnTo>
                    <a:pt x="2528" y="2005"/>
                  </a:lnTo>
                  <a:lnTo>
                    <a:pt x="2534" y="2056"/>
                  </a:lnTo>
                  <a:lnTo>
                    <a:pt x="2573" y="2090"/>
                  </a:lnTo>
                  <a:lnTo>
                    <a:pt x="2600" y="2146"/>
                  </a:lnTo>
                  <a:lnTo>
                    <a:pt x="2617" y="2197"/>
                  </a:lnTo>
                  <a:lnTo>
                    <a:pt x="2611" y="2203"/>
                  </a:lnTo>
                  <a:lnTo>
                    <a:pt x="2611" y="2247"/>
                  </a:lnTo>
                  <a:lnTo>
                    <a:pt x="2561" y="2298"/>
                  </a:lnTo>
                  <a:lnTo>
                    <a:pt x="2534" y="2275"/>
                  </a:lnTo>
                  <a:lnTo>
                    <a:pt x="2487" y="2253"/>
                  </a:lnTo>
                  <a:lnTo>
                    <a:pt x="2453" y="2272"/>
                  </a:lnTo>
                  <a:lnTo>
                    <a:pt x="2436" y="2275"/>
                  </a:lnTo>
                  <a:lnTo>
                    <a:pt x="2433" y="2314"/>
                  </a:lnTo>
                  <a:lnTo>
                    <a:pt x="2415" y="2348"/>
                  </a:lnTo>
                  <a:lnTo>
                    <a:pt x="2359" y="2360"/>
                  </a:lnTo>
                  <a:lnTo>
                    <a:pt x="2297" y="2354"/>
                  </a:lnTo>
                  <a:lnTo>
                    <a:pt x="2286" y="2303"/>
                  </a:lnTo>
                  <a:lnTo>
                    <a:pt x="2286" y="2263"/>
                  </a:lnTo>
                  <a:lnTo>
                    <a:pt x="2274" y="2260"/>
                  </a:lnTo>
                  <a:lnTo>
                    <a:pt x="2219" y="2292"/>
                  </a:lnTo>
                  <a:lnTo>
                    <a:pt x="2196" y="2292"/>
                  </a:lnTo>
                  <a:lnTo>
                    <a:pt x="2163" y="2213"/>
                  </a:lnTo>
                  <a:lnTo>
                    <a:pt x="2157" y="2164"/>
                  </a:lnTo>
                  <a:lnTo>
                    <a:pt x="2104" y="2071"/>
                  </a:lnTo>
                  <a:lnTo>
                    <a:pt x="2083" y="2043"/>
                  </a:lnTo>
                  <a:lnTo>
                    <a:pt x="2039" y="2079"/>
                  </a:lnTo>
                  <a:lnTo>
                    <a:pt x="1961" y="2073"/>
                  </a:lnTo>
                  <a:lnTo>
                    <a:pt x="1973" y="2118"/>
                  </a:lnTo>
                  <a:lnTo>
                    <a:pt x="1876" y="2123"/>
                  </a:lnTo>
                  <a:lnTo>
                    <a:pt x="1846" y="2093"/>
                  </a:lnTo>
                  <a:lnTo>
                    <a:pt x="1826" y="2089"/>
                  </a:lnTo>
                  <a:lnTo>
                    <a:pt x="1791" y="2110"/>
                  </a:lnTo>
                  <a:lnTo>
                    <a:pt x="1750" y="2115"/>
                  </a:lnTo>
                  <a:lnTo>
                    <a:pt x="1724" y="2128"/>
                  </a:lnTo>
                  <a:lnTo>
                    <a:pt x="1678" y="2123"/>
                  </a:lnTo>
                  <a:lnTo>
                    <a:pt x="1669" y="2109"/>
                  </a:lnTo>
                  <a:lnTo>
                    <a:pt x="1669" y="2087"/>
                  </a:lnTo>
                  <a:lnTo>
                    <a:pt x="1624" y="2084"/>
                  </a:lnTo>
                  <a:lnTo>
                    <a:pt x="1618" y="2017"/>
                  </a:lnTo>
                  <a:lnTo>
                    <a:pt x="1580" y="1981"/>
                  </a:lnTo>
                  <a:lnTo>
                    <a:pt x="1557" y="1988"/>
                  </a:lnTo>
                  <a:lnTo>
                    <a:pt x="1489" y="1946"/>
                  </a:lnTo>
                  <a:lnTo>
                    <a:pt x="1422" y="1935"/>
                  </a:lnTo>
                  <a:lnTo>
                    <a:pt x="1375" y="1971"/>
                  </a:lnTo>
                  <a:lnTo>
                    <a:pt x="1339" y="1984"/>
                  </a:lnTo>
                  <a:lnTo>
                    <a:pt x="1339" y="2135"/>
                  </a:lnTo>
                  <a:lnTo>
                    <a:pt x="1209" y="2197"/>
                  </a:lnTo>
                  <a:lnTo>
                    <a:pt x="1131" y="2224"/>
                  </a:lnTo>
                  <a:lnTo>
                    <a:pt x="1104" y="2200"/>
                  </a:lnTo>
                  <a:lnTo>
                    <a:pt x="1081" y="2210"/>
                  </a:lnTo>
                  <a:lnTo>
                    <a:pt x="1068" y="2204"/>
                  </a:lnTo>
                  <a:lnTo>
                    <a:pt x="1062" y="2223"/>
                  </a:lnTo>
                  <a:lnTo>
                    <a:pt x="1043" y="2243"/>
                  </a:lnTo>
                  <a:lnTo>
                    <a:pt x="967" y="2224"/>
                  </a:lnTo>
                  <a:lnTo>
                    <a:pt x="947" y="2234"/>
                  </a:lnTo>
                  <a:lnTo>
                    <a:pt x="932" y="2221"/>
                  </a:lnTo>
                  <a:lnTo>
                    <a:pt x="941" y="2203"/>
                  </a:lnTo>
                  <a:lnTo>
                    <a:pt x="932" y="2184"/>
                  </a:lnTo>
                  <a:lnTo>
                    <a:pt x="944" y="2182"/>
                  </a:lnTo>
                  <a:lnTo>
                    <a:pt x="945" y="2175"/>
                  </a:lnTo>
                  <a:lnTo>
                    <a:pt x="905" y="2128"/>
                  </a:lnTo>
                  <a:lnTo>
                    <a:pt x="886" y="2131"/>
                  </a:lnTo>
                  <a:lnTo>
                    <a:pt x="881" y="2079"/>
                  </a:lnTo>
                  <a:lnTo>
                    <a:pt x="862" y="2083"/>
                  </a:lnTo>
                  <a:lnTo>
                    <a:pt x="875" y="2064"/>
                  </a:lnTo>
                  <a:lnTo>
                    <a:pt x="888" y="2071"/>
                  </a:lnTo>
                  <a:lnTo>
                    <a:pt x="908" y="2057"/>
                  </a:lnTo>
                  <a:lnTo>
                    <a:pt x="907" y="2048"/>
                  </a:lnTo>
                  <a:lnTo>
                    <a:pt x="885" y="2054"/>
                  </a:lnTo>
                  <a:lnTo>
                    <a:pt x="885" y="2038"/>
                  </a:lnTo>
                  <a:lnTo>
                    <a:pt x="866" y="2030"/>
                  </a:lnTo>
                  <a:lnTo>
                    <a:pt x="852" y="2043"/>
                  </a:lnTo>
                  <a:lnTo>
                    <a:pt x="827" y="1989"/>
                  </a:lnTo>
                  <a:lnTo>
                    <a:pt x="783" y="1950"/>
                  </a:lnTo>
                  <a:lnTo>
                    <a:pt x="757" y="1975"/>
                  </a:lnTo>
                  <a:lnTo>
                    <a:pt x="755" y="1959"/>
                  </a:lnTo>
                  <a:lnTo>
                    <a:pt x="741" y="1942"/>
                  </a:lnTo>
                  <a:lnTo>
                    <a:pt x="693" y="1924"/>
                  </a:lnTo>
                  <a:lnTo>
                    <a:pt x="672" y="1930"/>
                  </a:lnTo>
                  <a:lnTo>
                    <a:pt x="667" y="1973"/>
                  </a:lnTo>
                  <a:lnTo>
                    <a:pt x="647" y="1956"/>
                  </a:lnTo>
                  <a:lnTo>
                    <a:pt x="649" y="1907"/>
                  </a:lnTo>
                  <a:lnTo>
                    <a:pt x="663" y="1916"/>
                  </a:lnTo>
                  <a:lnTo>
                    <a:pt x="690" y="1911"/>
                  </a:lnTo>
                  <a:lnTo>
                    <a:pt x="705" y="1894"/>
                  </a:lnTo>
                  <a:lnTo>
                    <a:pt x="700" y="1854"/>
                  </a:lnTo>
                  <a:lnTo>
                    <a:pt x="721" y="1825"/>
                  </a:lnTo>
                  <a:lnTo>
                    <a:pt x="728" y="1825"/>
                  </a:lnTo>
                  <a:lnTo>
                    <a:pt x="712" y="1743"/>
                  </a:lnTo>
                  <a:lnTo>
                    <a:pt x="724" y="1730"/>
                  </a:lnTo>
                  <a:lnTo>
                    <a:pt x="729" y="1698"/>
                  </a:lnTo>
                  <a:lnTo>
                    <a:pt x="742" y="1695"/>
                  </a:lnTo>
                  <a:lnTo>
                    <a:pt x="742" y="1687"/>
                  </a:lnTo>
                  <a:lnTo>
                    <a:pt x="732" y="1669"/>
                  </a:lnTo>
                  <a:lnTo>
                    <a:pt x="719" y="1664"/>
                  </a:lnTo>
                  <a:lnTo>
                    <a:pt x="728" y="1658"/>
                  </a:lnTo>
                  <a:lnTo>
                    <a:pt x="706" y="1617"/>
                  </a:lnTo>
                  <a:lnTo>
                    <a:pt x="690" y="1620"/>
                  </a:lnTo>
                  <a:lnTo>
                    <a:pt x="683" y="1592"/>
                  </a:lnTo>
                  <a:lnTo>
                    <a:pt x="660" y="1563"/>
                  </a:lnTo>
                  <a:lnTo>
                    <a:pt x="669" y="1553"/>
                  </a:lnTo>
                  <a:lnTo>
                    <a:pt x="683" y="1561"/>
                  </a:lnTo>
                  <a:lnTo>
                    <a:pt x="695" y="1547"/>
                  </a:lnTo>
                  <a:lnTo>
                    <a:pt x="735" y="1532"/>
                  </a:lnTo>
                  <a:lnTo>
                    <a:pt x="741" y="1519"/>
                  </a:lnTo>
                  <a:lnTo>
                    <a:pt x="757" y="1511"/>
                  </a:lnTo>
                  <a:lnTo>
                    <a:pt x="804" y="1514"/>
                  </a:lnTo>
                  <a:lnTo>
                    <a:pt x="745" y="1502"/>
                  </a:lnTo>
                  <a:lnTo>
                    <a:pt x="660" y="1443"/>
                  </a:lnTo>
                  <a:lnTo>
                    <a:pt x="628" y="1443"/>
                  </a:lnTo>
                  <a:lnTo>
                    <a:pt x="636" y="1384"/>
                  </a:lnTo>
                  <a:lnTo>
                    <a:pt x="651" y="1351"/>
                  </a:lnTo>
                  <a:lnTo>
                    <a:pt x="670" y="1347"/>
                  </a:lnTo>
                  <a:lnTo>
                    <a:pt x="695" y="1321"/>
                  </a:lnTo>
                  <a:lnTo>
                    <a:pt x="718" y="1321"/>
                  </a:lnTo>
                  <a:lnTo>
                    <a:pt x="729" y="1299"/>
                  </a:lnTo>
                  <a:lnTo>
                    <a:pt x="742" y="1300"/>
                  </a:lnTo>
                  <a:lnTo>
                    <a:pt x="745" y="1293"/>
                  </a:lnTo>
                  <a:lnTo>
                    <a:pt x="773" y="1295"/>
                  </a:lnTo>
                  <a:lnTo>
                    <a:pt x="784" y="1246"/>
                  </a:lnTo>
                  <a:lnTo>
                    <a:pt x="807" y="1259"/>
                  </a:lnTo>
                  <a:lnTo>
                    <a:pt x="833" y="1254"/>
                  </a:lnTo>
                  <a:lnTo>
                    <a:pt x="850" y="1231"/>
                  </a:lnTo>
                  <a:lnTo>
                    <a:pt x="811" y="1246"/>
                  </a:lnTo>
                  <a:lnTo>
                    <a:pt x="785" y="1230"/>
                  </a:lnTo>
                  <a:lnTo>
                    <a:pt x="775" y="1238"/>
                  </a:lnTo>
                  <a:lnTo>
                    <a:pt x="767" y="1227"/>
                  </a:lnTo>
                  <a:lnTo>
                    <a:pt x="765" y="1241"/>
                  </a:lnTo>
                  <a:lnTo>
                    <a:pt x="728" y="1266"/>
                  </a:lnTo>
                  <a:lnTo>
                    <a:pt x="722" y="1286"/>
                  </a:lnTo>
                  <a:lnTo>
                    <a:pt x="708" y="1287"/>
                  </a:lnTo>
                  <a:lnTo>
                    <a:pt x="702" y="1313"/>
                  </a:lnTo>
                  <a:lnTo>
                    <a:pt x="654" y="1336"/>
                  </a:lnTo>
                  <a:lnTo>
                    <a:pt x="659" y="1315"/>
                  </a:lnTo>
                  <a:lnTo>
                    <a:pt x="637" y="1292"/>
                  </a:lnTo>
                  <a:lnTo>
                    <a:pt x="638" y="1260"/>
                  </a:lnTo>
                  <a:lnTo>
                    <a:pt x="627" y="1241"/>
                  </a:lnTo>
                  <a:lnTo>
                    <a:pt x="631" y="1181"/>
                  </a:lnTo>
                  <a:lnTo>
                    <a:pt x="644" y="1175"/>
                  </a:lnTo>
                  <a:lnTo>
                    <a:pt x="649" y="1158"/>
                  </a:lnTo>
                  <a:lnTo>
                    <a:pt x="667" y="1142"/>
                  </a:lnTo>
                  <a:lnTo>
                    <a:pt x="706" y="1156"/>
                  </a:lnTo>
                  <a:lnTo>
                    <a:pt x="729" y="1184"/>
                  </a:lnTo>
                  <a:lnTo>
                    <a:pt x="744" y="1182"/>
                  </a:lnTo>
                  <a:lnTo>
                    <a:pt x="713" y="1155"/>
                  </a:lnTo>
                  <a:lnTo>
                    <a:pt x="682" y="1142"/>
                  </a:lnTo>
                  <a:lnTo>
                    <a:pt x="669" y="1129"/>
                  </a:lnTo>
                  <a:lnTo>
                    <a:pt x="641" y="1152"/>
                  </a:lnTo>
                  <a:lnTo>
                    <a:pt x="637" y="1133"/>
                  </a:lnTo>
                  <a:lnTo>
                    <a:pt x="600" y="1100"/>
                  </a:lnTo>
                  <a:lnTo>
                    <a:pt x="611" y="1068"/>
                  </a:lnTo>
                  <a:lnTo>
                    <a:pt x="598" y="1015"/>
                  </a:lnTo>
                  <a:lnTo>
                    <a:pt x="579" y="993"/>
                  </a:lnTo>
                  <a:lnTo>
                    <a:pt x="517" y="967"/>
                  </a:lnTo>
                  <a:lnTo>
                    <a:pt x="507" y="950"/>
                  </a:lnTo>
                  <a:lnTo>
                    <a:pt x="443" y="940"/>
                  </a:lnTo>
                  <a:lnTo>
                    <a:pt x="431" y="929"/>
                  </a:lnTo>
                  <a:lnTo>
                    <a:pt x="388" y="953"/>
                  </a:lnTo>
                  <a:lnTo>
                    <a:pt x="360" y="982"/>
                  </a:lnTo>
                  <a:lnTo>
                    <a:pt x="350" y="1009"/>
                  </a:lnTo>
                  <a:lnTo>
                    <a:pt x="339" y="999"/>
                  </a:lnTo>
                  <a:lnTo>
                    <a:pt x="310" y="1032"/>
                  </a:lnTo>
                  <a:lnTo>
                    <a:pt x="307" y="1015"/>
                  </a:lnTo>
                  <a:lnTo>
                    <a:pt x="293" y="1001"/>
                  </a:lnTo>
                  <a:lnTo>
                    <a:pt x="304" y="982"/>
                  </a:lnTo>
                  <a:lnTo>
                    <a:pt x="301" y="949"/>
                  </a:lnTo>
                  <a:lnTo>
                    <a:pt x="321" y="934"/>
                  </a:lnTo>
                  <a:lnTo>
                    <a:pt x="319" y="878"/>
                  </a:lnTo>
                  <a:lnTo>
                    <a:pt x="300" y="836"/>
                  </a:lnTo>
                  <a:lnTo>
                    <a:pt x="290" y="829"/>
                  </a:lnTo>
                  <a:lnTo>
                    <a:pt x="277" y="835"/>
                  </a:lnTo>
                  <a:lnTo>
                    <a:pt x="259" y="831"/>
                  </a:lnTo>
                  <a:lnTo>
                    <a:pt x="258" y="818"/>
                  </a:lnTo>
                  <a:lnTo>
                    <a:pt x="265" y="812"/>
                  </a:lnTo>
                  <a:lnTo>
                    <a:pt x="257" y="806"/>
                  </a:lnTo>
                  <a:lnTo>
                    <a:pt x="254" y="793"/>
                  </a:lnTo>
                  <a:lnTo>
                    <a:pt x="257" y="780"/>
                  </a:lnTo>
                  <a:lnTo>
                    <a:pt x="274" y="767"/>
                  </a:lnTo>
                  <a:lnTo>
                    <a:pt x="271" y="743"/>
                  </a:lnTo>
                  <a:lnTo>
                    <a:pt x="275" y="728"/>
                  </a:lnTo>
                  <a:lnTo>
                    <a:pt x="284" y="730"/>
                  </a:lnTo>
                  <a:lnTo>
                    <a:pt x="291" y="723"/>
                  </a:lnTo>
                  <a:lnTo>
                    <a:pt x="284" y="710"/>
                  </a:lnTo>
                  <a:lnTo>
                    <a:pt x="268" y="711"/>
                  </a:lnTo>
                  <a:lnTo>
                    <a:pt x="249" y="737"/>
                  </a:lnTo>
                  <a:lnTo>
                    <a:pt x="212" y="735"/>
                  </a:lnTo>
                  <a:lnTo>
                    <a:pt x="209" y="753"/>
                  </a:lnTo>
                  <a:lnTo>
                    <a:pt x="219" y="761"/>
                  </a:lnTo>
                  <a:lnTo>
                    <a:pt x="218" y="767"/>
                  </a:lnTo>
                  <a:lnTo>
                    <a:pt x="205" y="772"/>
                  </a:lnTo>
                  <a:lnTo>
                    <a:pt x="206" y="783"/>
                  </a:lnTo>
                  <a:lnTo>
                    <a:pt x="164" y="787"/>
                  </a:lnTo>
                  <a:lnTo>
                    <a:pt x="167" y="799"/>
                  </a:lnTo>
                  <a:lnTo>
                    <a:pt x="150" y="802"/>
                  </a:lnTo>
                  <a:lnTo>
                    <a:pt x="154" y="810"/>
                  </a:lnTo>
                  <a:lnTo>
                    <a:pt x="146" y="828"/>
                  </a:lnTo>
                  <a:lnTo>
                    <a:pt x="131" y="833"/>
                  </a:lnTo>
                  <a:lnTo>
                    <a:pt x="125" y="819"/>
                  </a:lnTo>
                  <a:lnTo>
                    <a:pt x="110" y="826"/>
                  </a:lnTo>
                  <a:lnTo>
                    <a:pt x="75" y="822"/>
                  </a:lnTo>
                  <a:lnTo>
                    <a:pt x="65" y="784"/>
                  </a:lnTo>
                  <a:lnTo>
                    <a:pt x="71" y="780"/>
                  </a:lnTo>
                  <a:lnTo>
                    <a:pt x="61" y="770"/>
                  </a:lnTo>
                  <a:lnTo>
                    <a:pt x="65" y="761"/>
                  </a:lnTo>
                  <a:lnTo>
                    <a:pt x="87" y="757"/>
                  </a:lnTo>
                  <a:lnTo>
                    <a:pt x="81" y="750"/>
                  </a:lnTo>
                  <a:lnTo>
                    <a:pt x="98" y="735"/>
                  </a:lnTo>
                  <a:lnTo>
                    <a:pt x="121" y="743"/>
                  </a:lnTo>
                  <a:lnTo>
                    <a:pt x="149" y="761"/>
                  </a:lnTo>
                  <a:lnTo>
                    <a:pt x="163" y="763"/>
                  </a:lnTo>
                  <a:lnTo>
                    <a:pt x="180" y="750"/>
                  </a:lnTo>
                  <a:lnTo>
                    <a:pt x="190" y="728"/>
                  </a:lnTo>
                  <a:lnTo>
                    <a:pt x="174" y="717"/>
                  </a:lnTo>
                  <a:lnTo>
                    <a:pt x="156" y="728"/>
                  </a:lnTo>
                  <a:lnTo>
                    <a:pt x="157" y="717"/>
                  </a:lnTo>
                  <a:lnTo>
                    <a:pt x="179" y="686"/>
                  </a:lnTo>
                  <a:lnTo>
                    <a:pt x="156" y="697"/>
                  </a:lnTo>
                  <a:lnTo>
                    <a:pt x="121" y="678"/>
                  </a:lnTo>
                  <a:lnTo>
                    <a:pt x="140" y="653"/>
                  </a:lnTo>
                  <a:lnTo>
                    <a:pt x="124" y="658"/>
                  </a:lnTo>
                  <a:lnTo>
                    <a:pt x="118" y="649"/>
                  </a:lnTo>
                  <a:lnTo>
                    <a:pt x="92" y="648"/>
                  </a:lnTo>
                  <a:lnTo>
                    <a:pt x="76" y="658"/>
                  </a:lnTo>
                  <a:lnTo>
                    <a:pt x="49" y="643"/>
                  </a:lnTo>
                  <a:lnTo>
                    <a:pt x="51" y="659"/>
                  </a:lnTo>
                  <a:lnTo>
                    <a:pt x="66" y="674"/>
                  </a:lnTo>
                  <a:lnTo>
                    <a:pt x="69" y="710"/>
                  </a:lnTo>
                  <a:lnTo>
                    <a:pt x="22" y="757"/>
                  </a:lnTo>
                  <a:lnTo>
                    <a:pt x="13" y="757"/>
                  </a:lnTo>
                  <a:lnTo>
                    <a:pt x="16" y="743"/>
                  </a:lnTo>
                  <a:lnTo>
                    <a:pt x="26" y="738"/>
                  </a:lnTo>
                  <a:lnTo>
                    <a:pt x="19" y="717"/>
                  </a:lnTo>
                  <a:lnTo>
                    <a:pt x="39" y="688"/>
                  </a:lnTo>
                  <a:lnTo>
                    <a:pt x="32" y="676"/>
                  </a:lnTo>
                  <a:lnTo>
                    <a:pt x="38" y="669"/>
                  </a:lnTo>
                  <a:lnTo>
                    <a:pt x="35" y="663"/>
                  </a:lnTo>
                  <a:lnTo>
                    <a:pt x="23" y="669"/>
                  </a:lnTo>
                  <a:lnTo>
                    <a:pt x="16" y="659"/>
                  </a:lnTo>
                  <a:lnTo>
                    <a:pt x="20" y="646"/>
                  </a:lnTo>
                  <a:lnTo>
                    <a:pt x="13" y="645"/>
                  </a:lnTo>
                  <a:lnTo>
                    <a:pt x="17" y="636"/>
                  </a:lnTo>
                  <a:lnTo>
                    <a:pt x="2" y="629"/>
                  </a:lnTo>
                  <a:lnTo>
                    <a:pt x="0" y="619"/>
                  </a:lnTo>
                  <a:lnTo>
                    <a:pt x="33" y="612"/>
                  </a:lnTo>
                  <a:lnTo>
                    <a:pt x="33" y="588"/>
                  </a:lnTo>
                  <a:lnTo>
                    <a:pt x="40" y="599"/>
                  </a:lnTo>
                  <a:lnTo>
                    <a:pt x="59" y="583"/>
                  </a:lnTo>
                  <a:lnTo>
                    <a:pt x="66" y="555"/>
                  </a:lnTo>
                  <a:lnTo>
                    <a:pt x="58" y="555"/>
                  </a:lnTo>
                  <a:lnTo>
                    <a:pt x="53" y="544"/>
                  </a:lnTo>
                  <a:lnTo>
                    <a:pt x="66" y="537"/>
                  </a:lnTo>
                  <a:lnTo>
                    <a:pt x="65" y="527"/>
                  </a:lnTo>
                  <a:lnTo>
                    <a:pt x="78" y="525"/>
                  </a:lnTo>
                  <a:lnTo>
                    <a:pt x="81" y="503"/>
                  </a:lnTo>
                  <a:lnTo>
                    <a:pt x="58" y="482"/>
                  </a:lnTo>
                  <a:lnTo>
                    <a:pt x="74" y="482"/>
                  </a:lnTo>
                  <a:lnTo>
                    <a:pt x="63" y="463"/>
                  </a:lnTo>
                  <a:lnTo>
                    <a:pt x="75" y="467"/>
                  </a:lnTo>
                  <a:lnTo>
                    <a:pt x="84" y="454"/>
                  </a:lnTo>
                  <a:lnTo>
                    <a:pt x="85" y="475"/>
                  </a:lnTo>
                  <a:lnTo>
                    <a:pt x="104" y="475"/>
                  </a:lnTo>
                  <a:lnTo>
                    <a:pt x="94" y="499"/>
                  </a:lnTo>
                  <a:lnTo>
                    <a:pt x="105" y="509"/>
                  </a:lnTo>
                  <a:lnTo>
                    <a:pt x="102" y="542"/>
                  </a:lnTo>
                  <a:lnTo>
                    <a:pt x="107" y="545"/>
                  </a:lnTo>
                  <a:lnTo>
                    <a:pt x="114" y="532"/>
                  </a:lnTo>
                  <a:lnTo>
                    <a:pt x="137" y="593"/>
                  </a:lnTo>
                  <a:lnTo>
                    <a:pt x="149" y="599"/>
                  </a:lnTo>
                  <a:lnTo>
                    <a:pt x="140" y="551"/>
                  </a:lnTo>
                  <a:lnTo>
                    <a:pt x="124" y="542"/>
                  </a:lnTo>
                  <a:lnTo>
                    <a:pt x="120" y="521"/>
                  </a:lnTo>
                  <a:lnTo>
                    <a:pt x="140" y="519"/>
                  </a:lnTo>
                  <a:lnTo>
                    <a:pt x="114" y="490"/>
                  </a:lnTo>
                  <a:lnTo>
                    <a:pt x="134" y="478"/>
                  </a:lnTo>
                  <a:lnTo>
                    <a:pt x="151" y="441"/>
                  </a:lnTo>
                  <a:lnTo>
                    <a:pt x="133" y="443"/>
                  </a:lnTo>
                  <a:lnTo>
                    <a:pt x="134" y="421"/>
                  </a:lnTo>
                  <a:lnTo>
                    <a:pt x="123" y="421"/>
                  </a:lnTo>
                  <a:lnTo>
                    <a:pt x="121" y="413"/>
                  </a:lnTo>
                  <a:lnTo>
                    <a:pt x="137" y="400"/>
                  </a:lnTo>
                  <a:lnTo>
                    <a:pt x="128" y="388"/>
                  </a:lnTo>
                  <a:lnTo>
                    <a:pt x="111" y="385"/>
                  </a:lnTo>
                  <a:lnTo>
                    <a:pt x="112" y="378"/>
                  </a:lnTo>
                  <a:lnTo>
                    <a:pt x="131" y="372"/>
                  </a:lnTo>
                  <a:lnTo>
                    <a:pt x="138" y="382"/>
                  </a:lnTo>
                  <a:lnTo>
                    <a:pt x="147" y="381"/>
                  </a:lnTo>
                  <a:lnTo>
                    <a:pt x="151" y="371"/>
                  </a:lnTo>
                  <a:lnTo>
                    <a:pt x="147" y="365"/>
                  </a:lnTo>
                  <a:lnTo>
                    <a:pt x="159" y="358"/>
                  </a:lnTo>
                  <a:lnTo>
                    <a:pt x="156" y="341"/>
                  </a:lnTo>
                  <a:lnTo>
                    <a:pt x="172" y="354"/>
                  </a:lnTo>
                  <a:lnTo>
                    <a:pt x="182" y="339"/>
                  </a:lnTo>
                  <a:lnTo>
                    <a:pt x="210" y="332"/>
                  </a:lnTo>
                  <a:lnTo>
                    <a:pt x="215" y="320"/>
                  </a:lnTo>
                  <a:lnTo>
                    <a:pt x="223" y="325"/>
                  </a:lnTo>
                  <a:lnTo>
                    <a:pt x="241" y="318"/>
                  </a:lnTo>
                  <a:lnTo>
                    <a:pt x="234" y="331"/>
                  </a:lnTo>
                  <a:lnTo>
                    <a:pt x="281" y="354"/>
                  </a:lnTo>
                  <a:lnTo>
                    <a:pt x="300" y="351"/>
                  </a:lnTo>
                  <a:lnTo>
                    <a:pt x="293" y="331"/>
                  </a:lnTo>
                  <a:lnTo>
                    <a:pt x="308" y="307"/>
                  </a:lnTo>
                  <a:lnTo>
                    <a:pt x="303" y="241"/>
                  </a:lnTo>
                  <a:lnTo>
                    <a:pt x="290" y="215"/>
                  </a:lnTo>
                  <a:lnTo>
                    <a:pt x="297" y="202"/>
                  </a:lnTo>
                  <a:lnTo>
                    <a:pt x="313" y="202"/>
                  </a:lnTo>
                  <a:lnTo>
                    <a:pt x="321" y="184"/>
                  </a:lnTo>
                  <a:lnTo>
                    <a:pt x="332" y="182"/>
                  </a:lnTo>
                  <a:lnTo>
                    <a:pt x="336" y="196"/>
                  </a:lnTo>
                  <a:lnTo>
                    <a:pt x="327" y="211"/>
                  </a:lnTo>
                  <a:lnTo>
                    <a:pt x="310" y="215"/>
                  </a:lnTo>
                  <a:lnTo>
                    <a:pt x="324" y="234"/>
                  </a:lnTo>
                  <a:lnTo>
                    <a:pt x="336" y="228"/>
                  </a:lnTo>
                  <a:lnTo>
                    <a:pt x="342" y="233"/>
                  </a:lnTo>
                  <a:lnTo>
                    <a:pt x="324" y="256"/>
                  </a:lnTo>
                  <a:lnTo>
                    <a:pt x="324" y="315"/>
                  </a:lnTo>
                  <a:lnTo>
                    <a:pt x="337" y="322"/>
                  </a:lnTo>
                  <a:lnTo>
                    <a:pt x="339" y="336"/>
                  </a:lnTo>
                  <a:lnTo>
                    <a:pt x="355" y="341"/>
                  </a:lnTo>
                  <a:lnTo>
                    <a:pt x="357" y="369"/>
                  </a:lnTo>
                  <a:lnTo>
                    <a:pt x="376" y="369"/>
                  </a:lnTo>
                  <a:lnTo>
                    <a:pt x="373" y="380"/>
                  </a:lnTo>
                  <a:lnTo>
                    <a:pt x="350" y="380"/>
                  </a:lnTo>
                  <a:lnTo>
                    <a:pt x="345" y="387"/>
                  </a:lnTo>
                  <a:lnTo>
                    <a:pt x="343" y="401"/>
                  </a:lnTo>
                  <a:lnTo>
                    <a:pt x="326" y="423"/>
                  </a:lnTo>
                  <a:lnTo>
                    <a:pt x="326" y="441"/>
                  </a:lnTo>
                  <a:lnTo>
                    <a:pt x="314" y="452"/>
                  </a:lnTo>
                  <a:lnTo>
                    <a:pt x="313" y="473"/>
                  </a:lnTo>
                  <a:lnTo>
                    <a:pt x="350" y="482"/>
                  </a:lnTo>
                  <a:lnTo>
                    <a:pt x="347" y="493"/>
                  </a:lnTo>
                  <a:lnTo>
                    <a:pt x="313" y="511"/>
                  </a:lnTo>
                  <a:lnTo>
                    <a:pt x="293" y="511"/>
                  </a:lnTo>
                  <a:lnTo>
                    <a:pt x="288" y="524"/>
                  </a:lnTo>
                  <a:lnTo>
                    <a:pt x="301" y="531"/>
                  </a:lnTo>
                  <a:lnTo>
                    <a:pt x="297" y="555"/>
                  </a:lnTo>
                  <a:lnTo>
                    <a:pt x="306" y="565"/>
                  </a:lnTo>
                  <a:lnTo>
                    <a:pt x="316" y="557"/>
                  </a:lnTo>
                  <a:lnTo>
                    <a:pt x="313" y="547"/>
                  </a:lnTo>
                  <a:lnTo>
                    <a:pt x="320" y="541"/>
                  </a:lnTo>
                  <a:lnTo>
                    <a:pt x="324" y="551"/>
                  </a:lnTo>
                  <a:lnTo>
                    <a:pt x="330" y="547"/>
                  </a:lnTo>
                  <a:lnTo>
                    <a:pt x="324" y="537"/>
                  </a:lnTo>
                  <a:lnTo>
                    <a:pt x="330" y="528"/>
                  </a:lnTo>
                  <a:lnTo>
                    <a:pt x="345" y="537"/>
                  </a:lnTo>
                  <a:lnTo>
                    <a:pt x="360" y="521"/>
                  </a:lnTo>
                  <a:lnTo>
                    <a:pt x="369" y="531"/>
                  </a:lnTo>
                  <a:lnTo>
                    <a:pt x="381" y="531"/>
                  </a:lnTo>
                  <a:lnTo>
                    <a:pt x="382" y="524"/>
                  </a:lnTo>
                  <a:lnTo>
                    <a:pt x="365" y="509"/>
                  </a:lnTo>
                  <a:lnTo>
                    <a:pt x="363" y="496"/>
                  </a:lnTo>
                  <a:lnTo>
                    <a:pt x="370" y="489"/>
                  </a:lnTo>
                  <a:lnTo>
                    <a:pt x="352" y="475"/>
                  </a:lnTo>
                  <a:lnTo>
                    <a:pt x="373" y="427"/>
                  </a:lnTo>
                  <a:lnTo>
                    <a:pt x="386" y="436"/>
                  </a:lnTo>
                  <a:lnTo>
                    <a:pt x="402" y="433"/>
                  </a:lnTo>
                  <a:lnTo>
                    <a:pt x="394" y="463"/>
                  </a:lnTo>
                  <a:lnTo>
                    <a:pt x="417" y="493"/>
                  </a:lnTo>
                  <a:lnTo>
                    <a:pt x="431" y="496"/>
                  </a:lnTo>
                  <a:lnTo>
                    <a:pt x="415" y="462"/>
                  </a:lnTo>
                  <a:lnTo>
                    <a:pt x="441" y="440"/>
                  </a:lnTo>
                  <a:lnTo>
                    <a:pt x="441" y="416"/>
                  </a:lnTo>
                  <a:lnTo>
                    <a:pt x="431" y="400"/>
                  </a:lnTo>
                  <a:lnTo>
                    <a:pt x="453" y="387"/>
                  </a:lnTo>
                  <a:lnTo>
                    <a:pt x="487" y="391"/>
                  </a:lnTo>
                  <a:lnTo>
                    <a:pt x="484" y="364"/>
                  </a:lnTo>
                  <a:lnTo>
                    <a:pt x="497" y="369"/>
                  </a:lnTo>
                  <a:lnTo>
                    <a:pt x="499" y="356"/>
                  </a:lnTo>
                  <a:lnTo>
                    <a:pt x="516" y="362"/>
                  </a:lnTo>
                  <a:lnTo>
                    <a:pt x="522" y="354"/>
                  </a:lnTo>
                  <a:lnTo>
                    <a:pt x="542" y="354"/>
                  </a:lnTo>
                  <a:lnTo>
                    <a:pt x="543" y="346"/>
                  </a:lnTo>
                  <a:lnTo>
                    <a:pt x="536" y="336"/>
                  </a:lnTo>
                  <a:lnTo>
                    <a:pt x="506" y="332"/>
                  </a:lnTo>
                  <a:lnTo>
                    <a:pt x="509" y="318"/>
                  </a:lnTo>
                  <a:lnTo>
                    <a:pt x="499" y="312"/>
                  </a:lnTo>
                  <a:lnTo>
                    <a:pt x="497" y="306"/>
                  </a:lnTo>
                  <a:lnTo>
                    <a:pt x="513" y="309"/>
                  </a:lnTo>
                  <a:lnTo>
                    <a:pt x="523" y="300"/>
                  </a:lnTo>
                  <a:lnTo>
                    <a:pt x="522" y="273"/>
                  </a:lnTo>
                  <a:lnTo>
                    <a:pt x="506" y="266"/>
                  </a:lnTo>
                  <a:lnTo>
                    <a:pt x="507" y="273"/>
                  </a:lnTo>
                  <a:lnTo>
                    <a:pt x="489" y="276"/>
                  </a:lnTo>
                  <a:lnTo>
                    <a:pt x="476" y="290"/>
                  </a:lnTo>
                  <a:lnTo>
                    <a:pt x="464" y="280"/>
                  </a:lnTo>
                  <a:lnTo>
                    <a:pt x="460" y="257"/>
                  </a:lnTo>
                  <a:lnTo>
                    <a:pt x="438" y="251"/>
                  </a:lnTo>
                  <a:lnTo>
                    <a:pt x="422" y="269"/>
                  </a:lnTo>
                  <a:lnTo>
                    <a:pt x="417" y="264"/>
                  </a:lnTo>
                  <a:lnTo>
                    <a:pt x="425" y="244"/>
                  </a:lnTo>
                  <a:lnTo>
                    <a:pt x="408" y="241"/>
                  </a:lnTo>
                  <a:lnTo>
                    <a:pt x="405" y="221"/>
                  </a:lnTo>
                  <a:lnTo>
                    <a:pt x="379" y="224"/>
                  </a:lnTo>
                  <a:lnTo>
                    <a:pt x="383" y="204"/>
                  </a:lnTo>
                  <a:lnTo>
                    <a:pt x="428" y="204"/>
                  </a:lnTo>
                  <a:lnTo>
                    <a:pt x="440" y="224"/>
                  </a:lnTo>
                  <a:lnTo>
                    <a:pt x="448" y="207"/>
                  </a:lnTo>
                  <a:lnTo>
                    <a:pt x="468" y="207"/>
                  </a:lnTo>
                  <a:lnTo>
                    <a:pt x="470" y="199"/>
                  </a:lnTo>
                  <a:lnTo>
                    <a:pt x="467" y="194"/>
                  </a:lnTo>
                  <a:lnTo>
                    <a:pt x="453" y="196"/>
                  </a:lnTo>
                  <a:lnTo>
                    <a:pt x="454" y="184"/>
                  </a:lnTo>
                  <a:lnTo>
                    <a:pt x="444" y="175"/>
                  </a:lnTo>
                  <a:lnTo>
                    <a:pt x="430" y="184"/>
                  </a:lnTo>
                  <a:lnTo>
                    <a:pt x="427" y="175"/>
                  </a:lnTo>
                  <a:lnTo>
                    <a:pt x="373" y="171"/>
                  </a:lnTo>
                  <a:lnTo>
                    <a:pt x="368" y="137"/>
                  </a:lnTo>
                  <a:lnTo>
                    <a:pt x="379" y="145"/>
                  </a:lnTo>
                  <a:lnTo>
                    <a:pt x="409" y="129"/>
                  </a:lnTo>
                  <a:lnTo>
                    <a:pt x="415" y="114"/>
                  </a:lnTo>
                  <a:lnTo>
                    <a:pt x="430" y="123"/>
                  </a:lnTo>
                  <a:lnTo>
                    <a:pt x="461" y="117"/>
                  </a:lnTo>
                  <a:lnTo>
                    <a:pt x="467" y="104"/>
                  </a:lnTo>
                  <a:lnTo>
                    <a:pt x="474" y="113"/>
                  </a:lnTo>
                  <a:lnTo>
                    <a:pt x="539" y="111"/>
                  </a:lnTo>
                  <a:lnTo>
                    <a:pt x="587" y="136"/>
                  </a:lnTo>
                  <a:lnTo>
                    <a:pt x="610" y="124"/>
                  </a:lnTo>
                  <a:lnTo>
                    <a:pt x="591" y="90"/>
                  </a:lnTo>
                  <a:lnTo>
                    <a:pt x="600" y="91"/>
                  </a:lnTo>
                  <a:lnTo>
                    <a:pt x="638" y="47"/>
                  </a:lnTo>
                  <a:lnTo>
                    <a:pt x="628" y="37"/>
                  </a:lnTo>
                  <a:lnTo>
                    <a:pt x="641" y="12"/>
                  </a:lnTo>
                  <a:lnTo>
                    <a:pt x="650" y="12"/>
                  </a:lnTo>
                  <a:lnTo>
                    <a:pt x="657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2" name="Freeform 16">
              <a:extLst>
                <a:ext uri="{FF2B5EF4-FFF2-40B4-BE49-F238E27FC236}">
                  <a16:creationId xmlns:a16="http://schemas.microsoft.com/office/drawing/2014/main" id="{6FD336DB-8CBE-A74C-8EA1-51758E69A9F5}"/>
                </a:ext>
              </a:extLst>
            </p:cNvPr>
            <p:cNvSpPr>
              <a:spLocks/>
            </p:cNvSpPr>
            <p:nvPr/>
          </p:nvSpPr>
          <p:spPr bwMode="auto">
            <a:xfrm>
              <a:off x="1394983" y="3720462"/>
              <a:ext cx="1316806" cy="936809"/>
            </a:xfrm>
            <a:custGeom>
              <a:avLst/>
              <a:gdLst>
                <a:gd name="T0" fmla="*/ 834 w 2546"/>
                <a:gd name="T1" fmla="*/ 36 h 1814"/>
                <a:gd name="T2" fmla="*/ 1128 w 2546"/>
                <a:gd name="T3" fmla="*/ 152 h 1814"/>
                <a:gd name="T4" fmla="*/ 1305 w 2546"/>
                <a:gd name="T5" fmla="*/ 158 h 1814"/>
                <a:gd name="T6" fmla="*/ 1563 w 2546"/>
                <a:gd name="T7" fmla="*/ 136 h 1814"/>
                <a:gd name="T8" fmla="*/ 1733 w 2546"/>
                <a:gd name="T9" fmla="*/ 325 h 1814"/>
                <a:gd name="T10" fmla="*/ 1818 w 2546"/>
                <a:gd name="T11" fmla="*/ 425 h 1814"/>
                <a:gd name="T12" fmla="*/ 1946 w 2546"/>
                <a:gd name="T13" fmla="*/ 318 h 1814"/>
                <a:gd name="T14" fmla="*/ 2091 w 2546"/>
                <a:gd name="T15" fmla="*/ 256 h 1814"/>
                <a:gd name="T16" fmla="*/ 2183 w 2546"/>
                <a:gd name="T17" fmla="*/ 322 h 1814"/>
                <a:gd name="T18" fmla="*/ 2269 w 2546"/>
                <a:gd name="T19" fmla="*/ 341 h 1814"/>
                <a:gd name="T20" fmla="*/ 2360 w 2546"/>
                <a:gd name="T21" fmla="*/ 298 h 1814"/>
                <a:gd name="T22" fmla="*/ 2540 w 2546"/>
                <a:gd name="T23" fmla="*/ 504 h 1814"/>
                <a:gd name="T24" fmla="*/ 2387 w 2546"/>
                <a:gd name="T25" fmla="*/ 688 h 1814"/>
                <a:gd name="T26" fmla="*/ 2292 w 2546"/>
                <a:gd name="T27" fmla="*/ 701 h 1814"/>
                <a:gd name="T28" fmla="*/ 2265 w 2546"/>
                <a:gd name="T29" fmla="*/ 742 h 1814"/>
                <a:gd name="T30" fmla="*/ 2145 w 2546"/>
                <a:gd name="T31" fmla="*/ 990 h 1814"/>
                <a:gd name="T32" fmla="*/ 2065 w 2546"/>
                <a:gd name="T33" fmla="*/ 1204 h 1814"/>
                <a:gd name="T34" fmla="*/ 2089 w 2546"/>
                <a:gd name="T35" fmla="*/ 1330 h 1814"/>
                <a:gd name="T36" fmla="*/ 2106 w 2546"/>
                <a:gd name="T37" fmla="*/ 1482 h 1814"/>
                <a:gd name="T38" fmla="*/ 2140 w 2546"/>
                <a:gd name="T39" fmla="*/ 1596 h 1814"/>
                <a:gd name="T40" fmla="*/ 2019 w 2546"/>
                <a:gd name="T41" fmla="*/ 1814 h 1814"/>
                <a:gd name="T42" fmla="*/ 1823 w 2546"/>
                <a:gd name="T43" fmla="*/ 1696 h 1814"/>
                <a:gd name="T44" fmla="*/ 1670 w 2546"/>
                <a:gd name="T45" fmla="*/ 1792 h 1814"/>
                <a:gd name="T46" fmla="*/ 1413 w 2546"/>
                <a:gd name="T47" fmla="*/ 1762 h 1814"/>
                <a:gd name="T48" fmla="*/ 1281 w 2546"/>
                <a:gd name="T49" fmla="*/ 1789 h 1814"/>
                <a:gd name="T50" fmla="*/ 1150 w 2546"/>
                <a:gd name="T51" fmla="*/ 1699 h 1814"/>
                <a:gd name="T52" fmla="*/ 1114 w 2546"/>
                <a:gd name="T53" fmla="*/ 1593 h 1814"/>
                <a:gd name="T54" fmla="*/ 1000 w 2546"/>
                <a:gd name="T55" fmla="*/ 1537 h 1814"/>
                <a:gd name="T56" fmla="*/ 935 w 2546"/>
                <a:gd name="T57" fmla="*/ 1596 h 1814"/>
                <a:gd name="T58" fmla="*/ 716 w 2546"/>
                <a:gd name="T59" fmla="*/ 1462 h 1814"/>
                <a:gd name="T60" fmla="*/ 613 w 2546"/>
                <a:gd name="T61" fmla="*/ 1506 h 1814"/>
                <a:gd name="T62" fmla="*/ 576 w 2546"/>
                <a:gd name="T63" fmla="*/ 1604 h 1814"/>
                <a:gd name="T64" fmla="*/ 471 w 2546"/>
                <a:gd name="T65" fmla="*/ 1710 h 1814"/>
                <a:gd name="T66" fmla="*/ 350 w 2546"/>
                <a:gd name="T67" fmla="*/ 1743 h 1814"/>
                <a:gd name="T68" fmla="*/ 152 w 2546"/>
                <a:gd name="T69" fmla="*/ 1632 h 1814"/>
                <a:gd name="T70" fmla="*/ 33 w 2546"/>
                <a:gd name="T71" fmla="*/ 1490 h 1814"/>
                <a:gd name="T72" fmla="*/ 86 w 2546"/>
                <a:gd name="T73" fmla="*/ 1331 h 1814"/>
                <a:gd name="T74" fmla="*/ 121 w 2546"/>
                <a:gd name="T75" fmla="*/ 1302 h 1814"/>
                <a:gd name="T76" fmla="*/ 282 w 2546"/>
                <a:gd name="T77" fmla="*/ 1288 h 1814"/>
                <a:gd name="T78" fmla="*/ 344 w 2546"/>
                <a:gd name="T79" fmla="*/ 1197 h 1814"/>
                <a:gd name="T80" fmla="*/ 394 w 2546"/>
                <a:gd name="T81" fmla="*/ 1191 h 1814"/>
                <a:gd name="T82" fmla="*/ 366 w 2546"/>
                <a:gd name="T83" fmla="*/ 1155 h 1814"/>
                <a:gd name="T84" fmla="*/ 296 w 2546"/>
                <a:gd name="T85" fmla="*/ 1163 h 1814"/>
                <a:gd name="T86" fmla="*/ 152 w 2546"/>
                <a:gd name="T87" fmla="*/ 1186 h 1814"/>
                <a:gd name="T88" fmla="*/ 57 w 2546"/>
                <a:gd name="T89" fmla="*/ 1093 h 1814"/>
                <a:gd name="T90" fmla="*/ 82 w 2546"/>
                <a:gd name="T91" fmla="*/ 1052 h 1814"/>
                <a:gd name="T92" fmla="*/ 282 w 2546"/>
                <a:gd name="T93" fmla="*/ 909 h 1814"/>
                <a:gd name="T94" fmla="*/ 461 w 2546"/>
                <a:gd name="T95" fmla="*/ 730 h 1814"/>
                <a:gd name="T96" fmla="*/ 593 w 2546"/>
                <a:gd name="T97" fmla="*/ 791 h 1814"/>
                <a:gd name="T98" fmla="*/ 517 w 2546"/>
                <a:gd name="T99" fmla="*/ 588 h 1814"/>
                <a:gd name="T100" fmla="*/ 662 w 2546"/>
                <a:gd name="T101" fmla="*/ 524 h 1814"/>
                <a:gd name="T102" fmla="*/ 527 w 2546"/>
                <a:gd name="T103" fmla="*/ 534 h 1814"/>
                <a:gd name="T104" fmla="*/ 279 w 2546"/>
                <a:gd name="T105" fmla="*/ 417 h 1814"/>
                <a:gd name="T106" fmla="*/ 301 w 2546"/>
                <a:gd name="T107" fmla="*/ 351 h 1814"/>
                <a:gd name="T108" fmla="*/ 520 w 2546"/>
                <a:gd name="T109" fmla="*/ 338 h 18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546" h="1814">
                  <a:moveTo>
                    <a:pt x="540" y="275"/>
                  </a:moveTo>
                  <a:lnTo>
                    <a:pt x="563" y="265"/>
                  </a:lnTo>
                  <a:lnTo>
                    <a:pt x="590" y="289"/>
                  </a:lnTo>
                  <a:lnTo>
                    <a:pt x="668" y="262"/>
                  </a:lnTo>
                  <a:lnTo>
                    <a:pt x="798" y="200"/>
                  </a:lnTo>
                  <a:lnTo>
                    <a:pt x="798" y="49"/>
                  </a:lnTo>
                  <a:lnTo>
                    <a:pt x="834" y="36"/>
                  </a:lnTo>
                  <a:lnTo>
                    <a:pt x="881" y="0"/>
                  </a:lnTo>
                  <a:lnTo>
                    <a:pt x="948" y="11"/>
                  </a:lnTo>
                  <a:lnTo>
                    <a:pt x="1016" y="53"/>
                  </a:lnTo>
                  <a:lnTo>
                    <a:pt x="1039" y="46"/>
                  </a:lnTo>
                  <a:lnTo>
                    <a:pt x="1077" y="82"/>
                  </a:lnTo>
                  <a:lnTo>
                    <a:pt x="1083" y="149"/>
                  </a:lnTo>
                  <a:lnTo>
                    <a:pt x="1128" y="152"/>
                  </a:lnTo>
                  <a:lnTo>
                    <a:pt x="1128" y="174"/>
                  </a:lnTo>
                  <a:lnTo>
                    <a:pt x="1137" y="188"/>
                  </a:lnTo>
                  <a:lnTo>
                    <a:pt x="1183" y="193"/>
                  </a:lnTo>
                  <a:lnTo>
                    <a:pt x="1209" y="180"/>
                  </a:lnTo>
                  <a:lnTo>
                    <a:pt x="1250" y="175"/>
                  </a:lnTo>
                  <a:lnTo>
                    <a:pt x="1285" y="154"/>
                  </a:lnTo>
                  <a:lnTo>
                    <a:pt x="1305" y="158"/>
                  </a:lnTo>
                  <a:lnTo>
                    <a:pt x="1335" y="188"/>
                  </a:lnTo>
                  <a:lnTo>
                    <a:pt x="1431" y="183"/>
                  </a:lnTo>
                  <a:lnTo>
                    <a:pt x="1420" y="138"/>
                  </a:lnTo>
                  <a:lnTo>
                    <a:pt x="1498" y="144"/>
                  </a:lnTo>
                  <a:lnTo>
                    <a:pt x="1498" y="144"/>
                  </a:lnTo>
                  <a:lnTo>
                    <a:pt x="1542" y="108"/>
                  </a:lnTo>
                  <a:lnTo>
                    <a:pt x="1563" y="136"/>
                  </a:lnTo>
                  <a:lnTo>
                    <a:pt x="1563" y="136"/>
                  </a:lnTo>
                  <a:lnTo>
                    <a:pt x="1615" y="229"/>
                  </a:lnTo>
                  <a:lnTo>
                    <a:pt x="1622" y="278"/>
                  </a:lnTo>
                  <a:lnTo>
                    <a:pt x="1655" y="357"/>
                  </a:lnTo>
                  <a:lnTo>
                    <a:pt x="1678" y="357"/>
                  </a:lnTo>
                  <a:lnTo>
                    <a:pt x="1678" y="357"/>
                  </a:lnTo>
                  <a:lnTo>
                    <a:pt x="1733" y="325"/>
                  </a:lnTo>
                  <a:lnTo>
                    <a:pt x="1733" y="325"/>
                  </a:lnTo>
                  <a:lnTo>
                    <a:pt x="1745" y="328"/>
                  </a:lnTo>
                  <a:lnTo>
                    <a:pt x="1745" y="328"/>
                  </a:lnTo>
                  <a:lnTo>
                    <a:pt x="1745" y="368"/>
                  </a:lnTo>
                  <a:lnTo>
                    <a:pt x="1745" y="368"/>
                  </a:lnTo>
                  <a:lnTo>
                    <a:pt x="1756" y="419"/>
                  </a:lnTo>
                  <a:lnTo>
                    <a:pt x="1818" y="425"/>
                  </a:lnTo>
                  <a:lnTo>
                    <a:pt x="1874" y="413"/>
                  </a:lnTo>
                  <a:lnTo>
                    <a:pt x="1892" y="379"/>
                  </a:lnTo>
                  <a:lnTo>
                    <a:pt x="1892" y="379"/>
                  </a:lnTo>
                  <a:lnTo>
                    <a:pt x="1895" y="340"/>
                  </a:lnTo>
                  <a:lnTo>
                    <a:pt x="1912" y="337"/>
                  </a:lnTo>
                  <a:lnTo>
                    <a:pt x="1912" y="337"/>
                  </a:lnTo>
                  <a:lnTo>
                    <a:pt x="1946" y="318"/>
                  </a:lnTo>
                  <a:lnTo>
                    <a:pt x="1993" y="340"/>
                  </a:lnTo>
                  <a:lnTo>
                    <a:pt x="2020" y="363"/>
                  </a:lnTo>
                  <a:lnTo>
                    <a:pt x="2070" y="312"/>
                  </a:lnTo>
                  <a:lnTo>
                    <a:pt x="2070" y="268"/>
                  </a:lnTo>
                  <a:lnTo>
                    <a:pt x="2070" y="268"/>
                  </a:lnTo>
                  <a:lnTo>
                    <a:pt x="2076" y="262"/>
                  </a:lnTo>
                  <a:lnTo>
                    <a:pt x="2091" y="256"/>
                  </a:lnTo>
                  <a:lnTo>
                    <a:pt x="2109" y="296"/>
                  </a:lnTo>
                  <a:lnTo>
                    <a:pt x="2109" y="296"/>
                  </a:lnTo>
                  <a:lnTo>
                    <a:pt x="2121" y="306"/>
                  </a:lnTo>
                  <a:lnTo>
                    <a:pt x="2121" y="306"/>
                  </a:lnTo>
                  <a:lnTo>
                    <a:pt x="2163" y="317"/>
                  </a:lnTo>
                  <a:lnTo>
                    <a:pt x="2163" y="317"/>
                  </a:lnTo>
                  <a:lnTo>
                    <a:pt x="2183" y="322"/>
                  </a:lnTo>
                  <a:lnTo>
                    <a:pt x="2183" y="322"/>
                  </a:lnTo>
                  <a:lnTo>
                    <a:pt x="2213" y="341"/>
                  </a:lnTo>
                  <a:lnTo>
                    <a:pt x="2213" y="341"/>
                  </a:lnTo>
                  <a:lnTo>
                    <a:pt x="2216" y="357"/>
                  </a:lnTo>
                  <a:lnTo>
                    <a:pt x="2264" y="357"/>
                  </a:lnTo>
                  <a:lnTo>
                    <a:pt x="2264" y="357"/>
                  </a:lnTo>
                  <a:lnTo>
                    <a:pt x="2269" y="341"/>
                  </a:lnTo>
                  <a:lnTo>
                    <a:pt x="2269" y="341"/>
                  </a:lnTo>
                  <a:lnTo>
                    <a:pt x="2285" y="335"/>
                  </a:lnTo>
                  <a:lnTo>
                    <a:pt x="2285" y="335"/>
                  </a:lnTo>
                  <a:lnTo>
                    <a:pt x="2334" y="306"/>
                  </a:lnTo>
                  <a:lnTo>
                    <a:pt x="2334" y="306"/>
                  </a:lnTo>
                  <a:lnTo>
                    <a:pt x="2360" y="298"/>
                  </a:lnTo>
                  <a:lnTo>
                    <a:pt x="2360" y="298"/>
                  </a:lnTo>
                  <a:lnTo>
                    <a:pt x="2376" y="299"/>
                  </a:lnTo>
                  <a:lnTo>
                    <a:pt x="2412" y="340"/>
                  </a:lnTo>
                  <a:lnTo>
                    <a:pt x="2461" y="294"/>
                  </a:lnTo>
                  <a:lnTo>
                    <a:pt x="2461" y="294"/>
                  </a:lnTo>
                  <a:lnTo>
                    <a:pt x="2523" y="394"/>
                  </a:lnTo>
                  <a:lnTo>
                    <a:pt x="2546" y="453"/>
                  </a:lnTo>
                  <a:lnTo>
                    <a:pt x="2540" y="504"/>
                  </a:lnTo>
                  <a:lnTo>
                    <a:pt x="2523" y="544"/>
                  </a:lnTo>
                  <a:lnTo>
                    <a:pt x="2523" y="544"/>
                  </a:lnTo>
                  <a:lnTo>
                    <a:pt x="2481" y="572"/>
                  </a:lnTo>
                  <a:lnTo>
                    <a:pt x="2454" y="619"/>
                  </a:lnTo>
                  <a:lnTo>
                    <a:pt x="2444" y="655"/>
                  </a:lnTo>
                  <a:lnTo>
                    <a:pt x="2421" y="658"/>
                  </a:lnTo>
                  <a:lnTo>
                    <a:pt x="2387" y="688"/>
                  </a:lnTo>
                  <a:lnTo>
                    <a:pt x="2362" y="688"/>
                  </a:lnTo>
                  <a:lnTo>
                    <a:pt x="2362" y="688"/>
                  </a:lnTo>
                  <a:lnTo>
                    <a:pt x="2328" y="709"/>
                  </a:lnTo>
                  <a:lnTo>
                    <a:pt x="2328" y="709"/>
                  </a:lnTo>
                  <a:lnTo>
                    <a:pt x="2305" y="710"/>
                  </a:lnTo>
                  <a:lnTo>
                    <a:pt x="2305" y="710"/>
                  </a:lnTo>
                  <a:lnTo>
                    <a:pt x="2292" y="701"/>
                  </a:lnTo>
                  <a:lnTo>
                    <a:pt x="2292" y="701"/>
                  </a:lnTo>
                  <a:lnTo>
                    <a:pt x="2285" y="698"/>
                  </a:lnTo>
                  <a:lnTo>
                    <a:pt x="2281" y="710"/>
                  </a:lnTo>
                  <a:lnTo>
                    <a:pt x="2281" y="710"/>
                  </a:lnTo>
                  <a:lnTo>
                    <a:pt x="2278" y="720"/>
                  </a:lnTo>
                  <a:lnTo>
                    <a:pt x="2278" y="720"/>
                  </a:lnTo>
                  <a:lnTo>
                    <a:pt x="2265" y="742"/>
                  </a:lnTo>
                  <a:lnTo>
                    <a:pt x="2265" y="742"/>
                  </a:lnTo>
                  <a:lnTo>
                    <a:pt x="2251" y="784"/>
                  </a:lnTo>
                  <a:lnTo>
                    <a:pt x="2193" y="848"/>
                  </a:lnTo>
                  <a:lnTo>
                    <a:pt x="2163" y="869"/>
                  </a:lnTo>
                  <a:lnTo>
                    <a:pt x="2148" y="955"/>
                  </a:lnTo>
                  <a:lnTo>
                    <a:pt x="2148" y="955"/>
                  </a:lnTo>
                  <a:lnTo>
                    <a:pt x="2145" y="990"/>
                  </a:lnTo>
                  <a:lnTo>
                    <a:pt x="2130" y="1004"/>
                  </a:lnTo>
                  <a:lnTo>
                    <a:pt x="2130" y="1004"/>
                  </a:lnTo>
                  <a:lnTo>
                    <a:pt x="2112" y="1030"/>
                  </a:lnTo>
                  <a:lnTo>
                    <a:pt x="2078" y="1119"/>
                  </a:lnTo>
                  <a:lnTo>
                    <a:pt x="2078" y="1119"/>
                  </a:lnTo>
                  <a:lnTo>
                    <a:pt x="2065" y="1204"/>
                  </a:lnTo>
                  <a:lnTo>
                    <a:pt x="2065" y="1204"/>
                  </a:lnTo>
                  <a:lnTo>
                    <a:pt x="2036" y="1263"/>
                  </a:lnTo>
                  <a:lnTo>
                    <a:pt x="2036" y="1263"/>
                  </a:lnTo>
                  <a:lnTo>
                    <a:pt x="2039" y="1304"/>
                  </a:lnTo>
                  <a:lnTo>
                    <a:pt x="2039" y="1304"/>
                  </a:lnTo>
                  <a:lnTo>
                    <a:pt x="2076" y="1317"/>
                  </a:lnTo>
                  <a:lnTo>
                    <a:pt x="2089" y="1330"/>
                  </a:lnTo>
                  <a:lnTo>
                    <a:pt x="2089" y="1330"/>
                  </a:lnTo>
                  <a:lnTo>
                    <a:pt x="2088" y="1363"/>
                  </a:lnTo>
                  <a:lnTo>
                    <a:pt x="2096" y="1382"/>
                  </a:lnTo>
                  <a:lnTo>
                    <a:pt x="2096" y="1382"/>
                  </a:lnTo>
                  <a:lnTo>
                    <a:pt x="2119" y="1422"/>
                  </a:lnTo>
                  <a:lnTo>
                    <a:pt x="2119" y="1422"/>
                  </a:lnTo>
                  <a:lnTo>
                    <a:pt x="2106" y="1482"/>
                  </a:lnTo>
                  <a:lnTo>
                    <a:pt x="2106" y="1482"/>
                  </a:lnTo>
                  <a:lnTo>
                    <a:pt x="2119" y="1517"/>
                  </a:lnTo>
                  <a:lnTo>
                    <a:pt x="2119" y="1517"/>
                  </a:lnTo>
                  <a:lnTo>
                    <a:pt x="2148" y="1524"/>
                  </a:lnTo>
                  <a:lnTo>
                    <a:pt x="2148" y="1524"/>
                  </a:lnTo>
                  <a:lnTo>
                    <a:pt x="2150" y="1534"/>
                  </a:lnTo>
                  <a:lnTo>
                    <a:pt x="2150" y="1534"/>
                  </a:lnTo>
                  <a:lnTo>
                    <a:pt x="2140" y="1596"/>
                  </a:lnTo>
                  <a:lnTo>
                    <a:pt x="2073" y="1661"/>
                  </a:lnTo>
                  <a:lnTo>
                    <a:pt x="2059" y="1696"/>
                  </a:lnTo>
                  <a:lnTo>
                    <a:pt x="2053" y="1717"/>
                  </a:lnTo>
                  <a:lnTo>
                    <a:pt x="2063" y="1769"/>
                  </a:lnTo>
                  <a:lnTo>
                    <a:pt x="2023" y="1810"/>
                  </a:lnTo>
                  <a:lnTo>
                    <a:pt x="2023" y="1810"/>
                  </a:lnTo>
                  <a:lnTo>
                    <a:pt x="2019" y="1814"/>
                  </a:lnTo>
                  <a:lnTo>
                    <a:pt x="2019" y="1814"/>
                  </a:lnTo>
                  <a:lnTo>
                    <a:pt x="1964" y="1766"/>
                  </a:lnTo>
                  <a:lnTo>
                    <a:pt x="1905" y="1733"/>
                  </a:lnTo>
                  <a:lnTo>
                    <a:pt x="1905" y="1733"/>
                  </a:lnTo>
                  <a:lnTo>
                    <a:pt x="1886" y="1717"/>
                  </a:lnTo>
                  <a:lnTo>
                    <a:pt x="1823" y="1696"/>
                  </a:lnTo>
                  <a:lnTo>
                    <a:pt x="1823" y="1696"/>
                  </a:lnTo>
                  <a:lnTo>
                    <a:pt x="1787" y="1699"/>
                  </a:lnTo>
                  <a:lnTo>
                    <a:pt x="1787" y="1699"/>
                  </a:lnTo>
                  <a:lnTo>
                    <a:pt x="1755" y="1716"/>
                  </a:lnTo>
                  <a:lnTo>
                    <a:pt x="1702" y="1784"/>
                  </a:lnTo>
                  <a:lnTo>
                    <a:pt x="1691" y="1792"/>
                  </a:lnTo>
                  <a:lnTo>
                    <a:pt x="1670" y="1792"/>
                  </a:lnTo>
                  <a:lnTo>
                    <a:pt x="1670" y="1792"/>
                  </a:lnTo>
                  <a:lnTo>
                    <a:pt x="1614" y="1787"/>
                  </a:lnTo>
                  <a:lnTo>
                    <a:pt x="1570" y="1798"/>
                  </a:lnTo>
                  <a:lnTo>
                    <a:pt x="1570" y="1798"/>
                  </a:lnTo>
                  <a:lnTo>
                    <a:pt x="1459" y="1800"/>
                  </a:lnTo>
                  <a:lnTo>
                    <a:pt x="1439" y="1787"/>
                  </a:lnTo>
                  <a:lnTo>
                    <a:pt x="1439" y="1787"/>
                  </a:lnTo>
                  <a:lnTo>
                    <a:pt x="1413" y="1762"/>
                  </a:lnTo>
                  <a:lnTo>
                    <a:pt x="1379" y="1782"/>
                  </a:lnTo>
                  <a:lnTo>
                    <a:pt x="1379" y="1782"/>
                  </a:lnTo>
                  <a:lnTo>
                    <a:pt x="1322" y="1758"/>
                  </a:lnTo>
                  <a:lnTo>
                    <a:pt x="1298" y="1774"/>
                  </a:lnTo>
                  <a:lnTo>
                    <a:pt x="1298" y="1774"/>
                  </a:lnTo>
                  <a:lnTo>
                    <a:pt x="1281" y="1789"/>
                  </a:lnTo>
                  <a:lnTo>
                    <a:pt x="1281" y="1789"/>
                  </a:lnTo>
                  <a:lnTo>
                    <a:pt x="1256" y="1807"/>
                  </a:lnTo>
                  <a:lnTo>
                    <a:pt x="1227" y="1810"/>
                  </a:lnTo>
                  <a:lnTo>
                    <a:pt x="1227" y="1810"/>
                  </a:lnTo>
                  <a:lnTo>
                    <a:pt x="1188" y="1800"/>
                  </a:lnTo>
                  <a:lnTo>
                    <a:pt x="1188" y="1800"/>
                  </a:lnTo>
                  <a:lnTo>
                    <a:pt x="1142" y="1763"/>
                  </a:lnTo>
                  <a:lnTo>
                    <a:pt x="1150" y="1699"/>
                  </a:lnTo>
                  <a:lnTo>
                    <a:pt x="1132" y="1647"/>
                  </a:lnTo>
                  <a:lnTo>
                    <a:pt x="1132" y="1647"/>
                  </a:lnTo>
                  <a:lnTo>
                    <a:pt x="1103" y="1647"/>
                  </a:lnTo>
                  <a:lnTo>
                    <a:pt x="1095" y="1635"/>
                  </a:lnTo>
                  <a:lnTo>
                    <a:pt x="1093" y="1618"/>
                  </a:lnTo>
                  <a:lnTo>
                    <a:pt x="1114" y="1593"/>
                  </a:lnTo>
                  <a:lnTo>
                    <a:pt x="1114" y="1593"/>
                  </a:lnTo>
                  <a:lnTo>
                    <a:pt x="1116" y="1549"/>
                  </a:lnTo>
                  <a:lnTo>
                    <a:pt x="1105" y="1514"/>
                  </a:lnTo>
                  <a:lnTo>
                    <a:pt x="1080" y="1495"/>
                  </a:lnTo>
                  <a:lnTo>
                    <a:pt x="1049" y="1488"/>
                  </a:lnTo>
                  <a:lnTo>
                    <a:pt x="1036" y="1494"/>
                  </a:lnTo>
                  <a:lnTo>
                    <a:pt x="1018" y="1526"/>
                  </a:lnTo>
                  <a:lnTo>
                    <a:pt x="1000" y="1537"/>
                  </a:lnTo>
                  <a:lnTo>
                    <a:pt x="991" y="1575"/>
                  </a:lnTo>
                  <a:lnTo>
                    <a:pt x="991" y="1575"/>
                  </a:lnTo>
                  <a:lnTo>
                    <a:pt x="988" y="1593"/>
                  </a:lnTo>
                  <a:lnTo>
                    <a:pt x="988" y="1593"/>
                  </a:lnTo>
                  <a:lnTo>
                    <a:pt x="969" y="1606"/>
                  </a:lnTo>
                  <a:lnTo>
                    <a:pt x="935" y="1596"/>
                  </a:lnTo>
                  <a:lnTo>
                    <a:pt x="935" y="1596"/>
                  </a:lnTo>
                  <a:lnTo>
                    <a:pt x="916" y="1580"/>
                  </a:lnTo>
                  <a:lnTo>
                    <a:pt x="916" y="1580"/>
                  </a:lnTo>
                  <a:lnTo>
                    <a:pt x="870" y="1494"/>
                  </a:lnTo>
                  <a:lnTo>
                    <a:pt x="851" y="1474"/>
                  </a:lnTo>
                  <a:lnTo>
                    <a:pt x="798" y="1441"/>
                  </a:lnTo>
                  <a:lnTo>
                    <a:pt x="743" y="1429"/>
                  </a:lnTo>
                  <a:lnTo>
                    <a:pt x="716" y="1462"/>
                  </a:lnTo>
                  <a:lnTo>
                    <a:pt x="696" y="1459"/>
                  </a:lnTo>
                  <a:lnTo>
                    <a:pt x="696" y="1459"/>
                  </a:lnTo>
                  <a:lnTo>
                    <a:pt x="668" y="1452"/>
                  </a:lnTo>
                  <a:lnTo>
                    <a:pt x="668" y="1452"/>
                  </a:lnTo>
                  <a:lnTo>
                    <a:pt x="628" y="1471"/>
                  </a:lnTo>
                  <a:lnTo>
                    <a:pt x="616" y="1485"/>
                  </a:lnTo>
                  <a:lnTo>
                    <a:pt x="613" y="1506"/>
                  </a:lnTo>
                  <a:lnTo>
                    <a:pt x="613" y="1506"/>
                  </a:lnTo>
                  <a:lnTo>
                    <a:pt x="616" y="1562"/>
                  </a:lnTo>
                  <a:lnTo>
                    <a:pt x="605" y="1573"/>
                  </a:lnTo>
                  <a:lnTo>
                    <a:pt x="605" y="1573"/>
                  </a:lnTo>
                  <a:lnTo>
                    <a:pt x="579" y="1591"/>
                  </a:lnTo>
                  <a:lnTo>
                    <a:pt x="576" y="1604"/>
                  </a:lnTo>
                  <a:lnTo>
                    <a:pt x="576" y="1604"/>
                  </a:lnTo>
                  <a:lnTo>
                    <a:pt x="582" y="1616"/>
                  </a:lnTo>
                  <a:lnTo>
                    <a:pt x="582" y="1616"/>
                  </a:lnTo>
                  <a:lnTo>
                    <a:pt x="583" y="1634"/>
                  </a:lnTo>
                  <a:lnTo>
                    <a:pt x="570" y="1670"/>
                  </a:lnTo>
                  <a:lnTo>
                    <a:pt x="527" y="1693"/>
                  </a:lnTo>
                  <a:lnTo>
                    <a:pt x="527" y="1693"/>
                  </a:lnTo>
                  <a:lnTo>
                    <a:pt x="471" y="1710"/>
                  </a:lnTo>
                  <a:lnTo>
                    <a:pt x="442" y="1736"/>
                  </a:lnTo>
                  <a:lnTo>
                    <a:pt x="442" y="1736"/>
                  </a:lnTo>
                  <a:lnTo>
                    <a:pt x="406" y="1749"/>
                  </a:lnTo>
                  <a:lnTo>
                    <a:pt x="389" y="1742"/>
                  </a:lnTo>
                  <a:lnTo>
                    <a:pt x="389" y="1742"/>
                  </a:lnTo>
                  <a:lnTo>
                    <a:pt x="368" y="1738"/>
                  </a:lnTo>
                  <a:lnTo>
                    <a:pt x="350" y="1743"/>
                  </a:lnTo>
                  <a:lnTo>
                    <a:pt x="324" y="1771"/>
                  </a:lnTo>
                  <a:lnTo>
                    <a:pt x="246" y="1775"/>
                  </a:lnTo>
                  <a:lnTo>
                    <a:pt x="246" y="1775"/>
                  </a:lnTo>
                  <a:lnTo>
                    <a:pt x="239" y="1745"/>
                  </a:lnTo>
                  <a:lnTo>
                    <a:pt x="208" y="1745"/>
                  </a:lnTo>
                  <a:lnTo>
                    <a:pt x="185" y="1673"/>
                  </a:lnTo>
                  <a:lnTo>
                    <a:pt x="152" y="1632"/>
                  </a:lnTo>
                  <a:lnTo>
                    <a:pt x="149" y="1579"/>
                  </a:lnTo>
                  <a:lnTo>
                    <a:pt x="135" y="1531"/>
                  </a:lnTo>
                  <a:lnTo>
                    <a:pt x="102" y="1504"/>
                  </a:lnTo>
                  <a:lnTo>
                    <a:pt x="102" y="1504"/>
                  </a:lnTo>
                  <a:lnTo>
                    <a:pt x="69" y="1493"/>
                  </a:lnTo>
                  <a:lnTo>
                    <a:pt x="69" y="1493"/>
                  </a:lnTo>
                  <a:lnTo>
                    <a:pt x="33" y="1490"/>
                  </a:lnTo>
                  <a:lnTo>
                    <a:pt x="34" y="1482"/>
                  </a:lnTo>
                  <a:lnTo>
                    <a:pt x="25" y="1480"/>
                  </a:lnTo>
                  <a:lnTo>
                    <a:pt x="12" y="1487"/>
                  </a:lnTo>
                  <a:lnTo>
                    <a:pt x="0" y="1484"/>
                  </a:lnTo>
                  <a:lnTo>
                    <a:pt x="59" y="1383"/>
                  </a:lnTo>
                  <a:lnTo>
                    <a:pt x="74" y="1337"/>
                  </a:lnTo>
                  <a:lnTo>
                    <a:pt x="86" y="1331"/>
                  </a:lnTo>
                  <a:lnTo>
                    <a:pt x="92" y="1307"/>
                  </a:lnTo>
                  <a:lnTo>
                    <a:pt x="97" y="1305"/>
                  </a:lnTo>
                  <a:lnTo>
                    <a:pt x="103" y="1325"/>
                  </a:lnTo>
                  <a:lnTo>
                    <a:pt x="116" y="1330"/>
                  </a:lnTo>
                  <a:lnTo>
                    <a:pt x="125" y="1322"/>
                  </a:lnTo>
                  <a:lnTo>
                    <a:pt x="115" y="1320"/>
                  </a:lnTo>
                  <a:lnTo>
                    <a:pt x="121" y="1302"/>
                  </a:lnTo>
                  <a:lnTo>
                    <a:pt x="152" y="1281"/>
                  </a:lnTo>
                  <a:lnTo>
                    <a:pt x="170" y="1279"/>
                  </a:lnTo>
                  <a:lnTo>
                    <a:pt x="191" y="1298"/>
                  </a:lnTo>
                  <a:lnTo>
                    <a:pt x="206" y="1276"/>
                  </a:lnTo>
                  <a:lnTo>
                    <a:pt x="232" y="1261"/>
                  </a:lnTo>
                  <a:lnTo>
                    <a:pt x="278" y="1266"/>
                  </a:lnTo>
                  <a:lnTo>
                    <a:pt x="282" y="1288"/>
                  </a:lnTo>
                  <a:lnTo>
                    <a:pt x="286" y="1271"/>
                  </a:lnTo>
                  <a:lnTo>
                    <a:pt x="301" y="1255"/>
                  </a:lnTo>
                  <a:lnTo>
                    <a:pt x="309" y="1224"/>
                  </a:lnTo>
                  <a:lnTo>
                    <a:pt x="319" y="1227"/>
                  </a:lnTo>
                  <a:lnTo>
                    <a:pt x="318" y="1206"/>
                  </a:lnTo>
                  <a:lnTo>
                    <a:pt x="327" y="1212"/>
                  </a:lnTo>
                  <a:lnTo>
                    <a:pt x="344" y="1197"/>
                  </a:lnTo>
                  <a:lnTo>
                    <a:pt x="373" y="1207"/>
                  </a:lnTo>
                  <a:lnTo>
                    <a:pt x="409" y="1242"/>
                  </a:lnTo>
                  <a:lnTo>
                    <a:pt x="417" y="1262"/>
                  </a:lnTo>
                  <a:lnTo>
                    <a:pt x="419" y="1249"/>
                  </a:lnTo>
                  <a:lnTo>
                    <a:pt x="406" y="1219"/>
                  </a:lnTo>
                  <a:lnTo>
                    <a:pt x="412" y="1203"/>
                  </a:lnTo>
                  <a:lnTo>
                    <a:pt x="394" y="1191"/>
                  </a:lnTo>
                  <a:lnTo>
                    <a:pt x="397" y="1180"/>
                  </a:lnTo>
                  <a:lnTo>
                    <a:pt x="406" y="1187"/>
                  </a:lnTo>
                  <a:lnTo>
                    <a:pt x="415" y="1173"/>
                  </a:lnTo>
                  <a:lnTo>
                    <a:pt x="390" y="1174"/>
                  </a:lnTo>
                  <a:lnTo>
                    <a:pt x="390" y="1164"/>
                  </a:lnTo>
                  <a:lnTo>
                    <a:pt x="379" y="1154"/>
                  </a:lnTo>
                  <a:lnTo>
                    <a:pt x="366" y="1155"/>
                  </a:lnTo>
                  <a:lnTo>
                    <a:pt x="353" y="1142"/>
                  </a:lnTo>
                  <a:lnTo>
                    <a:pt x="348" y="1158"/>
                  </a:lnTo>
                  <a:lnTo>
                    <a:pt x="335" y="1163"/>
                  </a:lnTo>
                  <a:lnTo>
                    <a:pt x="322" y="1154"/>
                  </a:lnTo>
                  <a:lnTo>
                    <a:pt x="308" y="1171"/>
                  </a:lnTo>
                  <a:lnTo>
                    <a:pt x="295" y="1171"/>
                  </a:lnTo>
                  <a:lnTo>
                    <a:pt x="296" y="1163"/>
                  </a:lnTo>
                  <a:lnTo>
                    <a:pt x="285" y="1154"/>
                  </a:lnTo>
                  <a:lnTo>
                    <a:pt x="278" y="1168"/>
                  </a:lnTo>
                  <a:lnTo>
                    <a:pt x="246" y="1163"/>
                  </a:lnTo>
                  <a:lnTo>
                    <a:pt x="204" y="1173"/>
                  </a:lnTo>
                  <a:lnTo>
                    <a:pt x="190" y="1167"/>
                  </a:lnTo>
                  <a:lnTo>
                    <a:pt x="168" y="1187"/>
                  </a:lnTo>
                  <a:lnTo>
                    <a:pt x="152" y="1186"/>
                  </a:lnTo>
                  <a:lnTo>
                    <a:pt x="146" y="1168"/>
                  </a:lnTo>
                  <a:lnTo>
                    <a:pt x="136" y="1187"/>
                  </a:lnTo>
                  <a:lnTo>
                    <a:pt x="105" y="1174"/>
                  </a:lnTo>
                  <a:lnTo>
                    <a:pt x="85" y="1137"/>
                  </a:lnTo>
                  <a:lnTo>
                    <a:pt x="63" y="1148"/>
                  </a:lnTo>
                  <a:lnTo>
                    <a:pt x="50" y="1118"/>
                  </a:lnTo>
                  <a:lnTo>
                    <a:pt x="57" y="1093"/>
                  </a:lnTo>
                  <a:lnTo>
                    <a:pt x="69" y="1083"/>
                  </a:lnTo>
                  <a:lnTo>
                    <a:pt x="67" y="1075"/>
                  </a:lnTo>
                  <a:lnTo>
                    <a:pt x="54" y="1075"/>
                  </a:lnTo>
                  <a:lnTo>
                    <a:pt x="46" y="1066"/>
                  </a:lnTo>
                  <a:lnTo>
                    <a:pt x="61" y="1060"/>
                  </a:lnTo>
                  <a:lnTo>
                    <a:pt x="61" y="1050"/>
                  </a:lnTo>
                  <a:lnTo>
                    <a:pt x="82" y="1052"/>
                  </a:lnTo>
                  <a:lnTo>
                    <a:pt x="97" y="1031"/>
                  </a:lnTo>
                  <a:lnTo>
                    <a:pt x="123" y="1021"/>
                  </a:lnTo>
                  <a:lnTo>
                    <a:pt x="184" y="958"/>
                  </a:lnTo>
                  <a:lnTo>
                    <a:pt x="217" y="936"/>
                  </a:lnTo>
                  <a:lnTo>
                    <a:pt x="237" y="946"/>
                  </a:lnTo>
                  <a:lnTo>
                    <a:pt x="265" y="918"/>
                  </a:lnTo>
                  <a:lnTo>
                    <a:pt x="282" y="909"/>
                  </a:lnTo>
                  <a:lnTo>
                    <a:pt x="314" y="857"/>
                  </a:lnTo>
                  <a:lnTo>
                    <a:pt x="337" y="832"/>
                  </a:lnTo>
                  <a:lnTo>
                    <a:pt x="335" y="768"/>
                  </a:lnTo>
                  <a:lnTo>
                    <a:pt x="324" y="755"/>
                  </a:lnTo>
                  <a:lnTo>
                    <a:pt x="344" y="726"/>
                  </a:lnTo>
                  <a:lnTo>
                    <a:pt x="377" y="743"/>
                  </a:lnTo>
                  <a:lnTo>
                    <a:pt x="461" y="730"/>
                  </a:lnTo>
                  <a:lnTo>
                    <a:pt x="541" y="752"/>
                  </a:lnTo>
                  <a:lnTo>
                    <a:pt x="579" y="782"/>
                  </a:lnTo>
                  <a:lnTo>
                    <a:pt x="587" y="822"/>
                  </a:lnTo>
                  <a:lnTo>
                    <a:pt x="602" y="837"/>
                  </a:lnTo>
                  <a:lnTo>
                    <a:pt x="615" y="825"/>
                  </a:lnTo>
                  <a:lnTo>
                    <a:pt x="593" y="820"/>
                  </a:lnTo>
                  <a:lnTo>
                    <a:pt x="593" y="791"/>
                  </a:lnTo>
                  <a:lnTo>
                    <a:pt x="603" y="778"/>
                  </a:lnTo>
                  <a:lnTo>
                    <a:pt x="592" y="726"/>
                  </a:lnTo>
                  <a:lnTo>
                    <a:pt x="518" y="687"/>
                  </a:lnTo>
                  <a:lnTo>
                    <a:pt x="461" y="641"/>
                  </a:lnTo>
                  <a:lnTo>
                    <a:pt x="433" y="637"/>
                  </a:lnTo>
                  <a:lnTo>
                    <a:pt x="459" y="609"/>
                  </a:lnTo>
                  <a:lnTo>
                    <a:pt x="517" y="588"/>
                  </a:lnTo>
                  <a:lnTo>
                    <a:pt x="582" y="599"/>
                  </a:lnTo>
                  <a:lnTo>
                    <a:pt x="592" y="592"/>
                  </a:lnTo>
                  <a:lnTo>
                    <a:pt x="612" y="592"/>
                  </a:lnTo>
                  <a:lnTo>
                    <a:pt x="629" y="572"/>
                  </a:lnTo>
                  <a:lnTo>
                    <a:pt x="624" y="553"/>
                  </a:lnTo>
                  <a:lnTo>
                    <a:pt x="631" y="533"/>
                  </a:lnTo>
                  <a:lnTo>
                    <a:pt x="662" y="524"/>
                  </a:lnTo>
                  <a:lnTo>
                    <a:pt x="683" y="508"/>
                  </a:lnTo>
                  <a:lnTo>
                    <a:pt x="678" y="500"/>
                  </a:lnTo>
                  <a:lnTo>
                    <a:pt x="654" y="508"/>
                  </a:lnTo>
                  <a:lnTo>
                    <a:pt x="635" y="504"/>
                  </a:lnTo>
                  <a:lnTo>
                    <a:pt x="608" y="510"/>
                  </a:lnTo>
                  <a:lnTo>
                    <a:pt x="577" y="540"/>
                  </a:lnTo>
                  <a:lnTo>
                    <a:pt x="527" y="534"/>
                  </a:lnTo>
                  <a:lnTo>
                    <a:pt x="488" y="549"/>
                  </a:lnTo>
                  <a:lnTo>
                    <a:pt x="430" y="530"/>
                  </a:lnTo>
                  <a:lnTo>
                    <a:pt x="406" y="553"/>
                  </a:lnTo>
                  <a:lnTo>
                    <a:pt x="312" y="547"/>
                  </a:lnTo>
                  <a:lnTo>
                    <a:pt x="306" y="479"/>
                  </a:lnTo>
                  <a:lnTo>
                    <a:pt x="317" y="429"/>
                  </a:lnTo>
                  <a:lnTo>
                    <a:pt x="279" y="417"/>
                  </a:lnTo>
                  <a:lnTo>
                    <a:pt x="234" y="420"/>
                  </a:lnTo>
                  <a:lnTo>
                    <a:pt x="234" y="402"/>
                  </a:lnTo>
                  <a:lnTo>
                    <a:pt x="200" y="374"/>
                  </a:lnTo>
                  <a:lnTo>
                    <a:pt x="213" y="358"/>
                  </a:lnTo>
                  <a:lnTo>
                    <a:pt x="263" y="355"/>
                  </a:lnTo>
                  <a:lnTo>
                    <a:pt x="275" y="363"/>
                  </a:lnTo>
                  <a:lnTo>
                    <a:pt x="301" y="351"/>
                  </a:lnTo>
                  <a:lnTo>
                    <a:pt x="318" y="354"/>
                  </a:lnTo>
                  <a:lnTo>
                    <a:pt x="322" y="370"/>
                  </a:lnTo>
                  <a:lnTo>
                    <a:pt x="335" y="354"/>
                  </a:lnTo>
                  <a:lnTo>
                    <a:pt x="345" y="360"/>
                  </a:lnTo>
                  <a:lnTo>
                    <a:pt x="438" y="340"/>
                  </a:lnTo>
                  <a:lnTo>
                    <a:pt x="468" y="318"/>
                  </a:lnTo>
                  <a:lnTo>
                    <a:pt x="520" y="338"/>
                  </a:lnTo>
                  <a:lnTo>
                    <a:pt x="540" y="327"/>
                  </a:lnTo>
                  <a:lnTo>
                    <a:pt x="550" y="305"/>
                  </a:lnTo>
                  <a:lnTo>
                    <a:pt x="556" y="281"/>
                  </a:lnTo>
                  <a:lnTo>
                    <a:pt x="540" y="27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3" name="Freeform 17">
              <a:extLst>
                <a:ext uri="{FF2B5EF4-FFF2-40B4-BE49-F238E27FC236}">
                  <a16:creationId xmlns:a16="http://schemas.microsoft.com/office/drawing/2014/main" id="{B88C63F4-A0FD-EF4F-A1F2-E208F02960A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76786" y="4458742"/>
              <a:ext cx="2135738" cy="1439335"/>
            </a:xfrm>
            <a:custGeom>
              <a:avLst/>
              <a:gdLst>
                <a:gd name="T0" fmla="*/ 1695 w 4131"/>
                <a:gd name="T1" fmla="*/ 1982 h 2784"/>
                <a:gd name="T2" fmla="*/ 1368 w 4131"/>
                <a:gd name="T3" fmla="*/ 1957 h 2784"/>
                <a:gd name="T4" fmla="*/ 1495 w 4131"/>
                <a:gd name="T5" fmla="*/ 2198 h 2784"/>
                <a:gd name="T6" fmla="*/ 946 w 4131"/>
                <a:gd name="T7" fmla="*/ 1448 h 2784"/>
                <a:gd name="T8" fmla="*/ 862 w 4131"/>
                <a:gd name="T9" fmla="*/ 1519 h 2784"/>
                <a:gd name="T10" fmla="*/ 2295 w 4131"/>
                <a:gd name="T11" fmla="*/ 2387 h 2784"/>
                <a:gd name="T12" fmla="*/ 1011 w 4131"/>
                <a:gd name="T13" fmla="*/ 1653 h 2784"/>
                <a:gd name="T14" fmla="*/ 2182 w 4131"/>
                <a:gd name="T15" fmla="*/ 2679 h 2784"/>
                <a:gd name="T16" fmla="*/ 2103 w 4131"/>
                <a:gd name="T17" fmla="*/ 2601 h 2784"/>
                <a:gd name="T18" fmla="*/ 1077 w 4131"/>
                <a:gd name="T19" fmla="*/ 1802 h 2784"/>
                <a:gd name="T20" fmla="*/ 1077 w 4131"/>
                <a:gd name="T21" fmla="*/ 1802 h 2784"/>
                <a:gd name="T22" fmla="*/ 1579 w 4131"/>
                <a:gd name="T23" fmla="*/ 1229 h 2784"/>
                <a:gd name="T24" fmla="*/ 1345 w 4131"/>
                <a:gd name="T25" fmla="*/ 1541 h 2784"/>
                <a:gd name="T26" fmla="*/ 1310 w 4131"/>
                <a:gd name="T27" fmla="*/ 1634 h 2784"/>
                <a:gd name="T28" fmla="*/ 1470 w 4131"/>
                <a:gd name="T29" fmla="*/ 911 h 2784"/>
                <a:gd name="T30" fmla="*/ 1269 w 4131"/>
                <a:gd name="T31" fmla="*/ 1247 h 2784"/>
                <a:gd name="T32" fmla="*/ 1006 w 4131"/>
                <a:gd name="T33" fmla="*/ 1238 h 2784"/>
                <a:gd name="T34" fmla="*/ 1068 w 4131"/>
                <a:gd name="T35" fmla="*/ 1139 h 2784"/>
                <a:gd name="T36" fmla="*/ 1244 w 4131"/>
                <a:gd name="T37" fmla="*/ 716 h 2784"/>
                <a:gd name="T38" fmla="*/ 45 w 4131"/>
                <a:gd name="T39" fmla="*/ 1731 h 2784"/>
                <a:gd name="T40" fmla="*/ 2488 w 4131"/>
                <a:gd name="T41" fmla="*/ 2678 h 2784"/>
                <a:gd name="T42" fmla="*/ 4115 w 4131"/>
                <a:gd name="T43" fmla="*/ 1803 h 2784"/>
                <a:gd name="T44" fmla="*/ 4024 w 4131"/>
                <a:gd name="T45" fmla="*/ 1614 h 2784"/>
                <a:gd name="T46" fmla="*/ 3802 w 4131"/>
                <a:gd name="T47" fmla="*/ 1620 h 2784"/>
                <a:gd name="T48" fmla="*/ 3677 w 4131"/>
                <a:gd name="T49" fmla="*/ 1554 h 2784"/>
                <a:gd name="T50" fmla="*/ 3538 w 4131"/>
                <a:gd name="T51" fmla="*/ 1278 h 2784"/>
                <a:gd name="T52" fmla="*/ 3487 w 4131"/>
                <a:gd name="T53" fmla="*/ 1620 h 2784"/>
                <a:gd name="T54" fmla="*/ 3451 w 4131"/>
                <a:gd name="T55" fmla="*/ 1804 h 2784"/>
                <a:gd name="T56" fmla="*/ 3379 w 4131"/>
                <a:gd name="T57" fmla="*/ 2028 h 2784"/>
                <a:gd name="T58" fmla="*/ 3121 w 4131"/>
                <a:gd name="T59" fmla="*/ 1918 h 2784"/>
                <a:gd name="T60" fmla="*/ 3220 w 4131"/>
                <a:gd name="T61" fmla="*/ 1577 h 2784"/>
                <a:gd name="T62" fmla="*/ 2809 w 4131"/>
                <a:gd name="T63" fmla="*/ 1706 h 2784"/>
                <a:gd name="T64" fmla="*/ 2620 w 4131"/>
                <a:gd name="T65" fmla="*/ 2094 h 2784"/>
                <a:gd name="T66" fmla="*/ 2335 w 4131"/>
                <a:gd name="T67" fmla="*/ 1941 h 2784"/>
                <a:gd name="T68" fmla="*/ 1945 w 4131"/>
                <a:gd name="T69" fmla="*/ 2395 h 2784"/>
                <a:gd name="T70" fmla="*/ 1854 w 4131"/>
                <a:gd name="T71" fmla="*/ 2136 h 2784"/>
                <a:gd name="T72" fmla="*/ 1577 w 4131"/>
                <a:gd name="T73" fmla="*/ 1810 h 2784"/>
                <a:gd name="T74" fmla="*/ 1674 w 4131"/>
                <a:gd name="T75" fmla="*/ 1773 h 2784"/>
                <a:gd name="T76" fmla="*/ 1713 w 4131"/>
                <a:gd name="T77" fmla="*/ 1558 h 2784"/>
                <a:gd name="T78" fmla="*/ 1891 w 4131"/>
                <a:gd name="T79" fmla="*/ 1502 h 2784"/>
                <a:gd name="T80" fmla="*/ 1717 w 4131"/>
                <a:gd name="T81" fmla="*/ 1229 h 2784"/>
                <a:gd name="T82" fmla="*/ 1571 w 4131"/>
                <a:gd name="T83" fmla="*/ 1065 h 2784"/>
                <a:gd name="T84" fmla="*/ 1492 w 4131"/>
                <a:gd name="T85" fmla="*/ 848 h 2784"/>
                <a:gd name="T86" fmla="*/ 1632 w 4131"/>
                <a:gd name="T87" fmla="*/ 796 h 2784"/>
                <a:gd name="T88" fmla="*/ 1681 w 4131"/>
                <a:gd name="T89" fmla="*/ 542 h 2784"/>
                <a:gd name="T90" fmla="*/ 1736 w 4131"/>
                <a:gd name="T91" fmla="*/ 94 h 2784"/>
                <a:gd name="T92" fmla="*/ 2391 w 4131"/>
                <a:gd name="T93" fmla="*/ 56 h 2784"/>
                <a:gd name="T94" fmla="*/ 3002 w 4131"/>
                <a:gd name="T95" fmla="*/ 381 h 2784"/>
                <a:gd name="T96" fmla="*/ 3965 w 4131"/>
                <a:gd name="T97" fmla="*/ 813 h 2784"/>
                <a:gd name="T98" fmla="*/ 3775 w 4131"/>
                <a:gd name="T99" fmla="*/ 1113 h 2784"/>
                <a:gd name="T100" fmla="*/ 3926 w 4131"/>
                <a:gd name="T101" fmla="*/ 1238 h 2784"/>
                <a:gd name="T102" fmla="*/ 2486 w 4131"/>
                <a:gd name="T103" fmla="*/ 520 h 2784"/>
                <a:gd name="T104" fmla="*/ 3515 w 4131"/>
                <a:gd name="T105" fmla="*/ 2038 h 2784"/>
                <a:gd name="T106" fmla="*/ 3928 w 4131"/>
                <a:gd name="T107" fmla="*/ 1907 h 2784"/>
                <a:gd name="T108" fmla="*/ 2374 w 4131"/>
                <a:gd name="T109" fmla="*/ 2270 h 2784"/>
                <a:gd name="T110" fmla="*/ 3585 w 4131"/>
                <a:gd name="T111" fmla="*/ 2021 h 2784"/>
                <a:gd name="T112" fmla="*/ 4113 w 4131"/>
                <a:gd name="T113" fmla="*/ 2173 h 2784"/>
                <a:gd name="T114" fmla="*/ 2486 w 4131"/>
                <a:gd name="T115" fmla="*/ 2306 h 2784"/>
                <a:gd name="T116" fmla="*/ 2762 w 4131"/>
                <a:gd name="T117" fmla="*/ 2247 h 2784"/>
                <a:gd name="T118" fmla="*/ 2566 w 4131"/>
                <a:gd name="T119" fmla="*/ 2183 h 2784"/>
                <a:gd name="T120" fmla="*/ 3184 w 4131"/>
                <a:gd name="T121" fmla="*/ 2578 h 2784"/>
                <a:gd name="T122" fmla="*/ 2987 w 4131"/>
                <a:gd name="T123" fmla="*/ 2136 h 27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4131" h="2784">
                  <a:moveTo>
                    <a:pt x="1198" y="2427"/>
                  </a:moveTo>
                  <a:lnTo>
                    <a:pt x="1205" y="2449"/>
                  </a:lnTo>
                  <a:lnTo>
                    <a:pt x="1194" y="2436"/>
                  </a:lnTo>
                  <a:lnTo>
                    <a:pt x="1172" y="2428"/>
                  </a:lnTo>
                  <a:lnTo>
                    <a:pt x="1159" y="2450"/>
                  </a:lnTo>
                  <a:lnTo>
                    <a:pt x="1152" y="2443"/>
                  </a:lnTo>
                  <a:lnTo>
                    <a:pt x="1155" y="2421"/>
                  </a:lnTo>
                  <a:lnTo>
                    <a:pt x="1148" y="2427"/>
                  </a:lnTo>
                  <a:lnTo>
                    <a:pt x="1138" y="2423"/>
                  </a:lnTo>
                  <a:lnTo>
                    <a:pt x="1146" y="2441"/>
                  </a:lnTo>
                  <a:lnTo>
                    <a:pt x="1138" y="2450"/>
                  </a:lnTo>
                  <a:lnTo>
                    <a:pt x="1129" y="2430"/>
                  </a:lnTo>
                  <a:lnTo>
                    <a:pt x="1120" y="2434"/>
                  </a:lnTo>
                  <a:lnTo>
                    <a:pt x="1110" y="2426"/>
                  </a:lnTo>
                  <a:lnTo>
                    <a:pt x="1103" y="2433"/>
                  </a:lnTo>
                  <a:lnTo>
                    <a:pt x="1084" y="2427"/>
                  </a:lnTo>
                  <a:lnTo>
                    <a:pt x="1093" y="2417"/>
                  </a:lnTo>
                  <a:lnTo>
                    <a:pt x="1089" y="2407"/>
                  </a:lnTo>
                  <a:lnTo>
                    <a:pt x="1071" y="2411"/>
                  </a:lnTo>
                  <a:lnTo>
                    <a:pt x="1077" y="2395"/>
                  </a:lnTo>
                  <a:lnTo>
                    <a:pt x="1083" y="2391"/>
                  </a:lnTo>
                  <a:lnTo>
                    <a:pt x="1090" y="2397"/>
                  </a:lnTo>
                  <a:lnTo>
                    <a:pt x="1101" y="2382"/>
                  </a:lnTo>
                  <a:lnTo>
                    <a:pt x="1083" y="2377"/>
                  </a:lnTo>
                  <a:lnTo>
                    <a:pt x="1086" y="2371"/>
                  </a:lnTo>
                  <a:lnTo>
                    <a:pt x="1097" y="2377"/>
                  </a:lnTo>
                  <a:lnTo>
                    <a:pt x="1104" y="2371"/>
                  </a:lnTo>
                  <a:lnTo>
                    <a:pt x="1097" y="2364"/>
                  </a:lnTo>
                  <a:lnTo>
                    <a:pt x="1113" y="2358"/>
                  </a:lnTo>
                  <a:lnTo>
                    <a:pt x="1136" y="2388"/>
                  </a:lnTo>
                  <a:lnTo>
                    <a:pt x="1182" y="2381"/>
                  </a:lnTo>
                  <a:lnTo>
                    <a:pt x="1195" y="2372"/>
                  </a:lnTo>
                  <a:lnTo>
                    <a:pt x="1192" y="2401"/>
                  </a:lnTo>
                  <a:lnTo>
                    <a:pt x="1205" y="2420"/>
                  </a:lnTo>
                  <a:lnTo>
                    <a:pt x="1198" y="2427"/>
                  </a:lnTo>
                  <a:close/>
                  <a:moveTo>
                    <a:pt x="1692" y="2002"/>
                  </a:moveTo>
                  <a:lnTo>
                    <a:pt x="1679" y="1993"/>
                  </a:lnTo>
                  <a:lnTo>
                    <a:pt x="1681" y="1986"/>
                  </a:lnTo>
                  <a:lnTo>
                    <a:pt x="1695" y="1982"/>
                  </a:lnTo>
                  <a:lnTo>
                    <a:pt x="1687" y="1962"/>
                  </a:lnTo>
                  <a:lnTo>
                    <a:pt x="1671" y="1956"/>
                  </a:lnTo>
                  <a:lnTo>
                    <a:pt x="1658" y="1933"/>
                  </a:lnTo>
                  <a:lnTo>
                    <a:pt x="1643" y="1930"/>
                  </a:lnTo>
                  <a:lnTo>
                    <a:pt x="1646" y="1921"/>
                  </a:lnTo>
                  <a:lnTo>
                    <a:pt x="1633" y="1910"/>
                  </a:lnTo>
                  <a:lnTo>
                    <a:pt x="1632" y="1898"/>
                  </a:lnTo>
                  <a:lnTo>
                    <a:pt x="1615" y="1904"/>
                  </a:lnTo>
                  <a:lnTo>
                    <a:pt x="1626" y="1884"/>
                  </a:lnTo>
                  <a:lnTo>
                    <a:pt x="1600" y="1891"/>
                  </a:lnTo>
                  <a:lnTo>
                    <a:pt x="1597" y="1902"/>
                  </a:lnTo>
                  <a:lnTo>
                    <a:pt x="1583" y="1898"/>
                  </a:lnTo>
                  <a:lnTo>
                    <a:pt x="1558" y="1871"/>
                  </a:lnTo>
                  <a:lnTo>
                    <a:pt x="1571" y="1859"/>
                  </a:lnTo>
                  <a:lnTo>
                    <a:pt x="1558" y="1839"/>
                  </a:lnTo>
                  <a:lnTo>
                    <a:pt x="1541" y="1838"/>
                  </a:lnTo>
                  <a:lnTo>
                    <a:pt x="1541" y="1829"/>
                  </a:lnTo>
                  <a:lnTo>
                    <a:pt x="1483" y="1807"/>
                  </a:lnTo>
                  <a:lnTo>
                    <a:pt x="1455" y="1807"/>
                  </a:lnTo>
                  <a:lnTo>
                    <a:pt x="1449" y="1816"/>
                  </a:lnTo>
                  <a:lnTo>
                    <a:pt x="1459" y="1822"/>
                  </a:lnTo>
                  <a:lnTo>
                    <a:pt x="1452" y="1852"/>
                  </a:lnTo>
                  <a:lnTo>
                    <a:pt x="1470" y="1856"/>
                  </a:lnTo>
                  <a:lnTo>
                    <a:pt x="1470" y="1862"/>
                  </a:lnTo>
                  <a:lnTo>
                    <a:pt x="1443" y="1914"/>
                  </a:lnTo>
                  <a:lnTo>
                    <a:pt x="1433" y="1914"/>
                  </a:lnTo>
                  <a:lnTo>
                    <a:pt x="1429" y="1902"/>
                  </a:lnTo>
                  <a:lnTo>
                    <a:pt x="1427" y="1924"/>
                  </a:lnTo>
                  <a:lnTo>
                    <a:pt x="1416" y="1920"/>
                  </a:lnTo>
                  <a:lnTo>
                    <a:pt x="1404" y="1931"/>
                  </a:lnTo>
                  <a:lnTo>
                    <a:pt x="1424" y="1953"/>
                  </a:lnTo>
                  <a:lnTo>
                    <a:pt x="1391" y="1956"/>
                  </a:lnTo>
                  <a:lnTo>
                    <a:pt x="1384" y="1975"/>
                  </a:lnTo>
                  <a:lnTo>
                    <a:pt x="1397" y="1989"/>
                  </a:lnTo>
                  <a:lnTo>
                    <a:pt x="1377" y="1999"/>
                  </a:lnTo>
                  <a:lnTo>
                    <a:pt x="1368" y="1990"/>
                  </a:lnTo>
                  <a:lnTo>
                    <a:pt x="1367" y="1977"/>
                  </a:lnTo>
                  <a:lnTo>
                    <a:pt x="1375" y="1962"/>
                  </a:lnTo>
                  <a:lnTo>
                    <a:pt x="1368" y="1957"/>
                  </a:lnTo>
                  <a:lnTo>
                    <a:pt x="1339" y="1998"/>
                  </a:lnTo>
                  <a:lnTo>
                    <a:pt x="1344" y="2005"/>
                  </a:lnTo>
                  <a:lnTo>
                    <a:pt x="1336" y="2018"/>
                  </a:lnTo>
                  <a:lnTo>
                    <a:pt x="1296" y="2032"/>
                  </a:lnTo>
                  <a:lnTo>
                    <a:pt x="1287" y="2047"/>
                  </a:lnTo>
                  <a:lnTo>
                    <a:pt x="1243" y="2070"/>
                  </a:lnTo>
                  <a:lnTo>
                    <a:pt x="1246" y="2083"/>
                  </a:lnTo>
                  <a:lnTo>
                    <a:pt x="1259" y="2085"/>
                  </a:lnTo>
                  <a:lnTo>
                    <a:pt x="1259" y="2101"/>
                  </a:lnTo>
                  <a:lnTo>
                    <a:pt x="1247" y="2091"/>
                  </a:lnTo>
                  <a:lnTo>
                    <a:pt x="1227" y="2098"/>
                  </a:lnTo>
                  <a:lnTo>
                    <a:pt x="1208" y="2117"/>
                  </a:lnTo>
                  <a:lnTo>
                    <a:pt x="1210" y="2129"/>
                  </a:lnTo>
                  <a:lnTo>
                    <a:pt x="1197" y="2155"/>
                  </a:lnTo>
                  <a:lnTo>
                    <a:pt x="1244" y="2237"/>
                  </a:lnTo>
                  <a:lnTo>
                    <a:pt x="1260" y="2237"/>
                  </a:lnTo>
                  <a:lnTo>
                    <a:pt x="1267" y="2222"/>
                  </a:lnTo>
                  <a:lnTo>
                    <a:pt x="1286" y="2222"/>
                  </a:lnTo>
                  <a:lnTo>
                    <a:pt x="1292" y="2237"/>
                  </a:lnTo>
                  <a:lnTo>
                    <a:pt x="1273" y="2244"/>
                  </a:lnTo>
                  <a:lnTo>
                    <a:pt x="1280" y="2256"/>
                  </a:lnTo>
                  <a:lnTo>
                    <a:pt x="1263" y="2277"/>
                  </a:lnTo>
                  <a:lnTo>
                    <a:pt x="1293" y="2277"/>
                  </a:lnTo>
                  <a:lnTo>
                    <a:pt x="1290" y="2264"/>
                  </a:lnTo>
                  <a:lnTo>
                    <a:pt x="1305" y="2260"/>
                  </a:lnTo>
                  <a:lnTo>
                    <a:pt x="1321" y="2290"/>
                  </a:lnTo>
                  <a:lnTo>
                    <a:pt x="1345" y="2286"/>
                  </a:lnTo>
                  <a:lnTo>
                    <a:pt x="1362" y="2290"/>
                  </a:lnTo>
                  <a:lnTo>
                    <a:pt x="1364" y="2281"/>
                  </a:lnTo>
                  <a:lnTo>
                    <a:pt x="1410" y="2273"/>
                  </a:lnTo>
                  <a:lnTo>
                    <a:pt x="1397" y="2250"/>
                  </a:lnTo>
                  <a:lnTo>
                    <a:pt x="1420" y="2260"/>
                  </a:lnTo>
                  <a:lnTo>
                    <a:pt x="1436" y="2244"/>
                  </a:lnTo>
                  <a:lnTo>
                    <a:pt x="1447" y="2256"/>
                  </a:lnTo>
                  <a:lnTo>
                    <a:pt x="1463" y="2234"/>
                  </a:lnTo>
                  <a:lnTo>
                    <a:pt x="1492" y="2237"/>
                  </a:lnTo>
                  <a:lnTo>
                    <a:pt x="1501" y="2225"/>
                  </a:lnTo>
                  <a:lnTo>
                    <a:pt x="1486" y="2220"/>
                  </a:lnTo>
                  <a:lnTo>
                    <a:pt x="1495" y="2198"/>
                  </a:lnTo>
                  <a:lnTo>
                    <a:pt x="1515" y="2199"/>
                  </a:lnTo>
                  <a:lnTo>
                    <a:pt x="1515" y="2212"/>
                  </a:lnTo>
                  <a:lnTo>
                    <a:pt x="1522" y="2212"/>
                  </a:lnTo>
                  <a:lnTo>
                    <a:pt x="1550" y="2198"/>
                  </a:lnTo>
                  <a:lnTo>
                    <a:pt x="1535" y="2181"/>
                  </a:lnTo>
                  <a:lnTo>
                    <a:pt x="1551" y="2173"/>
                  </a:lnTo>
                  <a:lnTo>
                    <a:pt x="1554" y="2183"/>
                  </a:lnTo>
                  <a:lnTo>
                    <a:pt x="1566" y="2186"/>
                  </a:lnTo>
                  <a:lnTo>
                    <a:pt x="1560" y="2165"/>
                  </a:lnTo>
                  <a:lnTo>
                    <a:pt x="1580" y="2179"/>
                  </a:lnTo>
                  <a:lnTo>
                    <a:pt x="1576" y="2147"/>
                  </a:lnTo>
                  <a:lnTo>
                    <a:pt x="1602" y="2178"/>
                  </a:lnTo>
                  <a:lnTo>
                    <a:pt x="1590" y="2181"/>
                  </a:lnTo>
                  <a:lnTo>
                    <a:pt x="1594" y="2192"/>
                  </a:lnTo>
                  <a:lnTo>
                    <a:pt x="1602" y="2198"/>
                  </a:lnTo>
                  <a:lnTo>
                    <a:pt x="1616" y="2192"/>
                  </a:lnTo>
                  <a:lnTo>
                    <a:pt x="1616" y="2162"/>
                  </a:lnTo>
                  <a:lnTo>
                    <a:pt x="1638" y="2146"/>
                  </a:lnTo>
                  <a:lnTo>
                    <a:pt x="1646" y="2122"/>
                  </a:lnTo>
                  <a:lnTo>
                    <a:pt x="1666" y="2104"/>
                  </a:lnTo>
                  <a:lnTo>
                    <a:pt x="1653" y="2075"/>
                  </a:lnTo>
                  <a:lnTo>
                    <a:pt x="1664" y="2061"/>
                  </a:lnTo>
                  <a:lnTo>
                    <a:pt x="1675" y="2060"/>
                  </a:lnTo>
                  <a:lnTo>
                    <a:pt x="1678" y="2045"/>
                  </a:lnTo>
                  <a:lnTo>
                    <a:pt x="1656" y="2039"/>
                  </a:lnTo>
                  <a:lnTo>
                    <a:pt x="1656" y="2024"/>
                  </a:lnTo>
                  <a:lnTo>
                    <a:pt x="1684" y="2016"/>
                  </a:lnTo>
                  <a:lnTo>
                    <a:pt x="1694" y="2031"/>
                  </a:lnTo>
                  <a:lnTo>
                    <a:pt x="1700" y="2024"/>
                  </a:lnTo>
                  <a:lnTo>
                    <a:pt x="1689" y="2006"/>
                  </a:lnTo>
                  <a:lnTo>
                    <a:pt x="1692" y="2002"/>
                  </a:lnTo>
                  <a:close/>
                  <a:moveTo>
                    <a:pt x="943" y="1532"/>
                  </a:moveTo>
                  <a:lnTo>
                    <a:pt x="947" y="1523"/>
                  </a:lnTo>
                  <a:lnTo>
                    <a:pt x="929" y="1510"/>
                  </a:lnTo>
                  <a:lnTo>
                    <a:pt x="931" y="1503"/>
                  </a:lnTo>
                  <a:lnTo>
                    <a:pt x="947" y="1508"/>
                  </a:lnTo>
                  <a:lnTo>
                    <a:pt x="926" y="1473"/>
                  </a:lnTo>
                  <a:lnTo>
                    <a:pt x="926" y="1447"/>
                  </a:lnTo>
                  <a:lnTo>
                    <a:pt x="946" y="1448"/>
                  </a:lnTo>
                  <a:lnTo>
                    <a:pt x="950" y="1440"/>
                  </a:lnTo>
                  <a:lnTo>
                    <a:pt x="1002" y="1443"/>
                  </a:lnTo>
                  <a:lnTo>
                    <a:pt x="1005" y="1431"/>
                  </a:lnTo>
                  <a:lnTo>
                    <a:pt x="1016" y="1434"/>
                  </a:lnTo>
                  <a:lnTo>
                    <a:pt x="1022" y="1411"/>
                  </a:lnTo>
                  <a:lnTo>
                    <a:pt x="1044" y="1408"/>
                  </a:lnTo>
                  <a:lnTo>
                    <a:pt x="1047" y="1382"/>
                  </a:lnTo>
                  <a:lnTo>
                    <a:pt x="1040" y="1356"/>
                  </a:lnTo>
                  <a:lnTo>
                    <a:pt x="1032" y="1355"/>
                  </a:lnTo>
                  <a:lnTo>
                    <a:pt x="1029" y="1363"/>
                  </a:lnTo>
                  <a:lnTo>
                    <a:pt x="1018" y="1359"/>
                  </a:lnTo>
                  <a:lnTo>
                    <a:pt x="1016" y="1368"/>
                  </a:lnTo>
                  <a:lnTo>
                    <a:pt x="1002" y="1362"/>
                  </a:lnTo>
                  <a:lnTo>
                    <a:pt x="995" y="1371"/>
                  </a:lnTo>
                  <a:lnTo>
                    <a:pt x="995" y="1382"/>
                  </a:lnTo>
                  <a:lnTo>
                    <a:pt x="983" y="1388"/>
                  </a:lnTo>
                  <a:lnTo>
                    <a:pt x="985" y="1397"/>
                  </a:lnTo>
                  <a:lnTo>
                    <a:pt x="963" y="1392"/>
                  </a:lnTo>
                  <a:lnTo>
                    <a:pt x="966" y="1404"/>
                  </a:lnTo>
                  <a:lnTo>
                    <a:pt x="944" y="1417"/>
                  </a:lnTo>
                  <a:lnTo>
                    <a:pt x="923" y="1421"/>
                  </a:lnTo>
                  <a:lnTo>
                    <a:pt x="905" y="1418"/>
                  </a:lnTo>
                  <a:lnTo>
                    <a:pt x="904" y="1408"/>
                  </a:lnTo>
                  <a:lnTo>
                    <a:pt x="887" y="1407"/>
                  </a:lnTo>
                  <a:lnTo>
                    <a:pt x="878" y="1412"/>
                  </a:lnTo>
                  <a:lnTo>
                    <a:pt x="874" y="1407"/>
                  </a:lnTo>
                  <a:lnTo>
                    <a:pt x="871" y="1424"/>
                  </a:lnTo>
                  <a:lnTo>
                    <a:pt x="881" y="1428"/>
                  </a:lnTo>
                  <a:lnTo>
                    <a:pt x="867" y="1434"/>
                  </a:lnTo>
                  <a:lnTo>
                    <a:pt x="864" y="1425"/>
                  </a:lnTo>
                  <a:lnTo>
                    <a:pt x="856" y="1438"/>
                  </a:lnTo>
                  <a:lnTo>
                    <a:pt x="867" y="1451"/>
                  </a:lnTo>
                  <a:lnTo>
                    <a:pt x="859" y="1454"/>
                  </a:lnTo>
                  <a:lnTo>
                    <a:pt x="859" y="1473"/>
                  </a:lnTo>
                  <a:lnTo>
                    <a:pt x="867" y="1470"/>
                  </a:lnTo>
                  <a:lnTo>
                    <a:pt x="854" y="1489"/>
                  </a:lnTo>
                  <a:lnTo>
                    <a:pt x="854" y="1510"/>
                  </a:lnTo>
                  <a:lnTo>
                    <a:pt x="865" y="1508"/>
                  </a:lnTo>
                  <a:lnTo>
                    <a:pt x="862" y="1519"/>
                  </a:lnTo>
                  <a:lnTo>
                    <a:pt x="875" y="1522"/>
                  </a:lnTo>
                  <a:lnTo>
                    <a:pt x="881" y="1535"/>
                  </a:lnTo>
                  <a:lnTo>
                    <a:pt x="905" y="1542"/>
                  </a:lnTo>
                  <a:lnTo>
                    <a:pt x="918" y="1539"/>
                  </a:lnTo>
                  <a:lnTo>
                    <a:pt x="943" y="1532"/>
                  </a:lnTo>
                  <a:close/>
                  <a:moveTo>
                    <a:pt x="2341" y="2390"/>
                  </a:moveTo>
                  <a:lnTo>
                    <a:pt x="2350" y="2388"/>
                  </a:lnTo>
                  <a:lnTo>
                    <a:pt x="2358" y="2371"/>
                  </a:lnTo>
                  <a:lnTo>
                    <a:pt x="2347" y="2358"/>
                  </a:lnTo>
                  <a:lnTo>
                    <a:pt x="2321" y="2358"/>
                  </a:lnTo>
                  <a:lnTo>
                    <a:pt x="2319" y="2341"/>
                  </a:lnTo>
                  <a:lnTo>
                    <a:pt x="2299" y="2313"/>
                  </a:lnTo>
                  <a:lnTo>
                    <a:pt x="2301" y="2297"/>
                  </a:lnTo>
                  <a:lnTo>
                    <a:pt x="2288" y="2290"/>
                  </a:lnTo>
                  <a:lnTo>
                    <a:pt x="2289" y="2240"/>
                  </a:lnTo>
                  <a:lnTo>
                    <a:pt x="2270" y="2218"/>
                  </a:lnTo>
                  <a:lnTo>
                    <a:pt x="2259" y="2217"/>
                  </a:lnTo>
                  <a:lnTo>
                    <a:pt x="2240" y="2195"/>
                  </a:lnTo>
                  <a:lnTo>
                    <a:pt x="2217" y="2194"/>
                  </a:lnTo>
                  <a:lnTo>
                    <a:pt x="2208" y="2185"/>
                  </a:lnTo>
                  <a:lnTo>
                    <a:pt x="2154" y="2205"/>
                  </a:lnTo>
                  <a:lnTo>
                    <a:pt x="2136" y="2221"/>
                  </a:lnTo>
                  <a:lnTo>
                    <a:pt x="2130" y="2237"/>
                  </a:lnTo>
                  <a:lnTo>
                    <a:pt x="2142" y="2257"/>
                  </a:lnTo>
                  <a:lnTo>
                    <a:pt x="2135" y="2266"/>
                  </a:lnTo>
                  <a:lnTo>
                    <a:pt x="2142" y="2302"/>
                  </a:lnTo>
                  <a:lnTo>
                    <a:pt x="2135" y="2313"/>
                  </a:lnTo>
                  <a:lnTo>
                    <a:pt x="2148" y="2325"/>
                  </a:lnTo>
                  <a:lnTo>
                    <a:pt x="2139" y="2341"/>
                  </a:lnTo>
                  <a:lnTo>
                    <a:pt x="2174" y="2348"/>
                  </a:lnTo>
                  <a:lnTo>
                    <a:pt x="2184" y="2365"/>
                  </a:lnTo>
                  <a:lnTo>
                    <a:pt x="2195" y="2367"/>
                  </a:lnTo>
                  <a:lnTo>
                    <a:pt x="2204" y="2381"/>
                  </a:lnTo>
                  <a:lnTo>
                    <a:pt x="2197" y="2387"/>
                  </a:lnTo>
                  <a:lnTo>
                    <a:pt x="2226" y="2413"/>
                  </a:lnTo>
                  <a:lnTo>
                    <a:pt x="2253" y="2403"/>
                  </a:lnTo>
                  <a:lnTo>
                    <a:pt x="2298" y="2424"/>
                  </a:lnTo>
                  <a:lnTo>
                    <a:pt x="2289" y="2392"/>
                  </a:lnTo>
                  <a:lnTo>
                    <a:pt x="2295" y="2387"/>
                  </a:lnTo>
                  <a:lnTo>
                    <a:pt x="2315" y="2414"/>
                  </a:lnTo>
                  <a:lnTo>
                    <a:pt x="2338" y="2413"/>
                  </a:lnTo>
                  <a:lnTo>
                    <a:pt x="2351" y="2424"/>
                  </a:lnTo>
                  <a:lnTo>
                    <a:pt x="2365" y="2423"/>
                  </a:lnTo>
                  <a:lnTo>
                    <a:pt x="2357" y="2407"/>
                  </a:lnTo>
                  <a:lnTo>
                    <a:pt x="2344" y="2400"/>
                  </a:lnTo>
                  <a:lnTo>
                    <a:pt x="2341" y="2390"/>
                  </a:lnTo>
                  <a:close/>
                  <a:moveTo>
                    <a:pt x="1068" y="1581"/>
                  </a:moveTo>
                  <a:lnTo>
                    <a:pt x="1063" y="1570"/>
                  </a:lnTo>
                  <a:lnTo>
                    <a:pt x="1047" y="1572"/>
                  </a:lnTo>
                  <a:lnTo>
                    <a:pt x="1021" y="1546"/>
                  </a:lnTo>
                  <a:lnTo>
                    <a:pt x="998" y="1541"/>
                  </a:lnTo>
                  <a:lnTo>
                    <a:pt x="989" y="1528"/>
                  </a:lnTo>
                  <a:lnTo>
                    <a:pt x="989" y="1503"/>
                  </a:lnTo>
                  <a:lnTo>
                    <a:pt x="980" y="1499"/>
                  </a:lnTo>
                  <a:lnTo>
                    <a:pt x="978" y="1531"/>
                  </a:lnTo>
                  <a:lnTo>
                    <a:pt x="956" y="1529"/>
                  </a:lnTo>
                  <a:lnTo>
                    <a:pt x="960" y="1555"/>
                  </a:lnTo>
                  <a:lnTo>
                    <a:pt x="953" y="1565"/>
                  </a:lnTo>
                  <a:lnTo>
                    <a:pt x="936" y="1555"/>
                  </a:lnTo>
                  <a:lnTo>
                    <a:pt x="940" y="1545"/>
                  </a:lnTo>
                  <a:lnTo>
                    <a:pt x="903" y="1552"/>
                  </a:lnTo>
                  <a:lnTo>
                    <a:pt x="900" y="1606"/>
                  </a:lnTo>
                  <a:lnTo>
                    <a:pt x="910" y="1636"/>
                  </a:lnTo>
                  <a:lnTo>
                    <a:pt x="923" y="1630"/>
                  </a:lnTo>
                  <a:lnTo>
                    <a:pt x="921" y="1620"/>
                  </a:lnTo>
                  <a:lnTo>
                    <a:pt x="930" y="1621"/>
                  </a:lnTo>
                  <a:lnTo>
                    <a:pt x="936" y="1633"/>
                  </a:lnTo>
                  <a:lnTo>
                    <a:pt x="930" y="1642"/>
                  </a:lnTo>
                  <a:lnTo>
                    <a:pt x="944" y="1650"/>
                  </a:lnTo>
                  <a:lnTo>
                    <a:pt x="944" y="1642"/>
                  </a:lnTo>
                  <a:lnTo>
                    <a:pt x="957" y="1643"/>
                  </a:lnTo>
                  <a:lnTo>
                    <a:pt x="959" y="1632"/>
                  </a:lnTo>
                  <a:lnTo>
                    <a:pt x="967" y="1632"/>
                  </a:lnTo>
                  <a:lnTo>
                    <a:pt x="973" y="1640"/>
                  </a:lnTo>
                  <a:lnTo>
                    <a:pt x="963" y="1650"/>
                  </a:lnTo>
                  <a:lnTo>
                    <a:pt x="966" y="1660"/>
                  </a:lnTo>
                  <a:lnTo>
                    <a:pt x="983" y="1666"/>
                  </a:lnTo>
                  <a:lnTo>
                    <a:pt x="1011" y="1653"/>
                  </a:lnTo>
                  <a:lnTo>
                    <a:pt x="1011" y="1634"/>
                  </a:lnTo>
                  <a:lnTo>
                    <a:pt x="1038" y="1616"/>
                  </a:lnTo>
                  <a:lnTo>
                    <a:pt x="1041" y="1597"/>
                  </a:lnTo>
                  <a:lnTo>
                    <a:pt x="1060" y="1603"/>
                  </a:lnTo>
                  <a:lnTo>
                    <a:pt x="1063" y="1581"/>
                  </a:lnTo>
                  <a:lnTo>
                    <a:pt x="1068" y="1581"/>
                  </a:lnTo>
                  <a:close/>
                  <a:moveTo>
                    <a:pt x="2200" y="2653"/>
                  </a:moveTo>
                  <a:lnTo>
                    <a:pt x="2208" y="2640"/>
                  </a:lnTo>
                  <a:lnTo>
                    <a:pt x="2179" y="2612"/>
                  </a:lnTo>
                  <a:lnTo>
                    <a:pt x="2149" y="2601"/>
                  </a:lnTo>
                  <a:lnTo>
                    <a:pt x="2136" y="2629"/>
                  </a:lnTo>
                  <a:lnTo>
                    <a:pt x="2120" y="2627"/>
                  </a:lnTo>
                  <a:lnTo>
                    <a:pt x="2135" y="2633"/>
                  </a:lnTo>
                  <a:lnTo>
                    <a:pt x="2125" y="2640"/>
                  </a:lnTo>
                  <a:lnTo>
                    <a:pt x="2135" y="2648"/>
                  </a:lnTo>
                  <a:lnTo>
                    <a:pt x="2143" y="2640"/>
                  </a:lnTo>
                  <a:lnTo>
                    <a:pt x="2154" y="2663"/>
                  </a:lnTo>
                  <a:lnTo>
                    <a:pt x="2133" y="2681"/>
                  </a:lnTo>
                  <a:lnTo>
                    <a:pt x="2125" y="2704"/>
                  </a:lnTo>
                  <a:lnTo>
                    <a:pt x="2116" y="2702"/>
                  </a:lnTo>
                  <a:lnTo>
                    <a:pt x="2112" y="2711"/>
                  </a:lnTo>
                  <a:lnTo>
                    <a:pt x="2122" y="2720"/>
                  </a:lnTo>
                  <a:lnTo>
                    <a:pt x="2115" y="2731"/>
                  </a:lnTo>
                  <a:lnTo>
                    <a:pt x="2126" y="2740"/>
                  </a:lnTo>
                  <a:lnTo>
                    <a:pt x="2128" y="2760"/>
                  </a:lnTo>
                  <a:lnTo>
                    <a:pt x="2146" y="2743"/>
                  </a:lnTo>
                  <a:lnTo>
                    <a:pt x="2152" y="2747"/>
                  </a:lnTo>
                  <a:lnTo>
                    <a:pt x="2151" y="2776"/>
                  </a:lnTo>
                  <a:lnTo>
                    <a:pt x="2168" y="2784"/>
                  </a:lnTo>
                  <a:lnTo>
                    <a:pt x="2184" y="2766"/>
                  </a:lnTo>
                  <a:lnTo>
                    <a:pt x="2178" y="2753"/>
                  </a:lnTo>
                  <a:lnTo>
                    <a:pt x="2188" y="2743"/>
                  </a:lnTo>
                  <a:lnTo>
                    <a:pt x="2182" y="2718"/>
                  </a:lnTo>
                  <a:lnTo>
                    <a:pt x="2187" y="2714"/>
                  </a:lnTo>
                  <a:lnTo>
                    <a:pt x="2201" y="2725"/>
                  </a:lnTo>
                  <a:lnTo>
                    <a:pt x="2207" y="2705"/>
                  </a:lnTo>
                  <a:lnTo>
                    <a:pt x="2198" y="2701"/>
                  </a:lnTo>
                  <a:lnTo>
                    <a:pt x="2182" y="2705"/>
                  </a:lnTo>
                  <a:lnTo>
                    <a:pt x="2182" y="2679"/>
                  </a:lnTo>
                  <a:lnTo>
                    <a:pt x="2161" y="2672"/>
                  </a:lnTo>
                  <a:lnTo>
                    <a:pt x="2164" y="2658"/>
                  </a:lnTo>
                  <a:lnTo>
                    <a:pt x="2200" y="2653"/>
                  </a:lnTo>
                  <a:close/>
                  <a:moveTo>
                    <a:pt x="2092" y="2570"/>
                  </a:moveTo>
                  <a:lnTo>
                    <a:pt x="2077" y="2563"/>
                  </a:lnTo>
                  <a:lnTo>
                    <a:pt x="2079" y="2552"/>
                  </a:lnTo>
                  <a:lnTo>
                    <a:pt x="2054" y="2545"/>
                  </a:lnTo>
                  <a:lnTo>
                    <a:pt x="2040" y="2552"/>
                  </a:lnTo>
                  <a:lnTo>
                    <a:pt x="2028" y="2542"/>
                  </a:lnTo>
                  <a:lnTo>
                    <a:pt x="2019" y="2555"/>
                  </a:lnTo>
                  <a:lnTo>
                    <a:pt x="2011" y="2531"/>
                  </a:lnTo>
                  <a:lnTo>
                    <a:pt x="1985" y="2532"/>
                  </a:lnTo>
                  <a:lnTo>
                    <a:pt x="1998" y="2541"/>
                  </a:lnTo>
                  <a:lnTo>
                    <a:pt x="1999" y="2550"/>
                  </a:lnTo>
                  <a:lnTo>
                    <a:pt x="2008" y="2551"/>
                  </a:lnTo>
                  <a:lnTo>
                    <a:pt x="2008" y="2563"/>
                  </a:lnTo>
                  <a:lnTo>
                    <a:pt x="1992" y="2564"/>
                  </a:lnTo>
                  <a:lnTo>
                    <a:pt x="1986" y="2577"/>
                  </a:lnTo>
                  <a:lnTo>
                    <a:pt x="1992" y="2581"/>
                  </a:lnTo>
                  <a:lnTo>
                    <a:pt x="1998" y="2571"/>
                  </a:lnTo>
                  <a:lnTo>
                    <a:pt x="2004" y="2577"/>
                  </a:lnTo>
                  <a:lnTo>
                    <a:pt x="1995" y="2588"/>
                  </a:lnTo>
                  <a:lnTo>
                    <a:pt x="1983" y="2588"/>
                  </a:lnTo>
                  <a:lnTo>
                    <a:pt x="1994" y="2594"/>
                  </a:lnTo>
                  <a:lnTo>
                    <a:pt x="1983" y="2606"/>
                  </a:lnTo>
                  <a:lnTo>
                    <a:pt x="1991" y="2612"/>
                  </a:lnTo>
                  <a:lnTo>
                    <a:pt x="1975" y="2619"/>
                  </a:lnTo>
                  <a:lnTo>
                    <a:pt x="2004" y="2626"/>
                  </a:lnTo>
                  <a:lnTo>
                    <a:pt x="2002" y="2648"/>
                  </a:lnTo>
                  <a:lnTo>
                    <a:pt x="2048" y="2658"/>
                  </a:lnTo>
                  <a:lnTo>
                    <a:pt x="2024" y="2629"/>
                  </a:lnTo>
                  <a:lnTo>
                    <a:pt x="2030" y="2623"/>
                  </a:lnTo>
                  <a:lnTo>
                    <a:pt x="2060" y="2620"/>
                  </a:lnTo>
                  <a:lnTo>
                    <a:pt x="2058" y="2637"/>
                  </a:lnTo>
                  <a:lnTo>
                    <a:pt x="2087" y="2640"/>
                  </a:lnTo>
                  <a:lnTo>
                    <a:pt x="2093" y="2636"/>
                  </a:lnTo>
                  <a:lnTo>
                    <a:pt x="2089" y="2623"/>
                  </a:lnTo>
                  <a:lnTo>
                    <a:pt x="2070" y="2601"/>
                  </a:lnTo>
                  <a:lnTo>
                    <a:pt x="2103" y="2601"/>
                  </a:lnTo>
                  <a:lnTo>
                    <a:pt x="2107" y="2590"/>
                  </a:lnTo>
                  <a:lnTo>
                    <a:pt x="2097" y="2586"/>
                  </a:lnTo>
                  <a:lnTo>
                    <a:pt x="2092" y="2570"/>
                  </a:lnTo>
                  <a:close/>
                  <a:moveTo>
                    <a:pt x="2081" y="2681"/>
                  </a:moveTo>
                  <a:lnTo>
                    <a:pt x="2076" y="2671"/>
                  </a:lnTo>
                  <a:lnTo>
                    <a:pt x="2034" y="2663"/>
                  </a:lnTo>
                  <a:lnTo>
                    <a:pt x="2022" y="2671"/>
                  </a:lnTo>
                  <a:lnTo>
                    <a:pt x="2022" y="2681"/>
                  </a:lnTo>
                  <a:lnTo>
                    <a:pt x="2017" y="2676"/>
                  </a:lnTo>
                  <a:lnTo>
                    <a:pt x="2014" y="2661"/>
                  </a:lnTo>
                  <a:lnTo>
                    <a:pt x="1989" y="2666"/>
                  </a:lnTo>
                  <a:lnTo>
                    <a:pt x="1989" y="2653"/>
                  </a:lnTo>
                  <a:lnTo>
                    <a:pt x="1962" y="2637"/>
                  </a:lnTo>
                  <a:lnTo>
                    <a:pt x="1933" y="2661"/>
                  </a:lnTo>
                  <a:lnTo>
                    <a:pt x="1921" y="2661"/>
                  </a:lnTo>
                  <a:lnTo>
                    <a:pt x="1921" y="2672"/>
                  </a:lnTo>
                  <a:lnTo>
                    <a:pt x="1903" y="2682"/>
                  </a:lnTo>
                  <a:lnTo>
                    <a:pt x="1910" y="2698"/>
                  </a:lnTo>
                  <a:lnTo>
                    <a:pt x="1901" y="2711"/>
                  </a:lnTo>
                  <a:lnTo>
                    <a:pt x="1910" y="2715"/>
                  </a:lnTo>
                  <a:lnTo>
                    <a:pt x="1901" y="2727"/>
                  </a:lnTo>
                  <a:lnTo>
                    <a:pt x="1916" y="2761"/>
                  </a:lnTo>
                  <a:lnTo>
                    <a:pt x="1927" y="2754"/>
                  </a:lnTo>
                  <a:lnTo>
                    <a:pt x="1940" y="2763"/>
                  </a:lnTo>
                  <a:lnTo>
                    <a:pt x="2001" y="2734"/>
                  </a:lnTo>
                  <a:lnTo>
                    <a:pt x="2008" y="2715"/>
                  </a:lnTo>
                  <a:lnTo>
                    <a:pt x="2025" y="2715"/>
                  </a:lnTo>
                  <a:lnTo>
                    <a:pt x="2021" y="2705"/>
                  </a:lnTo>
                  <a:lnTo>
                    <a:pt x="2032" y="2698"/>
                  </a:lnTo>
                  <a:lnTo>
                    <a:pt x="2030" y="2686"/>
                  </a:lnTo>
                  <a:lnTo>
                    <a:pt x="2043" y="2689"/>
                  </a:lnTo>
                  <a:lnTo>
                    <a:pt x="2050" y="2676"/>
                  </a:lnTo>
                  <a:lnTo>
                    <a:pt x="2070" y="2712"/>
                  </a:lnTo>
                  <a:lnTo>
                    <a:pt x="2071" y="2682"/>
                  </a:lnTo>
                  <a:lnTo>
                    <a:pt x="2093" y="2707"/>
                  </a:lnTo>
                  <a:lnTo>
                    <a:pt x="2106" y="2691"/>
                  </a:lnTo>
                  <a:lnTo>
                    <a:pt x="2102" y="2673"/>
                  </a:lnTo>
                  <a:lnTo>
                    <a:pt x="2081" y="2681"/>
                  </a:lnTo>
                  <a:close/>
                  <a:moveTo>
                    <a:pt x="1077" y="1802"/>
                  </a:moveTo>
                  <a:lnTo>
                    <a:pt x="1070" y="1812"/>
                  </a:lnTo>
                  <a:lnTo>
                    <a:pt x="1071" y="1825"/>
                  </a:lnTo>
                  <a:lnTo>
                    <a:pt x="1083" y="1835"/>
                  </a:lnTo>
                  <a:lnTo>
                    <a:pt x="1077" y="1855"/>
                  </a:lnTo>
                  <a:lnTo>
                    <a:pt x="1096" y="1853"/>
                  </a:lnTo>
                  <a:lnTo>
                    <a:pt x="1091" y="1838"/>
                  </a:lnTo>
                  <a:lnTo>
                    <a:pt x="1101" y="1839"/>
                  </a:lnTo>
                  <a:lnTo>
                    <a:pt x="1104" y="1829"/>
                  </a:lnTo>
                  <a:lnTo>
                    <a:pt x="1116" y="1848"/>
                  </a:lnTo>
                  <a:lnTo>
                    <a:pt x="1129" y="1838"/>
                  </a:lnTo>
                  <a:lnTo>
                    <a:pt x="1140" y="1846"/>
                  </a:lnTo>
                  <a:lnTo>
                    <a:pt x="1139" y="1840"/>
                  </a:lnTo>
                  <a:lnTo>
                    <a:pt x="1149" y="1838"/>
                  </a:lnTo>
                  <a:lnTo>
                    <a:pt x="1145" y="1829"/>
                  </a:lnTo>
                  <a:lnTo>
                    <a:pt x="1155" y="1817"/>
                  </a:lnTo>
                  <a:lnTo>
                    <a:pt x="1148" y="1797"/>
                  </a:lnTo>
                  <a:lnTo>
                    <a:pt x="1135" y="1809"/>
                  </a:lnTo>
                  <a:lnTo>
                    <a:pt x="1139" y="1773"/>
                  </a:lnTo>
                  <a:lnTo>
                    <a:pt x="1113" y="1780"/>
                  </a:lnTo>
                  <a:lnTo>
                    <a:pt x="1107" y="1774"/>
                  </a:lnTo>
                  <a:lnTo>
                    <a:pt x="1112" y="1763"/>
                  </a:lnTo>
                  <a:lnTo>
                    <a:pt x="1103" y="1768"/>
                  </a:lnTo>
                  <a:lnTo>
                    <a:pt x="1099" y="1757"/>
                  </a:lnTo>
                  <a:lnTo>
                    <a:pt x="1099" y="1741"/>
                  </a:lnTo>
                  <a:lnTo>
                    <a:pt x="1110" y="1735"/>
                  </a:lnTo>
                  <a:lnTo>
                    <a:pt x="1112" y="1719"/>
                  </a:lnTo>
                  <a:lnTo>
                    <a:pt x="1093" y="1724"/>
                  </a:lnTo>
                  <a:lnTo>
                    <a:pt x="1096" y="1709"/>
                  </a:lnTo>
                  <a:lnTo>
                    <a:pt x="1087" y="1717"/>
                  </a:lnTo>
                  <a:lnTo>
                    <a:pt x="1071" y="1709"/>
                  </a:lnTo>
                  <a:lnTo>
                    <a:pt x="1063" y="1718"/>
                  </a:lnTo>
                  <a:lnTo>
                    <a:pt x="1073" y="1744"/>
                  </a:lnTo>
                  <a:lnTo>
                    <a:pt x="1064" y="1767"/>
                  </a:lnTo>
                  <a:lnTo>
                    <a:pt x="1070" y="1777"/>
                  </a:lnTo>
                  <a:lnTo>
                    <a:pt x="1064" y="1789"/>
                  </a:lnTo>
                  <a:lnTo>
                    <a:pt x="1078" y="1781"/>
                  </a:lnTo>
                  <a:lnTo>
                    <a:pt x="1090" y="1791"/>
                  </a:lnTo>
                  <a:lnTo>
                    <a:pt x="1084" y="1804"/>
                  </a:lnTo>
                  <a:lnTo>
                    <a:pt x="1077" y="1802"/>
                  </a:lnTo>
                  <a:close/>
                  <a:moveTo>
                    <a:pt x="1511" y="1238"/>
                  </a:moveTo>
                  <a:lnTo>
                    <a:pt x="1505" y="1221"/>
                  </a:lnTo>
                  <a:lnTo>
                    <a:pt x="1501" y="1244"/>
                  </a:lnTo>
                  <a:lnTo>
                    <a:pt x="1491" y="1252"/>
                  </a:lnTo>
                  <a:lnTo>
                    <a:pt x="1453" y="1245"/>
                  </a:lnTo>
                  <a:lnTo>
                    <a:pt x="1440" y="1237"/>
                  </a:lnTo>
                  <a:lnTo>
                    <a:pt x="1432" y="1270"/>
                  </a:lnTo>
                  <a:lnTo>
                    <a:pt x="1455" y="1271"/>
                  </a:lnTo>
                  <a:lnTo>
                    <a:pt x="1476" y="1286"/>
                  </a:lnTo>
                  <a:lnTo>
                    <a:pt x="1492" y="1287"/>
                  </a:lnTo>
                  <a:lnTo>
                    <a:pt x="1519" y="1254"/>
                  </a:lnTo>
                  <a:lnTo>
                    <a:pt x="1544" y="1255"/>
                  </a:lnTo>
                  <a:lnTo>
                    <a:pt x="1550" y="1263"/>
                  </a:lnTo>
                  <a:lnTo>
                    <a:pt x="1577" y="1260"/>
                  </a:lnTo>
                  <a:lnTo>
                    <a:pt x="1583" y="1276"/>
                  </a:lnTo>
                  <a:lnTo>
                    <a:pt x="1591" y="1265"/>
                  </a:lnTo>
                  <a:lnTo>
                    <a:pt x="1606" y="1265"/>
                  </a:lnTo>
                  <a:lnTo>
                    <a:pt x="1617" y="1278"/>
                  </a:lnTo>
                  <a:lnTo>
                    <a:pt x="1616" y="1289"/>
                  </a:lnTo>
                  <a:lnTo>
                    <a:pt x="1629" y="1283"/>
                  </a:lnTo>
                  <a:lnTo>
                    <a:pt x="1632" y="1300"/>
                  </a:lnTo>
                  <a:lnTo>
                    <a:pt x="1623" y="1301"/>
                  </a:lnTo>
                  <a:lnTo>
                    <a:pt x="1619" y="1314"/>
                  </a:lnTo>
                  <a:lnTo>
                    <a:pt x="1600" y="1319"/>
                  </a:lnTo>
                  <a:lnTo>
                    <a:pt x="1609" y="1332"/>
                  </a:lnTo>
                  <a:lnTo>
                    <a:pt x="1640" y="1340"/>
                  </a:lnTo>
                  <a:lnTo>
                    <a:pt x="1643" y="1323"/>
                  </a:lnTo>
                  <a:lnTo>
                    <a:pt x="1649" y="1332"/>
                  </a:lnTo>
                  <a:lnTo>
                    <a:pt x="1671" y="1320"/>
                  </a:lnTo>
                  <a:lnTo>
                    <a:pt x="1662" y="1284"/>
                  </a:lnTo>
                  <a:lnTo>
                    <a:pt x="1677" y="1281"/>
                  </a:lnTo>
                  <a:lnTo>
                    <a:pt x="1671" y="1254"/>
                  </a:lnTo>
                  <a:lnTo>
                    <a:pt x="1652" y="1261"/>
                  </a:lnTo>
                  <a:lnTo>
                    <a:pt x="1645" y="1248"/>
                  </a:lnTo>
                  <a:lnTo>
                    <a:pt x="1655" y="1244"/>
                  </a:lnTo>
                  <a:lnTo>
                    <a:pt x="1652" y="1238"/>
                  </a:lnTo>
                  <a:lnTo>
                    <a:pt x="1617" y="1237"/>
                  </a:lnTo>
                  <a:lnTo>
                    <a:pt x="1596" y="1244"/>
                  </a:lnTo>
                  <a:lnTo>
                    <a:pt x="1579" y="1229"/>
                  </a:lnTo>
                  <a:lnTo>
                    <a:pt x="1597" y="1221"/>
                  </a:lnTo>
                  <a:lnTo>
                    <a:pt x="1579" y="1208"/>
                  </a:lnTo>
                  <a:lnTo>
                    <a:pt x="1584" y="1199"/>
                  </a:lnTo>
                  <a:lnTo>
                    <a:pt x="1599" y="1203"/>
                  </a:lnTo>
                  <a:lnTo>
                    <a:pt x="1600" y="1182"/>
                  </a:lnTo>
                  <a:lnTo>
                    <a:pt x="1612" y="1192"/>
                  </a:lnTo>
                  <a:lnTo>
                    <a:pt x="1619" y="1179"/>
                  </a:lnTo>
                  <a:lnTo>
                    <a:pt x="1629" y="1176"/>
                  </a:lnTo>
                  <a:lnTo>
                    <a:pt x="1639" y="1191"/>
                  </a:lnTo>
                  <a:lnTo>
                    <a:pt x="1643" y="1185"/>
                  </a:lnTo>
                  <a:lnTo>
                    <a:pt x="1642" y="1167"/>
                  </a:lnTo>
                  <a:lnTo>
                    <a:pt x="1623" y="1160"/>
                  </a:lnTo>
                  <a:lnTo>
                    <a:pt x="1616" y="1144"/>
                  </a:lnTo>
                  <a:lnTo>
                    <a:pt x="1594" y="1139"/>
                  </a:lnTo>
                  <a:lnTo>
                    <a:pt x="1589" y="1149"/>
                  </a:lnTo>
                  <a:lnTo>
                    <a:pt x="1576" y="1147"/>
                  </a:lnTo>
                  <a:lnTo>
                    <a:pt x="1564" y="1123"/>
                  </a:lnTo>
                  <a:lnTo>
                    <a:pt x="1553" y="1118"/>
                  </a:lnTo>
                  <a:lnTo>
                    <a:pt x="1524" y="1137"/>
                  </a:lnTo>
                  <a:lnTo>
                    <a:pt x="1522" y="1143"/>
                  </a:lnTo>
                  <a:lnTo>
                    <a:pt x="1545" y="1160"/>
                  </a:lnTo>
                  <a:lnTo>
                    <a:pt x="1561" y="1191"/>
                  </a:lnTo>
                  <a:lnTo>
                    <a:pt x="1542" y="1202"/>
                  </a:lnTo>
                  <a:lnTo>
                    <a:pt x="1531" y="1189"/>
                  </a:lnTo>
                  <a:lnTo>
                    <a:pt x="1522" y="1191"/>
                  </a:lnTo>
                  <a:lnTo>
                    <a:pt x="1518" y="1219"/>
                  </a:lnTo>
                  <a:lnTo>
                    <a:pt x="1531" y="1231"/>
                  </a:lnTo>
                  <a:lnTo>
                    <a:pt x="1525" y="1242"/>
                  </a:lnTo>
                  <a:lnTo>
                    <a:pt x="1511" y="1238"/>
                  </a:lnTo>
                  <a:close/>
                  <a:moveTo>
                    <a:pt x="1246" y="1545"/>
                  </a:moveTo>
                  <a:lnTo>
                    <a:pt x="1261" y="1521"/>
                  </a:lnTo>
                  <a:lnTo>
                    <a:pt x="1287" y="1519"/>
                  </a:lnTo>
                  <a:lnTo>
                    <a:pt x="1282" y="1532"/>
                  </a:lnTo>
                  <a:lnTo>
                    <a:pt x="1296" y="1539"/>
                  </a:lnTo>
                  <a:lnTo>
                    <a:pt x="1297" y="1572"/>
                  </a:lnTo>
                  <a:lnTo>
                    <a:pt x="1312" y="1565"/>
                  </a:lnTo>
                  <a:lnTo>
                    <a:pt x="1332" y="1575"/>
                  </a:lnTo>
                  <a:lnTo>
                    <a:pt x="1348" y="1562"/>
                  </a:lnTo>
                  <a:lnTo>
                    <a:pt x="1345" y="1541"/>
                  </a:lnTo>
                  <a:lnTo>
                    <a:pt x="1354" y="1531"/>
                  </a:lnTo>
                  <a:lnTo>
                    <a:pt x="1342" y="1487"/>
                  </a:lnTo>
                  <a:lnTo>
                    <a:pt x="1319" y="1473"/>
                  </a:lnTo>
                  <a:lnTo>
                    <a:pt x="1321" y="1457"/>
                  </a:lnTo>
                  <a:lnTo>
                    <a:pt x="1289" y="1470"/>
                  </a:lnTo>
                  <a:lnTo>
                    <a:pt x="1270" y="1456"/>
                  </a:lnTo>
                  <a:lnTo>
                    <a:pt x="1259" y="1430"/>
                  </a:lnTo>
                  <a:lnTo>
                    <a:pt x="1227" y="1440"/>
                  </a:lnTo>
                  <a:lnTo>
                    <a:pt x="1194" y="1423"/>
                  </a:lnTo>
                  <a:lnTo>
                    <a:pt x="1195" y="1438"/>
                  </a:lnTo>
                  <a:lnTo>
                    <a:pt x="1188" y="1444"/>
                  </a:lnTo>
                  <a:lnTo>
                    <a:pt x="1179" y="1444"/>
                  </a:lnTo>
                  <a:lnTo>
                    <a:pt x="1179" y="1434"/>
                  </a:lnTo>
                  <a:lnTo>
                    <a:pt x="1165" y="1440"/>
                  </a:lnTo>
                  <a:lnTo>
                    <a:pt x="1153" y="1434"/>
                  </a:lnTo>
                  <a:lnTo>
                    <a:pt x="1158" y="1443"/>
                  </a:lnTo>
                  <a:lnTo>
                    <a:pt x="1176" y="1446"/>
                  </a:lnTo>
                  <a:lnTo>
                    <a:pt x="1184" y="1470"/>
                  </a:lnTo>
                  <a:lnTo>
                    <a:pt x="1172" y="1480"/>
                  </a:lnTo>
                  <a:lnTo>
                    <a:pt x="1165" y="1503"/>
                  </a:lnTo>
                  <a:lnTo>
                    <a:pt x="1169" y="1509"/>
                  </a:lnTo>
                  <a:lnTo>
                    <a:pt x="1188" y="1490"/>
                  </a:lnTo>
                  <a:lnTo>
                    <a:pt x="1205" y="1487"/>
                  </a:lnTo>
                  <a:lnTo>
                    <a:pt x="1207" y="1506"/>
                  </a:lnTo>
                  <a:lnTo>
                    <a:pt x="1220" y="1500"/>
                  </a:lnTo>
                  <a:lnTo>
                    <a:pt x="1212" y="1535"/>
                  </a:lnTo>
                  <a:lnTo>
                    <a:pt x="1234" y="1532"/>
                  </a:lnTo>
                  <a:lnTo>
                    <a:pt x="1231" y="1539"/>
                  </a:lnTo>
                  <a:lnTo>
                    <a:pt x="1246" y="1545"/>
                  </a:lnTo>
                  <a:close/>
                  <a:moveTo>
                    <a:pt x="1387" y="1693"/>
                  </a:moveTo>
                  <a:lnTo>
                    <a:pt x="1359" y="1704"/>
                  </a:lnTo>
                  <a:lnTo>
                    <a:pt x="1355" y="1691"/>
                  </a:lnTo>
                  <a:lnTo>
                    <a:pt x="1365" y="1676"/>
                  </a:lnTo>
                  <a:lnTo>
                    <a:pt x="1354" y="1663"/>
                  </a:lnTo>
                  <a:lnTo>
                    <a:pt x="1342" y="1665"/>
                  </a:lnTo>
                  <a:lnTo>
                    <a:pt x="1342" y="1650"/>
                  </a:lnTo>
                  <a:lnTo>
                    <a:pt x="1325" y="1650"/>
                  </a:lnTo>
                  <a:lnTo>
                    <a:pt x="1321" y="1637"/>
                  </a:lnTo>
                  <a:lnTo>
                    <a:pt x="1310" y="1634"/>
                  </a:lnTo>
                  <a:lnTo>
                    <a:pt x="1292" y="1639"/>
                  </a:lnTo>
                  <a:lnTo>
                    <a:pt x="1282" y="1668"/>
                  </a:lnTo>
                  <a:lnTo>
                    <a:pt x="1267" y="1657"/>
                  </a:lnTo>
                  <a:lnTo>
                    <a:pt x="1261" y="1675"/>
                  </a:lnTo>
                  <a:lnTo>
                    <a:pt x="1240" y="1676"/>
                  </a:lnTo>
                  <a:lnTo>
                    <a:pt x="1244" y="1695"/>
                  </a:lnTo>
                  <a:lnTo>
                    <a:pt x="1263" y="1683"/>
                  </a:lnTo>
                  <a:lnTo>
                    <a:pt x="1273" y="1696"/>
                  </a:lnTo>
                  <a:lnTo>
                    <a:pt x="1264" y="1718"/>
                  </a:lnTo>
                  <a:lnTo>
                    <a:pt x="1254" y="1725"/>
                  </a:lnTo>
                  <a:lnTo>
                    <a:pt x="1261" y="1735"/>
                  </a:lnTo>
                  <a:lnTo>
                    <a:pt x="1256" y="1750"/>
                  </a:lnTo>
                  <a:lnTo>
                    <a:pt x="1267" y="1754"/>
                  </a:lnTo>
                  <a:lnTo>
                    <a:pt x="1282" y="1742"/>
                  </a:lnTo>
                  <a:lnTo>
                    <a:pt x="1303" y="1744"/>
                  </a:lnTo>
                  <a:lnTo>
                    <a:pt x="1303" y="1732"/>
                  </a:lnTo>
                  <a:lnTo>
                    <a:pt x="1312" y="1727"/>
                  </a:lnTo>
                  <a:lnTo>
                    <a:pt x="1329" y="1727"/>
                  </a:lnTo>
                  <a:lnTo>
                    <a:pt x="1334" y="1738"/>
                  </a:lnTo>
                  <a:lnTo>
                    <a:pt x="1342" y="1737"/>
                  </a:lnTo>
                  <a:lnTo>
                    <a:pt x="1354" y="1718"/>
                  </a:lnTo>
                  <a:lnTo>
                    <a:pt x="1381" y="1715"/>
                  </a:lnTo>
                  <a:lnTo>
                    <a:pt x="1388" y="1708"/>
                  </a:lnTo>
                  <a:lnTo>
                    <a:pt x="1387" y="1693"/>
                  </a:lnTo>
                  <a:close/>
                  <a:moveTo>
                    <a:pt x="1328" y="786"/>
                  </a:moveTo>
                  <a:lnTo>
                    <a:pt x="1319" y="820"/>
                  </a:lnTo>
                  <a:lnTo>
                    <a:pt x="1329" y="806"/>
                  </a:lnTo>
                  <a:lnTo>
                    <a:pt x="1332" y="819"/>
                  </a:lnTo>
                  <a:lnTo>
                    <a:pt x="1349" y="813"/>
                  </a:lnTo>
                  <a:lnTo>
                    <a:pt x="1339" y="827"/>
                  </a:lnTo>
                  <a:lnTo>
                    <a:pt x="1372" y="833"/>
                  </a:lnTo>
                  <a:lnTo>
                    <a:pt x="1372" y="824"/>
                  </a:lnTo>
                  <a:lnTo>
                    <a:pt x="1381" y="823"/>
                  </a:lnTo>
                  <a:lnTo>
                    <a:pt x="1395" y="842"/>
                  </a:lnTo>
                  <a:lnTo>
                    <a:pt x="1427" y="839"/>
                  </a:lnTo>
                  <a:lnTo>
                    <a:pt x="1446" y="850"/>
                  </a:lnTo>
                  <a:lnTo>
                    <a:pt x="1437" y="879"/>
                  </a:lnTo>
                  <a:lnTo>
                    <a:pt x="1455" y="884"/>
                  </a:lnTo>
                  <a:lnTo>
                    <a:pt x="1470" y="911"/>
                  </a:lnTo>
                  <a:lnTo>
                    <a:pt x="1485" y="918"/>
                  </a:lnTo>
                  <a:lnTo>
                    <a:pt x="1495" y="914"/>
                  </a:lnTo>
                  <a:lnTo>
                    <a:pt x="1512" y="879"/>
                  </a:lnTo>
                  <a:lnTo>
                    <a:pt x="1492" y="866"/>
                  </a:lnTo>
                  <a:lnTo>
                    <a:pt x="1485" y="823"/>
                  </a:lnTo>
                  <a:lnTo>
                    <a:pt x="1459" y="804"/>
                  </a:lnTo>
                  <a:lnTo>
                    <a:pt x="1459" y="783"/>
                  </a:lnTo>
                  <a:lnTo>
                    <a:pt x="1469" y="755"/>
                  </a:lnTo>
                  <a:lnTo>
                    <a:pt x="1459" y="744"/>
                  </a:lnTo>
                  <a:lnTo>
                    <a:pt x="1434" y="760"/>
                  </a:lnTo>
                  <a:lnTo>
                    <a:pt x="1427" y="741"/>
                  </a:lnTo>
                  <a:lnTo>
                    <a:pt x="1414" y="737"/>
                  </a:lnTo>
                  <a:lnTo>
                    <a:pt x="1391" y="748"/>
                  </a:lnTo>
                  <a:lnTo>
                    <a:pt x="1394" y="735"/>
                  </a:lnTo>
                  <a:lnTo>
                    <a:pt x="1374" y="725"/>
                  </a:lnTo>
                  <a:lnTo>
                    <a:pt x="1367" y="731"/>
                  </a:lnTo>
                  <a:lnTo>
                    <a:pt x="1355" y="729"/>
                  </a:lnTo>
                  <a:lnTo>
                    <a:pt x="1349" y="742"/>
                  </a:lnTo>
                  <a:lnTo>
                    <a:pt x="1334" y="739"/>
                  </a:lnTo>
                  <a:lnTo>
                    <a:pt x="1313" y="754"/>
                  </a:lnTo>
                  <a:lnTo>
                    <a:pt x="1312" y="774"/>
                  </a:lnTo>
                  <a:lnTo>
                    <a:pt x="1328" y="786"/>
                  </a:lnTo>
                  <a:close/>
                  <a:moveTo>
                    <a:pt x="1184" y="1248"/>
                  </a:moveTo>
                  <a:lnTo>
                    <a:pt x="1172" y="1265"/>
                  </a:lnTo>
                  <a:lnTo>
                    <a:pt x="1145" y="1270"/>
                  </a:lnTo>
                  <a:lnTo>
                    <a:pt x="1175" y="1316"/>
                  </a:lnTo>
                  <a:lnTo>
                    <a:pt x="1199" y="1339"/>
                  </a:lnTo>
                  <a:lnTo>
                    <a:pt x="1208" y="1358"/>
                  </a:lnTo>
                  <a:lnTo>
                    <a:pt x="1205" y="1376"/>
                  </a:lnTo>
                  <a:lnTo>
                    <a:pt x="1246" y="1371"/>
                  </a:lnTo>
                  <a:lnTo>
                    <a:pt x="1254" y="1345"/>
                  </a:lnTo>
                  <a:lnTo>
                    <a:pt x="1237" y="1314"/>
                  </a:lnTo>
                  <a:lnTo>
                    <a:pt x="1250" y="1306"/>
                  </a:lnTo>
                  <a:lnTo>
                    <a:pt x="1251" y="1294"/>
                  </a:lnTo>
                  <a:lnTo>
                    <a:pt x="1272" y="1304"/>
                  </a:lnTo>
                  <a:lnTo>
                    <a:pt x="1300" y="1281"/>
                  </a:lnTo>
                  <a:lnTo>
                    <a:pt x="1283" y="1263"/>
                  </a:lnTo>
                  <a:lnTo>
                    <a:pt x="1270" y="1261"/>
                  </a:lnTo>
                  <a:lnTo>
                    <a:pt x="1269" y="1247"/>
                  </a:lnTo>
                  <a:lnTo>
                    <a:pt x="1279" y="1241"/>
                  </a:lnTo>
                  <a:lnTo>
                    <a:pt x="1302" y="1248"/>
                  </a:lnTo>
                  <a:lnTo>
                    <a:pt x="1313" y="1234"/>
                  </a:lnTo>
                  <a:lnTo>
                    <a:pt x="1306" y="1225"/>
                  </a:lnTo>
                  <a:lnTo>
                    <a:pt x="1297" y="1229"/>
                  </a:lnTo>
                  <a:lnTo>
                    <a:pt x="1287" y="1201"/>
                  </a:lnTo>
                  <a:lnTo>
                    <a:pt x="1280" y="1215"/>
                  </a:lnTo>
                  <a:lnTo>
                    <a:pt x="1267" y="1203"/>
                  </a:lnTo>
                  <a:lnTo>
                    <a:pt x="1254" y="1206"/>
                  </a:lnTo>
                  <a:lnTo>
                    <a:pt x="1240" y="1199"/>
                  </a:lnTo>
                  <a:lnTo>
                    <a:pt x="1230" y="1206"/>
                  </a:lnTo>
                  <a:lnTo>
                    <a:pt x="1240" y="1221"/>
                  </a:lnTo>
                  <a:lnTo>
                    <a:pt x="1230" y="1228"/>
                  </a:lnTo>
                  <a:lnTo>
                    <a:pt x="1233" y="1238"/>
                  </a:lnTo>
                  <a:lnTo>
                    <a:pt x="1248" y="1251"/>
                  </a:lnTo>
                  <a:lnTo>
                    <a:pt x="1240" y="1268"/>
                  </a:lnTo>
                  <a:lnTo>
                    <a:pt x="1201" y="1257"/>
                  </a:lnTo>
                  <a:lnTo>
                    <a:pt x="1195" y="1245"/>
                  </a:lnTo>
                  <a:lnTo>
                    <a:pt x="1184" y="1248"/>
                  </a:lnTo>
                  <a:close/>
                  <a:moveTo>
                    <a:pt x="1211" y="956"/>
                  </a:moveTo>
                  <a:lnTo>
                    <a:pt x="1224" y="964"/>
                  </a:lnTo>
                  <a:lnTo>
                    <a:pt x="1250" y="964"/>
                  </a:lnTo>
                  <a:lnTo>
                    <a:pt x="1254" y="956"/>
                  </a:lnTo>
                  <a:lnTo>
                    <a:pt x="1272" y="953"/>
                  </a:lnTo>
                  <a:lnTo>
                    <a:pt x="1285" y="961"/>
                  </a:lnTo>
                  <a:lnTo>
                    <a:pt x="1318" y="960"/>
                  </a:lnTo>
                  <a:lnTo>
                    <a:pt x="1331" y="940"/>
                  </a:lnTo>
                  <a:lnTo>
                    <a:pt x="1321" y="937"/>
                  </a:lnTo>
                  <a:lnTo>
                    <a:pt x="1329" y="927"/>
                  </a:lnTo>
                  <a:lnTo>
                    <a:pt x="1322" y="920"/>
                  </a:lnTo>
                  <a:lnTo>
                    <a:pt x="1272" y="901"/>
                  </a:lnTo>
                  <a:lnTo>
                    <a:pt x="1261" y="902"/>
                  </a:lnTo>
                  <a:lnTo>
                    <a:pt x="1257" y="920"/>
                  </a:lnTo>
                  <a:lnTo>
                    <a:pt x="1241" y="918"/>
                  </a:lnTo>
                  <a:lnTo>
                    <a:pt x="1230" y="946"/>
                  </a:lnTo>
                  <a:lnTo>
                    <a:pt x="1220" y="940"/>
                  </a:lnTo>
                  <a:lnTo>
                    <a:pt x="1211" y="956"/>
                  </a:lnTo>
                  <a:close/>
                  <a:moveTo>
                    <a:pt x="1016" y="1231"/>
                  </a:moveTo>
                  <a:lnTo>
                    <a:pt x="1006" y="1238"/>
                  </a:lnTo>
                  <a:lnTo>
                    <a:pt x="1016" y="1241"/>
                  </a:lnTo>
                  <a:lnTo>
                    <a:pt x="1025" y="1235"/>
                  </a:lnTo>
                  <a:lnTo>
                    <a:pt x="1035" y="1242"/>
                  </a:lnTo>
                  <a:lnTo>
                    <a:pt x="1042" y="1234"/>
                  </a:lnTo>
                  <a:lnTo>
                    <a:pt x="1060" y="1248"/>
                  </a:lnTo>
                  <a:lnTo>
                    <a:pt x="1068" y="1237"/>
                  </a:lnTo>
                  <a:lnTo>
                    <a:pt x="1100" y="1248"/>
                  </a:lnTo>
                  <a:lnTo>
                    <a:pt x="1119" y="1281"/>
                  </a:lnTo>
                  <a:lnTo>
                    <a:pt x="1125" y="1274"/>
                  </a:lnTo>
                  <a:lnTo>
                    <a:pt x="1116" y="1248"/>
                  </a:lnTo>
                  <a:lnTo>
                    <a:pt x="1129" y="1245"/>
                  </a:lnTo>
                  <a:lnTo>
                    <a:pt x="1133" y="1258"/>
                  </a:lnTo>
                  <a:lnTo>
                    <a:pt x="1159" y="1251"/>
                  </a:lnTo>
                  <a:lnTo>
                    <a:pt x="1149" y="1240"/>
                  </a:lnTo>
                  <a:lnTo>
                    <a:pt x="1152" y="1237"/>
                  </a:lnTo>
                  <a:lnTo>
                    <a:pt x="1188" y="1238"/>
                  </a:lnTo>
                  <a:lnTo>
                    <a:pt x="1176" y="1212"/>
                  </a:lnTo>
                  <a:lnTo>
                    <a:pt x="1211" y="1195"/>
                  </a:lnTo>
                  <a:lnTo>
                    <a:pt x="1212" y="1185"/>
                  </a:lnTo>
                  <a:lnTo>
                    <a:pt x="1194" y="1183"/>
                  </a:lnTo>
                  <a:lnTo>
                    <a:pt x="1185" y="1169"/>
                  </a:lnTo>
                  <a:lnTo>
                    <a:pt x="1212" y="1143"/>
                  </a:lnTo>
                  <a:lnTo>
                    <a:pt x="1188" y="1139"/>
                  </a:lnTo>
                  <a:lnTo>
                    <a:pt x="1187" y="1131"/>
                  </a:lnTo>
                  <a:lnTo>
                    <a:pt x="1198" y="1127"/>
                  </a:lnTo>
                  <a:lnTo>
                    <a:pt x="1201" y="1117"/>
                  </a:lnTo>
                  <a:lnTo>
                    <a:pt x="1178" y="1123"/>
                  </a:lnTo>
                  <a:lnTo>
                    <a:pt x="1172" y="1114"/>
                  </a:lnTo>
                  <a:lnTo>
                    <a:pt x="1179" y="1100"/>
                  </a:lnTo>
                  <a:lnTo>
                    <a:pt x="1142" y="1084"/>
                  </a:lnTo>
                  <a:lnTo>
                    <a:pt x="1149" y="1123"/>
                  </a:lnTo>
                  <a:lnTo>
                    <a:pt x="1139" y="1140"/>
                  </a:lnTo>
                  <a:lnTo>
                    <a:pt x="1120" y="1143"/>
                  </a:lnTo>
                  <a:lnTo>
                    <a:pt x="1113" y="1123"/>
                  </a:lnTo>
                  <a:lnTo>
                    <a:pt x="1103" y="1124"/>
                  </a:lnTo>
                  <a:lnTo>
                    <a:pt x="1109" y="1133"/>
                  </a:lnTo>
                  <a:lnTo>
                    <a:pt x="1101" y="1144"/>
                  </a:lnTo>
                  <a:lnTo>
                    <a:pt x="1081" y="1147"/>
                  </a:lnTo>
                  <a:lnTo>
                    <a:pt x="1068" y="1139"/>
                  </a:lnTo>
                  <a:lnTo>
                    <a:pt x="1068" y="1156"/>
                  </a:lnTo>
                  <a:lnTo>
                    <a:pt x="1051" y="1185"/>
                  </a:lnTo>
                  <a:lnTo>
                    <a:pt x="1042" y="1192"/>
                  </a:lnTo>
                  <a:lnTo>
                    <a:pt x="1034" y="1188"/>
                  </a:lnTo>
                  <a:lnTo>
                    <a:pt x="1038" y="1201"/>
                  </a:lnTo>
                  <a:lnTo>
                    <a:pt x="1029" y="1214"/>
                  </a:lnTo>
                  <a:lnTo>
                    <a:pt x="1011" y="1209"/>
                  </a:lnTo>
                  <a:lnTo>
                    <a:pt x="991" y="1215"/>
                  </a:lnTo>
                  <a:lnTo>
                    <a:pt x="991" y="1224"/>
                  </a:lnTo>
                  <a:lnTo>
                    <a:pt x="1011" y="1218"/>
                  </a:lnTo>
                  <a:lnTo>
                    <a:pt x="1016" y="1231"/>
                  </a:lnTo>
                  <a:close/>
                  <a:moveTo>
                    <a:pt x="1127" y="832"/>
                  </a:moveTo>
                  <a:lnTo>
                    <a:pt x="1143" y="824"/>
                  </a:lnTo>
                  <a:lnTo>
                    <a:pt x="1143" y="840"/>
                  </a:lnTo>
                  <a:lnTo>
                    <a:pt x="1155" y="843"/>
                  </a:lnTo>
                  <a:lnTo>
                    <a:pt x="1148" y="819"/>
                  </a:lnTo>
                  <a:lnTo>
                    <a:pt x="1175" y="813"/>
                  </a:lnTo>
                  <a:lnTo>
                    <a:pt x="1171" y="835"/>
                  </a:lnTo>
                  <a:lnTo>
                    <a:pt x="1175" y="842"/>
                  </a:lnTo>
                  <a:lnTo>
                    <a:pt x="1189" y="843"/>
                  </a:lnTo>
                  <a:lnTo>
                    <a:pt x="1192" y="850"/>
                  </a:lnTo>
                  <a:lnTo>
                    <a:pt x="1207" y="848"/>
                  </a:lnTo>
                  <a:lnTo>
                    <a:pt x="1208" y="858"/>
                  </a:lnTo>
                  <a:lnTo>
                    <a:pt x="1218" y="859"/>
                  </a:lnTo>
                  <a:lnTo>
                    <a:pt x="1217" y="850"/>
                  </a:lnTo>
                  <a:lnTo>
                    <a:pt x="1225" y="850"/>
                  </a:lnTo>
                  <a:lnTo>
                    <a:pt x="1218" y="832"/>
                  </a:lnTo>
                  <a:lnTo>
                    <a:pt x="1246" y="833"/>
                  </a:lnTo>
                  <a:lnTo>
                    <a:pt x="1234" y="820"/>
                  </a:lnTo>
                  <a:lnTo>
                    <a:pt x="1231" y="806"/>
                  </a:lnTo>
                  <a:lnTo>
                    <a:pt x="1241" y="812"/>
                  </a:lnTo>
                  <a:lnTo>
                    <a:pt x="1253" y="801"/>
                  </a:lnTo>
                  <a:lnTo>
                    <a:pt x="1250" y="793"/>
                  </a:lnTo>
                  <a:lnTo>
                    <a:pt x="1227" y="784"/>
                  </a:lnTo>
                  <a:lnTo>
                    <a:pt x="1221" y="770"/>
                  </a:lnTo>
                  <a:lnTo>
                    <a:pt x="1227" y="742"/>
                  </a:lnTo>
                  <a:lnTo>
                    <a:pt x="1237" y="737"/>
                  </a:lnTo>
                  <a:lnTo>
                    <a:pt x="1248" y="742"/>
                  </a:lnTo>
                  <a:lnTo>
                    <a:pt x="1244" y="716"/>
                  </a:lnTo>
                  <a:lnTo>
                    <a:pt x="1254" y="686"/>
                  </a:lnTo>
                  <a:lnTo>
                    <a:pt x="1260" y="677"/>
                  </a:lnTo>
                  <a:lnTo>
                    <a:pt x="1292" y="673"/>
                  </a:lnTo>
                  <a:lnTo>
                    <a:pt x="1296" y="662"/>
                  </a:lnTo>
                  <a:lnTo>
                    <a:pt x="1322" y="657"/>
                  </a:lnTo>
                  <a:lnTo>
                    <a:pt x="1299" y="653"/>
                  </a:lnTo>
                  <a:lnTo>
                    <a:pt x="1250" y="666"/>
                  </a:lnTo>
                  <a:lnTo>
                    <a:pt x="1238" y="660"/>
                  </a:lnTo>
                  <a:lnTo>
                    <a:pt x="1243" y="670"/>
                  </a:lnTo>
                  <a:lnTo>
                    <a:pt x="1237" y="680"/>
                  </a:lnTo>
                  <a:lnTo>
                    <a:pt x="1187" y="734"/>
                  </a:lnTo>
                  <a:lnTo>
                    <a:pt x="1162" y="745"/>
                  </a:lnTo>
                  <a:lnTo>
                    <a:pt x="1129" y="744"/>
                  </a:lnTo>
                  <a:lnTo>
                    <a:pt x="1132" y="764"/>
                  </a:lnTo>
                  <a:lnTo>
                    <a:pt x="1117" y="784"/>
                  </a:lnTo>
                  <a:lnTo>
                    <a:pt x="1145" y="801"/>
                  </a:lnTo>
                  <a:lnTo>
                    <a:pt x="1139" y="817"/>
                  </a:lnTo>
                  <a:lnTo>
                    <a:pt x="1109" y="813"/>
                  </a:lnTo>
                  <a:lnTo>
                    <a:pt x="1109" y="822"/>
                  </a:lnTo>
                  <a:lnTo>
                    <a:pt x="1119" y="819"/>
                  </a:lnTo>
                  <a:lnTo>
                    <a:pt x="1127" y="832"/>
                  </a:lnTo>
                  <a:close/>
                  <a:moveTo>
                    <a:pt x="117" y="1584"/>
                  </a:moveTo>
                  <a:lnTo>
                    <a:pt x="101" y="1591"/>
                  </a:lnTo>
                  <a:lnTo>
                    <a:pt x="96" y="1608"/>
                  </a:lnTo>
                  <a:lnTo>
                    <a:pt x="84" y="1608"/>
                  </a:lnTo>
                  <a:lnTo>
                    <a:pt x="72" y="1595"/>
                  </a:lnTo>
                  <a:lnTo>
                    <a:pt x="96" y="1577"/>
                  </a:lnTo>
                  <a:lnTo>
                    <a:pt x="51" y="1580"/>
                  </a:lnTo>
                  <a:lnTo>
                    <a:pt x="39" y="1587"/>
                  </a:lnTo>
                  <a:lnTo>
                    <a:pt x="41" y="1610"/>
                  </a:lnTo>
                  <a:lnTo>
                    <a:pt x="21" y="1629"/>
                  </a:lnTo>
                  <a:lnTo>
                    <a:pt x="21" y="1650"/>
                  </a:lnTo>
                  <a:lnTo>
                    <a:pt x="3" y="1662"/>
                  </a:lnTo>
                  <a:lnTo>
                    <a:pt x="8" y="1675"/>
                  </a:lnTo>
                  <a:lnTo>
                    <a:pt x="22" y="1681"/>
                  </a:lnTo>
                  <a:lnTo>
                    <a:pt x="22" y="1686"/>
                  </a:lnTo>
                  <a:lnTo>
                    <a:pt x="0" y="1691"/>
                  </a:lnTo>
                  <a:lnTo>
                    <a:pt x="18" y="1721"/>
                  </a:lnTo>
                  <a:lnTo>
                    <a:pt x="45" y="1731"/>
                  </a:lnTo>
                  <a:lnTo>
                    <a:pt x="44" y="1701"/>
                  </a:lnTo>
                  <a:lnTo>
                    <a:pt x="55" y="1698"/>
                  </a:lnTo>
                  <a:lnTo>
                    <a:pt x="55" y="1691"/>
                  </a:lnTo>
                  <a:lnTo>
                    <a:pt x="74" y="1689"/>
                  </a:lnTo>
                  <a:lnTo>
                    <a:pt x="64" y="1660"/>
                  </a:lnTo>
                  <a:lnTo>
                    <a:pt x="85" y="1660"/>
                  </a:lnTo>
                  <a:lnTo>
                    <a:pt x="91" y="1655"/>
                  </a:lnTo>
                  <a:lnTo>
                    <a:pt x="97" y="1652"/>
                  </a:lnTo>
                  <a:lnTo>
                    <a:pt x="101" y="1614"/>
                  </a:lnTo>
                  <a:lnTo>
                    <a:pt x="120" y="1606"/>
                  </a:lnTo>
                  <a:lnTo>
                    <a:pt x="126" y="1616"/>
                  </a:lnTo>
                  <a:lnTo>
                    <a:pt x="136" y="1603"/>
                  </a:lnTo>
                  <a:lnTo>
                    <a:pt x="132" y="1590"/>
                  </a:lnTo>
                  <a:lnTo>
                    <a:pt x="121" y="1590"/>
                  </a:lnTo>
                  <a:lnTo>
                    <a:pt x="117" y="1584"/>
                  </a:lnTo>
                  <a:close/>
                  <a:moveTo>
                    <a:pt x="2609" y="2627"/>
                  </a:moveTo>
                  <a:lnTo>
                    <a:pt x="2593" y="2637"/>
                  </a:lnTo>
                  <a:lnTo>
                    <a:pt x="2586" y="2635"/>
                  </a:lnTo>
                  <a:lnTo>
                    <a:pt x="2595" y="2627"/>
                  </a:lnTo>
                  <a:lnTo>
                    <a:pt x="2596" y="2613"/>
                  </a:lnTo>
                  <a:lnTo>
                    <a:pt x="2582" y="2597"/>
                  </a:lnTo>
                  <a:lnTo>
                    <a:pt x="2596" y="2588"/>
                  </a:lnTo>
                  <a:lnTo>
                    <a:pt x="2595" y="2575"/>
                  </a:lnTo>
                  <a:lnTo>
                    <a:pt x="2566" y="2575"/>
                  </a:lnTo>
                  <a:lnTo>
                    <a:pt x="2560" y="2565"/>
                  </a:lnTo>
                  <a:lnTo>
                    <a:pt x="2548" y="2567"/>
                  </a:lnTo>
                  <a:lnTo>
                    <a:pt x="2543" y="2577"/>
                  </a:lnTo>
                  <a:lnTo>
                    <a:pt x="2527" y="2581"/>
                  </a:lnTo>
                  <a:lnTo>
                    <a:pt x="2524" y="2596"/>
                  </a:lnTo>
                  <a:lnTo>
                    <a:pt x="2502" y="2601"/>
                  </a:lnTo>
                  <a:lnTo>
                    <a:pt x="2511" y="2609"/>
                  </a:lnTo>
                  <a:lnTo>
                    <a:pt x="2494" y="2629"/>
                  </a:lnTo>
                  <a:lnTo>
                    <a:pt x="2502" y="2646"/>
                  </a:lnTo>
                  <a:lnTo>
                    <a:pt x="2488" y="2643"/>
                  </a:lnTo>
                  <a:lnTo>
                    <a:pt x="2485" y="2653"/>
                  </a:lnTo>
                  <a:lnTo>
                    <a:pt x="2491" y="2665"/>
                  </a:lnTo>
                  <a:lnTo>
                    <a:pt x="2499" y="2656"/>
                  </a:lnTo>
                  <a:lnTo>
                    <a:pt x="2505" y="2662"/>
                  </a:lnTo>
                  <a:lnTo>
                    <a:pt x="2488" y="2678"/>
                  </a:lnTo>
                  <a:lnTo>
                    <a:pt x="2498" y="2682"/>
                  </a:lnTo>
                  <a:lnTo>
                    <a:pt x="2494" y="2691"/>
                  </a:lnTo>
                  <a:lnTo>
                    <a:pt x="2501" y="2704"/>
                  </a:lnTo>
                  <a:lnTo>
                    <a:pt x="2505" y="2679"/>
                  </a:lnTo>
                  <a:lnTo>
                    <a:pt x="2521" y="2672"/>
                  </a:lnTo>
                  <a:lnTo>
                    <a:pt x="2543" y="2694"/>
                  </a:lnTo>
                  <a:lnTo>
                    <a:pt x="2541" y="2705"/>
                  </a:lnTo>
                  <a:lnTo>
                    <a:pt x="2573" y="2692"/>
                  </a:lnTo>
                  <a:lnTo>
                    <a:pt x="2587" y="2704"/>
                  </a:lnTo>
                  <a:lnTo>
                    <a:pt x="2606" y="2686"/>
                  </a:lnTo>
                  <a:lnTo>
                    <a:pt x="2616" y="2642"/>
                  </a:lnTo>
                  <a:lnTo>
                    <a:pt x="2609" y="2627"/>
                  </a:lnTo>
                  <a:close/>
                  <a:moveTo>
                    <a:pt x="4049" y="1182"/>
                  </a:moveTo>
                  <a:lnTo>
                    <a:pt x="4063" y="1192"/>
                  </a:lnTo>
                  <a:lnTo>
                    <a:pt x="4079" y="1192"/>
                  </a:lnTo>
                  <a:lnTo>
                    <a:pt x="4076" y="1130"/>
                  </a:lnTo>
                  <a:lnTo>
                    <a:pt x="4046" y="1100"/>
                  </a:lnTo>
                  <a:lnTo>
                    <a:pt x="3997" y="1098"/>
                  </a:lnTo>
                  <a:lnTo>
                    <a:pt x="4001" y="1068"/>
                  </a:lnTo>
                  <a:lnTo>
                    <a:pt x="3988" y="1057"/>
                  </a:lnTo>
                  <a:lnTo>
                    <a:pt x="3962" y="1084"/>
                  </a:lnTo>
                  <a:lnTo>
                    <a:pt x="3959" y="1095"/>
                  </a:lnTo>
                  <a:lnTo>
                    <a:pt x="3941" y="1103"/>
                  </a:lnTo>
                  <a:lnTo>
                    <a:pt x="3942" y="1139"/>
                  </a:lnTo>
                  <a:lnTo>
                    <a:pt x="4039" y="1160"/>
                  </a:lnTo>
                  <a:lnTo>
                    <a:pt x="4047" y="1173"/>
                  </a:lnTo>
                  <a:lnTo>
                    <a:pt x="4050" y="1139"/>
                  </a:lnTo>
                  <a:lnTo>
                    <a:pt x="4043" y="1134"/>
                  </a:lnTo>
                  <a:lnTo>
                    <a:pt x="4043" y="1124"/>
                  </a:lnTo>
                  <a:lnTo>
                    <a:pt x="4059" y="1118"/>
                  </a:lnTo>
                  <a:lnTo>
                    <a:pt x="4073" y="1146"/>
                  </a:lnTo>
                  <a:lnTo>
                    <a:pt x="4076" y="1189"/>
                  </a:lnTo>
                  <a:lnTo>
                    <a:pt x="4053" y="1183"/>
                  </a:lnTo>
                  <a:lnTo>
                    <a:pt x="4049" y="1182"/>
                  </a:lnTo>
                  <a:close/>
                  <a:moveTo>
                    <a:pt x="4044" y="1796"/>
                  </a:moveTo>
                  <a:lnTo>
                    <a:pt x="4053" y="1807"/>
                  </a:lnTo>
                  <a:lnTo>
                    <a:pt x="4070" y="1804"/>
                  </a:lnTo>
                  <a:lnTo>
                    <a:pt x="4086" y="1813"/>
                  </a:lnTo>
                  <a:lnTo>
                    <a:pt x="4115" y="1803"/>
                  </a:lnTo>
                  <a:lnTo>
                    <a:pt x="4118" y="1787"/>
                  </a:lnTo>
                  <a:lnTo>
                    <a:pt x="4083" y="1766"/>
                  </a:lnTo>
                  <a:lnTo>
                    <a:pt x="4090" y="1757"/>
                  </a:lnTo>
                  <a:lnTo>
                    <a:pt x="4089" y="1727"/>
                  </a:lnTo>
                  <a:lnTo>
                    <a:pt x="4105" y="1719"/>
                  </a:lnTo>
                  <a:lnTo>
                    <a:pt x="4102" y="1668"/>
                  </a:lnTo>
                  <a:lnTo>
                    <a:pt x="4115" y="1663"/>
                  </a:lnTo>
                  <a:lnTo>
                    <a:pt x="4115" y="1655"/>
                  </a:lnTo>
                  <a:lnTo>
                    <a:pt x="4096" y="1657"/>
                  </a:lnTo>
                  <a:lnTo>
                    <a:pt x="4093" y="1647"/>
                  </a:lnTo>
                  <a:lnTo>
                    <a:pt x="4106" y="1644"/>
                  </a:lnTo>
                  <a:lnTo>
                    <a:pt x="4096" y="1643"/>
                  </a:lnTo>
                  <a:lnTo>
                    <a:pt x="4092" y="1632"/>
                  </a:lnTo>
                  <a:lnTo>
                    <a:pt x="4079" y="1637"/>
                  </a:lnTo>
                  <a:lnTo>
                    <a:pt x="4064" y="1614"/>
                  </a:lnTo>
                  <a:lnTo>
                    <a:pt x="4072" y="1603"/>
                  </a:lnTo>
                  <a:lnTo>
                    <a:pt x="4069" y="1581"/>
                  </a:lnTo>
                  <a:lnTo>
                    <a:pt x="4062" y="1578"/>
                  </a:lnTo>
                  <a:lnTo>
                    <a:pt x="4046" y="1587"/>
                  </a:lnTo>
                  <a:lnTo>
                    <a:pt x="4034" y="1568"/>
                  </a:lnTo>
                  <a:lnTo>
                    <a:pt x="4044" y="1554"/>
                  </a:lnTo>
                  <a:lnTo>
                    <a:pt x="4060" y="1567"/>
                  </a:lnTo>
                  <a:lnTo>
                    <a:pt x="4067" y="1552"/>
                  </a:lnTo>
                  <a:lnTo>
                    <a:pt x="4072" y="1559"/>
                  </a:lnTo>
                  <a:lnTo>
                    <a:pt x="4063" y="1571"/>
                  </a:lnTo>
                  <a:lnTo>
                    <a:pt x="4077" y="1570"/>
                  </a:lnTo>
                  <a:lnTo>
                    <a:pt x="4079" y="1577"/>
                  </a:lnTo>
                  <a:lnTo>
                    <a:pt x="4086" y="1577"/>
                  </a:lnTo>
                  <a:lnTo>
                    <a:pt x="4082" y="1541"/>
                  </a:lnTo>
                  <a:lnTo>
                    <a:pt x="4010" y="1506"/>
                  </a:lnTo>
                  <a:lnTo>
                    <a:pt x="4001" y="1506"/>
                  </a:lnTo>
                  <a:lnTo>
                    <a:pt x="3995" y="1518"/>
                  </a:lnTo>
                  <a:lnTo>
                    <a:pt x="4004" y="1521"/>
                  </a:lnTo>
                  <a:lnTo>
                    <a:pt x="4013" y="1546"/>
                  </a:lnTo>
                  <a:lnTo>
                    <a:pt x="4033" y="1549"/>
                  </a:lnTo>
                  <a:lnTo>
                    <a:pt x="4026" y="1581"/>
                  </a:lnTo>
                  <a:lnTo>
                    <a:pt x="4030" y="1595"/>
                  </a:lnTo>
                  <a:lnTo>
                    <a:pt x="4056" y="1608"/>
                  </a:lnTo>
                  <a:lnTo>
                    <a:pt x="4024" y="1614"/>
                  </a:lnTo>
                  <a:lnTo>
                    <a:pt x="4014" y="1627"/>
                  </a:lnTo>
                  <a:lnTo>
                    <a:pt x="4015" y="1640"/>
                  </a:lnTo>
                  <a:lnTo>
                    <a:pt x="3984" y="1666"/>
                  </a:lnTo>
                  <a:lnTo>
                    <a:pt x="3974" y="1666"/>
                  </a:lnTo>
                  <a:lnTo>
                    <a:pt x="3964" y="1692"/>
                  </a:lnTo>
                  <a:lnTo>
                    <a:pt x="3975" y="1709"/>
                  </a:lnTo>
                  <a:lnTo>
                    <a:pt x="3951" y="1737"/>
                  </a:lnTo>
                  <a:lnTo>
                    <a:pt x="3968" y="1754"/>
                  </a:lnTo>
                  <a:lnTo>
                    <a:pt x="3997" y="1758"/>
                  </a:lnTo>
                  <a:lnTo>
                    <a:pt x="3997" y="1771"/>
                  </a:lnTo>
                  <a:lnTo>
                    <a:pt x="4018" y="1797"/>
                  </a:lnTo>
                  <a:lnTo>
                    <a:pt x="4044" y="1796"/>
                  </a:lnTo>
                  <a:close/>
                  <a:moveTo>
                    <a:pt x="3935" y="1528"/>
                  </a:moveTo>
                  <a:lnTo>
                    <a:pt x="3912" y="1508"/>
                  </a:lnTo>
                  <a:lnTo>
                    <a:pt x="3897" y="1505"/>
                  </a:lnTo>
                  <a:lnTo>
                    <a:pt x="3903" y="1493"/>
                  </a:lnTo>
                  <a:lnTo>
                    <a:pt x="3886" y="1476"/>
                  </a:lnTo>
                  <a:lnTo>
                    <a:pt x="3871" y="1473"/>
                  </a:lnTo>
                  <a:lnTo>
                    <a:pt x="3873" y="1460"/>
                  </a:lnTo>
                  <a:lnTo>
                    <a:pt x="3861" y="1463"/>
                  </a:lnTo>
                  <a:lnTo>
                    <a:pt x="3864" y="1482"/>
                  </a:lnTo>
                  <a:lnTo>
                    <a:pt x="3851" y="1487"/>
                  </a:lnTo>
                  <a:lnTo>
                    <a:pt x="3832" y="1536"/>
                  </a:lnTo>
                  <a:lnTo>
                    <a:pt x="3824" y="1536"/>
                  </a:lnTo>
                  <a:lnTo>
                    <a:pt x="3837" y="1562"/>
                  </a:lnTo>
                  <a:lnTo>
                    <a:pt x="3809" y="1552"/>
                  </a:lnTo>
                  <a:lnTo>
                    <a:pt x="3809" y="1536"/>
                  </a:lnTo>
                  <a:lnTo>
                    <a:pt x="3804" y="1541"/>
                  </a:lnTo>
                  <a:lnTo>
                    <a:pt x="3802" y="1561"/>
                  </a:lnTo>
                  <a:lnTo>
                    <a:pt x="3796" y="1557"/>
                  </a:lnTo>
                  <a:lnTo>
                    <a:pt x="3788" y="1561"/>
                  </a:lnTo>
                  <a:lnTo>
                    <a:pt x="3789" y="1570"/>
                  </a:lnTo>
                  <a:lnTo>
                    <a:pt x="3812" y="1584"/>
                  </a:lnTo>
                  <a:lnTo>
                    <a:pt x="3805" y="1601"/>
                  </a:lnTo>
                  <a:lnTo>
                    <a:pt x="3817" y="1610"/>
                  </a:lnTo>
                  <a:lnTo>
                    <a:pt x="3830" y="1608"/>
                  </a:lnTo>
                  <a:lnTo>
                    <a:pt x="3817" y="1617"/>
                  </a:lnTo>
                  <a:lnTo>
                    <a:pt x="3802" y="1614"/>
                  </a:lnTo>
                  <a:lnTo>
                    <a:pt x="3802" y="1620"/>
                  </a:lnTo>
                  <a:lnTo>
                    <a:pt x="3814" y="1626"/>
                  </a:lnTo>
                  <a:lnTo>
                    <a:pt x="3825" y="1660"/>
                  </a:lnTo>
                  <a:lnTo>
                    <a:pt x="3814" y="1669"/>
                  </a:lnTo>
                  <a:lnTo>
                    <a:pt x="3825" y="1681"/>
                  </a:lnTo>
                  <a:lnTo>
                    <a:pt x="3831" y="1675"/>
                  </a:lnTo>
                  <a:lnTo>
                    <a:pt x="3837" y="1678"/>
                  </a:lnTo>
                  <a:lnTo>
                    <a:pt x="3832" y="1692"/>
                  </a:lnTo>
                  <a:lnTo>
                    <a:pt x="3815" y="1705"/>
                  </a:lnTo>
                  <a:lnTo>
                    <a:pt x="3834" y="1705"/>
                  </a:lnTo>
                  <a:lnTo>
                    <a:pt x="3841" y="1725"/>
                  </a:lnTo>
                  <a:lnTo>
                    <a:pt x="3827" y="1728"/>
                  </a:lnTo>
                  <a:lnTo>
                    <a:pt x="3822" y="1715"/>
                  </a:lnTo>
                  <a:lnTo>
                    <a:pt x="3805" y="1721"/>
                  </a:lnTo>
                  <a:lnTo>
                    <a:pt x="3808" y="1714"/>
                  </a:lnTo>
                  <a:lnTo>
                    <a:pt x="3788" y="1692"/>
                  </a:lnTo>
                  <a:lnTo>
                    <a:pt x="3745" y="1673"/>
                  </a:lnTo>
                  <a:lnTo>
                    <a:pt x="3723" y="1681"/>
                  </a:lnTo>
                  <a:lnTo>
                    <a:pt x="3736" y="1719"/>
                  </a:lnTo>
                  <a:lnTo>
                    <a:pt x="3730" y="1719"/>
                  </a:lnTo>
                  <a:lnTo>
                    <a:pt x="3704" y="1670"/>
                  </a:lnTo>
                  <a:lnTo>
                    <a:pt x="3694" y="1660"/>
                  </a:lnTo>
                  <a:lnTo>
                    <a:pt x="3684" y="1662"/>
                  </a:lnTo>
                  <a:lnTo>
                    <a:pt x="3681" y="1646"/>
                  </a:lnTo>
                  <a:lnTo>
                    <a:pt x="3687" y="1636"/>
                  </a:lnTo>
                  <a:lnTo>
                    <a:pt x="3698" y="1636"/>
                  </a:lnTo>
                  <a:lnTo>
                    <a:pt x="3701" y="1624"/>
                  </a:lnTo>
                  <a:lnTo>
                    <a:pt x="3683" y="1619"/>
                  </a:lnTo>
                  <a:lnTo>
                    <a:pt x="3683" y="1590"/>
                  </a:lnTo>
                  <a:lnTo>
                    <a:pt x="3694" y="1588"/>
                  </a:lnTo>
                  <a:lnTo>
                    <a:pt x="3690" y="1584"/>
                  </a:lnTo>
                  <a:lnTo>
                    <a:pt x="3698" y="1575"/>
                  </a:lnTo>
                  <a:lnTo>
                    <a:pt x="3723" y="1580"/>
                  </a:lnTo>
                  <a:lnTo>
                    <a:pt x="3726" y="1574"/>
                  </a:lnTo>
                  <a:lnTo>
                    <a:pt x="3717" y="1568"/>
                  </a:lnTo>
                  <a:lnTo>
                    <a:pt x="3703" y="1572"/>
                  </a:lnTo>
                  <a:lnTo>
                    <a:pt x="3703" y="1558"/>
                  </a:lnTo>
                  <a:lnTo>
                    <a:pt x="3684" y="1575"/>
                  </a:lnTo>
                  <a:lnTo>
                    <a:pt x="3691" y="1548"/>
                  </a:lnTo>
                  <a:lnTo>
                    <a:pt x="3677" y="1554"/>
                  </a:lnTo>
                  <a:lnTo>
                    <a:pt x="3675" y="1549"/>
                  </a:lnTo>
                  <a:lnTo>
                    <a:pt x="3680" y="1536"/>
                  </a:lnTo>
                  <a:lnTo>
                    <a:pt x="3703" y="1526"/>
                  </a:lnTo>
                  <a:lnTo>
                    <a:pt x="3698" y="1509"/>
                  </a:lnTo>
                  <a:lnTo>
                    <a:pt x="3710" y="1518"/>
                  </a:lnTo>
                  <a:lnTo>
                    <a:pt x="3729" y="1508"/>
                  </a:lnTo>
                  <a:lnTo>
                    <a:pt x="3727" y="1496"/>
                  </a:lnTo>
                  <a:lnTo>
                    <a:pt x="3737" y="1495"/>
                  </a:lnTo>
                  <a:lnTo>
                    <a:pt x="3734" y="1482"/>
                  </a:lnTo>
                  <a:lnTo>
                    <a:pt x="3769" y="1483"/>
                  </a:lnTo>
                  <a:lnTo>
                    <a:pt x="3749" y="1472"/>
                  </a:lnTo>
                  <a:lnTo>
                    <a:pt x="3736" y="1473"/>
                  </a:lnTo>
                  <a:lnTo>
                    <a:pt x="3747" y="1457"/>
                  </a:lnTo>
                  <a:lnTo>
                    <a:pt x="3736" y="1434"/>
                  </a:lnTo>
                  <a:lnTo>
                    <a:pt x="3729" y="1450"/>
                  </a:lnTo>
                  <a:lnTo>
                    <a:pt x="3717" y="1453"/>
                  </a:lnTo>
                  <a:lnTo>
                    <a:pt x="3717" y="1424"/>
                  </a:lnTo>
                  <a:lnTo>
                    <a:pt x="3694" y="1418"/>
                  </a:lnTo>
                  <a:lnTo>
                    <a:pt x="3716" y="1412"/>
                  </a:lnTo>
                  <a:lnTo>
                    <a:pt x="3719" y="1404"/>
                  </a:lnTo>
                  <a:lnTo>
                    <a:pt x="3711" y="1405"/>
                  </a:lnTo>
                  <a:lnTo>
                    <a:pt x="3707" y="1388"/>
                  </a:lnTo>
                  <a:lnTo>
                    <a:pt x="3694" y="1379"/>
                  </a:lnTo>
                  <a:lnTo>
                    <a:pt x="3691" y="1355"/>
                  </a:lnTo>
                  <a:lnTo>
                    <a:pt x="3671" y="1349"/>
                  </a:lnTo>
                  <a:lnTo>
                    <a:pt x="3668" y="1359"/>
                  </a:lnTo>
                  <a:lnTo>
                    <a:pt x="3657" y="1358"/>
                  </a:lnTo>
                  <a:lnTo>
                    <a:pt x="3635" y="1352"/>
                  </a:lnTo>
                  <a:lnTo>
                    <a:pt x="3639" y="1322"/>
                  </a:lnTo>
                  <a:lnTo>
                    <a:pt x="3660" y="1304"/>
                  </a:lnTo>
                  <a:lnTo>
                    <a:pt x="3668" y="1283"/>
                  </a:lnTo>
                  <a:lnTo>
                    <a:pt x="3649" y="1286"/>
                  </a:lnTo>
                  <a:lnTo>
                    <a:pt x="3638" y="1278"/>
                  </a:lnTo>
                  <a:lnTo>
                    <a:pt x="3623" y="1206"/>
                  </a:lnTo>
                  <a:lnTo>
                    <a:pt x="3602" y="1218"/>
                  </a:lnTo>
                  <a:lnTo>
                    <a:pt x="3577" y="1219"/>
                  </a:lnTo>
                  <a:lnTo>
                    <a:pt x="3582" y="1274"/>
                  </a:lnTo>
                  <a:lnTo>
                    <a:pt x="3570" y="1287"/>
                  </a:lnTo>
                  <a:lnTo>
                    <a:pt x="3538" y="1278"/>
                  </a:lnTo>
                  <a:lnTo>
                    <a:pt x="3528" y="1287"/>
                  </a:lnTo>
                  <a:lnTo>
                    <a:pt x="3511" y="1289"/>
                  </a:lnTo>
                  <a:lnTo>
                    <a:pt x="3508" y="1297"/>
                  </a:lnTo>
                  <a:lnTo>
                    <a:pt x="3497" y="1294"/>
                  </a:lnTo>
                  <a:lnTo>
                    <a:pt x="3495" y="1270"/>
                  </a:lnTo>
                  <a:lnTo>
                    <a:pt x="3488" y="1270"/>
                  </a:lnTo>
                  <a:lnTo>
                    <a:pt x="3479" y="1294"/>
                  </a:lnTo>
                  <a:lnTo>
                    <a:pt x="3420" y="1319"/>
                  </a:lnTo>
                  <a:lnTo>
                    <a:pt x="3397" y="1294"/>
                  </a:lnTo>
                  <a:lnTo>
                    <a:pt x="3354" y="1293"/>
                  </a:lnTo>
                  <a:lnTo>
                    <a:pt x="3354" y="1299"/>
                  </a:lnTo>
                  <a:lnTo>
                    <a:pt x="3367" y="1307"/>
                  </a:lnTo>
                  <a:lnTo>
                    <a:pt x="3394" y="1314"/>
                  </a:lnTo>
                  <a:lnTo>
                    <a:pt x="3412" y="1340"/>
                  </a:lnTo>
                  <a:lnTo>
                    <a:pt x="3420" y="1335"/>
                  </a:lnTo>
                  <a:lnTo>
                    <a:pt x="3451" y="1345"/>
                  </a:lnTo>
                  <a:lnTo>
                    <a:pt x="3466" y="1338"/>
                  </a:lnTo>
                  <a:lnTo>
                    <a:pt x="3472" y="1340"/>
                  </a:lnTo>
                  <a:lnTo>
                    <a:pt x="3445" y="1365"/>
                  </a:lnTo>
                  <a:lnTo>
                    <a:pt x="3416" y="1376"/>
                  </a:lnTo>
                  <a:lnTo>
                    <a:pt x="3403" y="1397"/>
                  </a:lnTo>
                  <a:lnTo>
                    <a:pt x="3402" y="1412"/>
                  </a:lnTo>
                  <a:lnTo>
                    <a:pt x="3367" y="1411"/>
                  </a:lnTo>
                  <a:lnTo>
                    <a:pt x="3373" y="1417"/>
                  </a:lnTo>
                  <a:lnTo>
                    <a:pt x="3413" y="1420"/>
                  </a:lnTo>
                  <a:lnTo>
                    <a:pt x="3429" y="1434"/>
                  </a:lnTo>
                  <a:lnTo>
                    <a:pt x="3422" y="1456"/>
                  </a:lnTo>
                  <a:lnTo>
                    <a:pt x="3391" y="1470"/>
                  </a:lnTo>
                  <a:lnTo>
                    <a:pt x="3379" y="1490"/>
                  </a:lnTo>
                  <a:lnTo>
                    <a:pt x="3406" y="1551"/>
                  </a:lnTo>
                  <a:lnTo>
                    <a:pt x="3420" y="1562"/>
                  </a:lnTo>
                  <a:lnTo>
                    <a:pt x="3428" y="1559"/>
                  </a:lnTo>
                  <a:lnTo>
                    <a:pt x="3438" y="1567"/>
                  </a:lnTo>
                  <a:lnTo>
                    <a:pt x="3438" y="1577"/>
                  </a:lnTo>
                  <a:lnTo>
                    <a:pt x="3465" y="1593"/>
                  </a:lnTo>
                  <a:lnTo>
                    <a:pt x="3469" y="1610"/>
                  </a:lnTo>
                  <a:lnTo>
                    <a:pt x="3479" y="1616"/>
                  </a:lnTo>
                  <a:lnTo>
                    <a:pt x="3472" y="1629"/>
                  </a:lnTo>
                  <a:lnTo>
                    <a:pt x="3487" y="1620"/>
                  </a:lnTo>
                  <a:lnTo>
                    <a:pt x="3505" y="1629"/>
                  </a:lnTo>
                  <a:lnTo>
                    <a:pt x="3501" y="1653"/>
                  </a:lnTo>
                  <a:lnTo>
                    <a:pt x="3523" y="1639"/>
                  </a:lnTo>
                  <a:lnTo>
                    <a:pt x="3521" y="1653"/>
                  </a:lnTo>
                  <a:lnTo>
                    <a:pt x="3538" y="1656"/>
                  </a:lnTo>
                  <a:lnTo>
                    <a:pt x="3530" y="1636"/>
                  </a:lnTo>
                  <a:lnTo>
                    <a:pt x="3557" y="1634"/>
                  </a:lnTo>
                  <a:lnTo>
                    <a:pt x="3556" y="1649"/>
                  </a:lnTo>
                  <a:lnTo>
                    <a:pt x="3549" y="1650"/>
                  </a:lnTo>
                  <a:lnTo>
                    <a:pt x="3550" y="1670"/>
                  </a:lnTo>
                  <a:lnTo>
                    <a:pt x="3577" y="1679"/>
                  </a:lnTo>
                  <a:lnTo>
                    <a:pt x="3577" y="1695"/>
                  </a:lnTo>
                  <a:lnTo>
                    <a:pt x="3556" y="1683"/>
                  </a:lnTo>
                  <a:lnTo>
                    <a:pt x="3550" y="1698"/>
                  </a:lnTo>
                  <a:lnTo>
                    <a:pt x="3540" y="1695"/>
                  </a:lnTo>
                  <a:lnTo>
                    <a:pt x="3533" y="1681"/>
                  </a:lnTo>
                  <a:lnTo>
                    <a:pt x="3524" y="1689"/>
                  </a:lnTo>
                  <a:lnTo>
                    <a:pt x="3540" y="1705"/>
                  </a:lnTo>
                  <a:lnTo>
                    <a:pt x="3589" y="1717"/>
                  </a:lnTo>
                  <a:lnTo>
                    <a:pt x="3585" y="1728"/>
                  </a:lnTo>
                  <a:lnTo>
                    <a:pt x="3592" y="1741"/>
                  </a:lnTo>
                  <a:lnTo>
                    <a:pt x="3589" y="1750"/>
                  </a:lnTo>
                  <a:lnTo>
                    <a:pt x="3605" y="1770"/>
                  </a:lnTo>
                  <a:lnTo>
                    <a:pt x="3605" y="1793"/>
                  </a:lnTo>
                  <a:lnTo>
                    <a:pt x="3573" y="1819"/>
                  </a:lnTo>
                  <a:lnTo>
                    <a:pt x="3573" y="1836"/>
                  </a:lnTo>
                  <a:lnTo>
                    <a:pt x="3563" y="1826"/>
                  </a:lnTo>
                  <a:lnTo>
                    <a:pt x="3554" y="1825"/>
                  </a:lnTo>
                  <a:lnTo>
                    <a:pt x="3547" y="1835"/>
                  </a:lnTo>
                  <a:lnTo>
                    <a:pt x="3528" y="1822"/>
                  </a:lnTo>
                  <a:lnTo>
                    <a:pt x="3528" y="1800"/>
                  </a:lnTo>
                  <a:lnTo>
                    <a:pt x="3521" y="1799"/>
                  </a:lnTo>
                  <a:lnTo>
                    <a:pt x="3521" y="1815"/>
                  </a:lnTo>
                  <a:lnTo>
                    <a:pt x="3500" y="1829"/>
                  </a:lnTo>
                  <a:lnTo>
                    <a:pt x="3481" y="1819"/>
                  </a:lnTo>
                  <a:lnTo>
                    <a:pt x="3481" y="1806"/>
                  </a:lnTo>
                  <a:lnTo>
                    <a:pt x="3455" y="1817"/>
                  </a:lnTo>
                  <a:lnTo>
                    <a:pt x="3449" y="1813"/>
                  </a:lnTo>
                  <a:lnTo>
                    <a:pt x="3451" y="1804"/>
                  </a:lnTo>
                  <a:lnTo>
                    <a:pt x="3439" y="1800"/>
                  </a:lnTo>
                  <a:lnTo>
                    <a:pt x="3413" y="1810"/>
                  </a:lnTo>
                  <a:lnTo>
                    <a:pt x="3367" y="1810"/>
                  </a:lnTo>
                  <a:lnTo>
                    <a:pt x="3368" y="1823"/>
                  </a:lnTo>
                  <a:lnTo>
                    <a:pt x="3410" y="1819"/>
                  </a:lnTo>
                  <a:lnTo>
                    <a:pt x="3415" y="1836"/>
                  </a:lnTo>
                  <a:lnTo>
                    <a:pt x="3439" y="1822"/>
                  </a:lnTo>
                  <a:lnTo>
                    <a:pt x="3432" y="1846"/>
                  </a:lnTo>
                  <a:lnTo>
                    <a:pt x="3420" y="1856"/>
                  </a:lnTo>
                  <a:lnTo>
                    <a:pt x="3391" y="1853"/>
                  </a:lnTo>
                  <a:lnTo>
                    <a:pt x="3389" y="1872"/>
                  </a:lnTo>
                  <a:lnTo>
                    <a:pt x="3423" y="1862"/>
                  </a:lnTo>
                  <a:lnTo>
                    <a:pt x="3443" y="1871"/>
                  </a:lnTo>
                  <a:lnTo>
                    <a:pt x="3465" y="1869"/>
                  </a:lnTo>
                  <a:lnTo>
                    <a:pt x="3453" y="1879"/>
                  </a:lnTo>
                  <a:lnTo>
                    <a:pt x="3478" y="1874"/>
                  </a:lnTo>
                  <a:lnTo>
                    <a:pt x="3489" y="1884"/>
                  </a:lnTo>
                  <a:lnTo>
                    <a:pt x="3478" y="1898"/>
                  </a:lnTo>
                  <a:lnTo>
                    <a:pt x="3485" y="1915"/>
                  </a:lnTo>
                  <a:lnTo>
                    <a:pt x="3475" y="1910"/>
                  </a:lnTo>
                  <a:lnTo>
                    <a:pt x="3471" y="1924"/>
                  </a:lnTo>
                  <a:lnTo>
                    <a:pt x="3464" y="1923"/>
                  </a:lnTo>
                  <a:lnTo>
                    <a:pt x="3477" y="1944"/>
                  </a:lnTo>
                  <a:lnTo>
                    <a:pt x="3471" y="1950"/>
                  </a:lnTo>
                  <a:lnTo>
                    <a:pt x="3475" y="1963"/>
                  </a:lnTo>
                  <a:lnTo>
                    <a:pt x="3452" y="1947"/>
                  </a:lnTo>
                  <a:lnTo>
                    <a:pt x="3438" y="1947"/>
                  </a:lnTo>
                  <a:lnTo>
                    <a:pt x="3429" y="1957"/>
                  </a:lnTo>
                  <a:lnTo>
                    <a:pt x="3435" y="1960"/>
                  </a:lnTo>
                  <a:lnTo>
                    <a:pt x="3430" y="1977"/>
                  </a:lnTo>
                  <a:lnTo>
                    <a:pt x="3412" y="1977"/>
                  </a:lnTo>
                  <a:lnTo>
                    <a:pt x="3406" y="1966"/>
                  </a:lnTo>
                  <a:lnTo>
                    <a:pt x="3387" y="1979"/>
                  </a:lnTo>
                  <a:lnTo>
                    <a:pt x="3407" y="2005"/>
                  </a:lnTo>
                  <a:lnTo>
                    <a:pt x="3403" y="2021"/>
                  </a:lnTo>
                  <a:lnTo>
                    <a:pt x="3397" y="2015"/>
                  </a:lnTo>
                  <a:lnTo>
                    <a:pt x="3389" y="2021"/>
                  </a:lnTo>
                  <a:lnTo>
                    <a:pt x="3387" y="2012"/>
                  </a:lnTo>
                  <a:lnTo>
                    <a:pt x="3379" y="2028"/>
                  </a:lnTo>
                  <a:lnTo>
                    <a:pt x="3371" y="2026"/>
                  </a:lnTo>
                  <a:lnTo>
                    <a:pt x="3367" y="2013"/>
                  </a:lnTo>
                  <a:lnTo>
                    <a:pt x="3347" y="2003"/>
                  </a:lnTo>
                  <a:lnTo>
                    <a:pt x="3340" y="2032"/>
                  </a:lnTo>
                  <a:lnTo>
                    <a:pt x="3334" y="2031"/>
                  </a:lnTo>
                  <a:lnTo>
                    <a:pt x="3337" y="2021"/>
                  </a:lnTo>
                  <a:lnTo>
                    <a:pt x="3328" y="2021"/>
                  </a:lnTo>
                  <a:lnTo>
                    <a:pt x="3308" y="2036"/>
                  </a:lnTo>
                  <a:lnTo>
                    <a:pt x="3298" y="2035"/>
                  </a:lnTo>
                  <a:lnTo>
                    <a:pt x="3318" y="2054"/>
                  </a:lnTo>
                  <a:lnTo>
                    <a:pt x="3312" y="2061"/>
                  </a:lnTo>
                  <a:lnTo>
                    <a:pt x="3296" y="2048"/>
                  </a:lnTo>
                  <a:lnTo>
                    <a:pt x="3288" y="2057"/>
                  </a:lnTo>
                  <a:lnTo>
                    <a:pt x="3311" y="2071"/>
                  </a:lnTo>
                  <a:lnTo>
                    <a:pt x="3311" y="2078"/>
                  </a:lnTo>
                  <a:lnTo>
                    <a:pt x="3318" y="2074"/>
                  </a:lnTo>
                  <a:lnTo>
                    <a:pt x="3322" y="2093"/>
                  </a:lnTo>
                  <a:lnTo>
                    <a:pt x="3302" y="2107"/>
                  </a:lnTo>
                  <a:lnTo>
                    <a:pt x="3285" y="2106"/>
                  </a:lnTo>
                  <a:lnTo>
                    <a:pt x="3272" y="2090"/>
                  </a:lnTo>
                  <a:lnTo>
                    <a:pt x="3263" y="2091"/>
                  </a:lnTo>
                  <a:lnTo>
                    <a:pt x="3263" y="2081"/>
                  </a:lnTo>
                  <a:lnTo>
                    <a:pt x="3283" y="2081"/>
                  </a:lnTo>
                  <a:lnTo>
                    <a:pt x="3270" y="2064"/>
                  </a:lnTo>
                  <a:lnTo>
                    <a:pt x="3263" y="2071"/>
                  </a:lnTo>
                  <a:lnTo>
                    <a:pt x="3262" y="2060"/>
                  </a:lnTo>
                  <a:lnTo>
                    <a:pt x="3249" y="2062"/>
                  </a:lnTo>
                  <a:lnTo>
                    <a:pt x="3256" y="2048"/>
                  </a:lnTo>
                  <a:lnTo>
                    <a:pt x="3240" y="2047"/>
                  </a:lnTo>
                  <a:lnTo>
                    <a:pt x="3230" y="2034"/>
                  </a:lnTo>
                  <a:lnTo>
                    <a:pt x="3201" y="2025"/>
                  </a:lnTo>
                  <a:lnTo>
                    <a:pt x="3208" y="2002"/>
                  </a:lnTo>
                  <a:lnTo>
                    <a:pt x="3226" y="1990"/>
                  </a:lnTo>
                  <a:lnTo>
                    <a:pt x="3177" y="1943"/>
                  </a:lnTo>
                  <a:lnTo>
                    <a:pt x="3159" y="1944"/>
                  </a:lnTo>
                  <a:lnTo>
                    <a:pt x="3158" y="1957"/>
                  </a:lnTo>
                  <a:lnTo>
                    <a:pt x="3138" y="1950"/>
                  </a:lnTo>
                  <a:lnTo>
                    <a:pt x="3141" y="1936"/>
                  </a:lnTo>
                  <a:lnTo>
                    <a:pt x="3121" y="1918"/>
                  </a:lnTo>
                  <a:lnTo>
                    <a:pt x="3109" y="1917"/>
                  </a:lnTo>
                  <a:lnTo>
                    <a:pt x="3097" y="1898"/>
                  </a:lnTo>
                  <a:lnTo>
                    <a:pt x="3099" y="1944"/>
                  </a:lnTo>
                  <a:lnTo>
                    <a:pt x="3083" y="1936"/>
                  </a:lnTo>
                  <a:lnTo>
                    <a:pt x="3076" y="1921"/>
                  </a:lnTo>
                  <a:lnTo>
                    <a:pt x="3056" y="1923"/>
                  </a:lnTo>
                  <a:lnTo>
                    <a:pt x="3054" y="1914"/>
                  </a:lnTo>
                  <a:lnTo>
                    <a:pt x="3040" y="1930"/>
                  </a:lnTo>
                  <a:lnTo>
                    <a:pt x="3038" y="1946"/>
                  </a:lnTo>
                  <a:lnTo>
                    <a:pt x="3030" y="1933"/>
                  </a:lnTo>
                  <a:lnTo>
                    <a:pt x="2978" y="1940"/>
                  </a:lnTo>
                  <a:lnTo>
                    <a:pt x="2950" y="1926"/>
                  </a:lnTo>
                  <a:lnTo>
                    <a:pt x="2952" y="1902"/>
                  </a:lnTo>
                  <a:lnTo>
                    <a:pt x="2935" y="1892"/>
                  </a:lnTo>
                  <a:lnTo>
                    <a:pt x="2943" y="1856"/>
                  </a:lnTo>
                  <a:lnTo>
                    <a:pt x="2963" y="1838"/>
                  </a:lnTo>
                  <a:lnTo>
                    <a:pt x="2975" y="1838"/>
                  </a:lnTo>
                  <a:lnTo>
                    <a:pt x="2971" y="1826"/>
                  </a:lnTo>
                  <a:lnTo>
                    <a:pt x="2991" y="1813"/>
                  </a:lnTo>
                  <a:lnTo>
                    <a:pt x="2987" y="1802"/>
                  </a:lnTo>
                  <a:lnTo>
                    <a:pt x="2997" y="1780"/>
                  </a:lnTo>
                  <a:lnTo>
                    <a:pt x="3001" y="1794"/>
                  </a:lnTo>
                  <a:lnTo>
                    <a:pt x="3014" y="1799"/>
                  </a:lnTo>
                  <a:lnTo>
                    <a:pt x="3037" y="1793"/>
                  </a:lnTo>
                  <a:lnTo>
                    <a:pt x="3030" y="1776"/>
                  </a:lnTo>
                  <a:lnTo>
                    <a:pt x="3037" y="1771"/>
                  </a:lnTo>
                  <a:lnTo>
                    <a:pt x="3037" y="1728"/>
                  </a:lnTo>
                  <a:lnTo>
                    <a:pt x="3083" y="1682"/>
                  </a:lnTo>
                  <a:lnTo>
                    <a:pt x="3131" y="1670"/>
                  </a:lnTo>
                  <a:lnTo>
                    <a:pt x="3139" y="1626"/>
                  </a:lnTo>
                  <a:lnTo>
                    <a:pt x="3158" y="1606"/>
                  </a:lnTo>
                  <a:lnTo>
                    <a:pt x="3146" y="1591"/>
                  </a:lnTo>
                  <a:lnTo>
                    <a:pt x="3151" y="1577"/>
                  </a:lnTo>
                  <a:lnTo>
                    <a:pt x="3172" y="1567"/>
                  </a:lnTo>
                  <a:lnTo>
                    <a:pt x="3191" y="1541"/>
                  </a:lnTo>
                  <a:lnTo>
                    <a:pt x="3204" y="1551"/>
                  </a:lnTo>
                  <a:lnTo>
                    <a:pt x="3211" y="1535"/>
                  </a:lnTo>
                  <a:lnTo>
                    <a:pt x="3221" y="1536"/>
                  </a:lnTo>
                  <a:lnTo>
                    <a:pt x="3220" y="1577"/>
                  </a:lnTo>
                  <a:lnTo>
                    <a:pt x="3229" y="1578"/>
                  </a:lnTo>
                  <a:lnTo>
                    <a:pt x="3230" y="1587"/>
                  </a:lnTo>
                  <a:lnTo>
                    <a:pt x="3217" y="1630"/>
                  </a:lnTo>
                  <a:lnTo>
                    <a:pt x="3230" y="1644"/>
                  </a:lnTo>
                  <a:lnTo>
                    <a:pt x="3279" y="1649"/>
                  </a:lnTo>
                  <a:lnTo>
                    <a:pt x="3291" y="1629"/>
                  </a:lnTo>
                  <a:lnTo>
                    <a:pt x="3283" y="1613"/>
                  </a:lnTo>
                  <a:lnTo>
                    <a:pt x="3301" y="1594"/>
                  </a:lnTo>
                  <a:lnTo>
                    <a:pt x="3309" y="1559"/>
                  </a:lnTo>
                  <a:lnTo>
                    <a:pt x="3330" y="1554"/>
                  </a:lnTo>
                  <a:lnTo>
                    <a:pt x="3328" y="1545"/>
                  </a:lnTo>
                  <a:lnTo>
                    <a:pt x="3309" y="1544"/>
                  </a:lnTo>
                  <a:lnTo>
                    <a:pt x="3298" y="1469"/>
                  </a:lnTo>
                  <a:lnTo>
                    <a:pt x="3275" y="1467"/>
                  </a:lnTo>
                  <a:lnTo>
                    <a:pt x="3260" y="1473"/>
                  </a:lnTo>
                  <a:lnTo>
                    <a:pt x="3240" y="1513"/>
                  </a:lnTo>
                  <a:lnTo>
                    <a:pt x="3233" y="1502"/>
                  </a:lnTo>
                  <a:lnTo>
                    <a:pt x="3206" y="1490"/>
                  </a:lnTo>
                  <a:lnTo>
                    <a:pt x="3191" y="1512"/>
                  </a:lnTo>
                  <a:lnTo>
                    <a:pt x="3177" y="1497"/>
                  </a:lnTo>
                  <a:lnTo>
                    <a:pt x="3161" y="1451"/>
                  </a:lnTo>
                  <a:lnTo>
                    <a:pt x="3132" y="1459"/>
                  </a:lnTo>
                  <a:lnTo>
                    <a:pt x="3102" y="1497"/>
                  </a:lnTo>
                  <a:lnTo>
                    <a:pt x="3095" y="1538"/>
                  </a:lnTo>
                  <a:lnTo>
                    <a:pt x="3082" y="1562"/>
                  </a:lnTo>
                  <a:lnTo>
                    <a:pt x="3069" y="1567"/>
                  </a:lnTo>
                  <a:lnTo>
                    <a:pt x="3056" y="1588"/>
                  </a:lnTo>
                  <a:lnTo>
                    <a:pt x="2987" y="1591"/>
                  </a:lnTo>
                  <a:lnTo>
                    <a:pt x="2975" y="1572"/>
                  </a:lnTo>
                  <a:lnTo>
                    <a:pt x="2963" y="1570"/>
                  </a:lnTo>
                  <a:lnTo>
                    <a:pt x="2939" y="1591"/>
                  </a:lnTo>
                  <a:lnTo>
                    <a:pt x="2930" y="1619"/>
                  </a:lnTo>
                  <a:lnTo>
                    <a:pt x="2910" y="1634"/>
                  </a:lnTo>
                  <a:lnTo>
                    <a:pt x="2857" y="1655"/>
                  </a:lnTo>
                  <a:lnTo>
                    <a:pt x="2850" y="1663"/>
                  </a:lnTo>
                  <a:lnTo>
                    <a:pt x="2852" y="1675"/>
                  </a:lnTo>
                  <a:lnTo>
                    <a:pt x="2841" y="1681"/>
                  </a:lnTo>
                  <a:lnTo>
                    <a:pt x="2825" y="1708"/>
                  </a:lnTo>
                  <a:lnTo>
                    <a:pt x="2809" y="1706"/>
                  </a:lnTo>
                  <a:lnTo>
                    <a:pt x="2776" y="1730"/>
                  </a:lnTo>
                  <a:lnTo>
                    <a:pt x="2716" y="1724"/>
                  </a:lnTo>
                  <a:lnTo>
                    <a:pt x="2680" y="1730"/>
                  </a:lnTo>
                  <a:lnTo>
                    <a:pt x="2695" y="1738"/>
                  </a:lnTo>
                  <a:lnTo>
                    <a:pt x="2707" y="1731"/>
                  </a:lnTo>
                  <a:lnTo>
                    <a:pt x="2734" y="1734"/>
                  </a:lnTo>
                  <a:lnTo>
                    <a:pt x="2734" y="1751"/>
                  </a:lnTo>
                  <a:lnTo>
                    <a:pt x="2759" y="1764"/>
                  </a:lnTo>
                  <a:lnTo>
                    <a:pt x="2759" y="1771"/>
                  </a:lnTo>
                  <a:lnTo>
                    <a:pt x="2742" y="1773"/>
                  </a:lnTo>
                  <a:lnTo>
                    <a:pt x="2743" y="1786"/>
                  </a:lnTo>
                  <a:lnTo>
                    <a:pt x="2733" y="1794"/>
                  </a:lnTo>
                  <a:lnTo>
                    <a:pt x="2729" y="1819"/>
                  </a:lnTo>
                  <a:lnTo>
                    <a:pt x="2710" y="1836"/>
                  </a:lnTo>
                  <a:lnTo>
                    <a:pt x="2727" y="1848"/>
                  </a:lnTo>
                  <a:lnTo>
                    <a:pt x="2756" y="1842"/>
                  </a:lnTo>
                  <a:lnTo>
                    <a:pt x="2753" y="1869"/>
                  </a:lnTo>
                  <a:lnTo>
                    <a:pt x="2749" y="1875"/>
                  </a:lnTo>
                  <a:lnTo>
                    <a:pt x="2740" y="1859"/>
                  </a:lnTo>
                  <a:lnTo>
                    <a:pt x="2724" y="1861"/>
                  </a:lnTo>
                  <a:lnTo>
                    <a:pt x="2726" y="1905"/>
                  </a:lnTo>
                  <a:lnTo>
                    <a:pt x="2697" y="1898"/>
                  </a:lnTo>
                  <a:lnTo>
                    <a:pt x="2677" y="1923"/>
                  </a:lnTo>
                  <a:lnTo>
                    <a:pt x="2681" y="1936"/>
                  </a:lnTo>
                  <a:lnTo>
                    <a:pt x="2707" y="1959"/>
                  </a:lnTo>
                  <a:lnTo>
                    <a:pt x="2705" y="1967"/>
                  </a:lnTo>
                  <a:lnTo>
                    <a:pt x="2690" y="1967"/>
                  </a:lnTo>
                  <a:lnTo>
                    <a:pt x="2682" y="1996"/>
                  </a:lnTo>
                  <a:lnTo>
                    <a:pt x="2704" y="2011"/>
                  </a:lnTo>
                  <a:lnTo>
                    <a:pt x="2710" y="2034"/>
                  </a:lnTo>
                  <a:lnTo>
                    <a:pt x="2697" y="2038"/>
                  </a:lnTo>
                  <a:lnTo>
                    <a:pt x="2690" y="2032"/>
                  </a:lnTo>
                  <a:lnTo>
                    <a:pt x="2672" y="2048"/>
                  </a:lnTo>
                  <a:lnTo>
                    <a:pt x="2648" y="2019"/>
                  </a:lnTo>
                  <a:lnTo>
                    <a:pt x="2638" y="2034"/>
                  </a:lnTo>
                  <a:lnTo>
                    <a:pt x="2644" y="2062"/>
                  </a:lnTo>
                  <a:lnTo>
                    <a:pt x="2655" y="2075"/>
                  </a:lnTo>
                  <a:lnTo>
                    <a:pt x="2639" y="2094"/>
                  </a:lnTo>
                  <a:lnTo>
                    <a:pt x="2620" y="2094"/>
                  </a:lnTo>
                  <a:lnTo>
                    <a:pt x="2610" y="2080"/>
                  </a:lnTo>
                  <a:lnTo>
                    <a:pt x="2525" y="2077"/>
                  </a:lnTo>
                  <a:lnTo>
                    <a:pt x="2553" y="2122"/>
                  </a:lnTo>
                  <a:lnTo>
                    <a:pt x="2550" y="2147"/>
                  </a:lnTo>
                  <a:lnTo>
                    <a:pt x="2528" y="2116"/>
                  </a:lnTo>
                  <a:lnTo>
                    <a:pt x="2501" y="2106"/>
                  </a:lnTo>
                  <a:lnTo>
                    <a:pt x="2481" y="2087"/>
                  </a:lnTo>
                  <a:lnTo>
                    <a:pt x="2471" y="2083"/>
                  </a:lnTo>
                  <a:lnTo>
                    <a:pt x="2455" y="2094"/>
                  </a:lnTo>
                  <a:lnTo>
                    <a:pt x="2436" y="2093"/>
                  </a:lnTo>
                  <a:lnTo>
                    <a:pt x="2413" y="2077"/>
                  </a:lnTo>
                  <a:lnTo>
                    <a:pt x="2417" y="2051"/>
                  </a:lnTo>
                  <a:lnTo>
                    <a:pt x="2381" y="2051"/>
                  </a:lnTo>
                  <a:lnTo>
                    <a:pt x="2383" y="2035"/>
                  </a:lnTo>
                  <a:lnTo>
                    <a:pt x="2399" y="2028"/>
                  </a:lnTo>
                  <a:lnTo>
                    <a:pt x="2386" y="1972"/>
                  </a:lnTo>
                  <a:lnTo>
                    <a:pt x="2391" y="1964"/>
                  </a:lnTo>
                  <a:lnTo>
                    <a:pt x="2383" y="1959"/>
                  </a:lnTo>
                  <a:lnTo>
                    <a:pt x="2391" y="1930"/>
                  </a:lnTo>
                  <a:lnTo>
                    <a:pt x="2388" y="1902"/>
                  </a:lnTo>
                  <a:lnTo>
                    <a:pt x="2401" y="1888"/>
                  </a:lnTo>
                  <a:lnTo>
                    <a:pt x="2391" y="1888"/>
                  </a:lnTo>
                  <a:lnTo>
                    <a:pt x="2390" y="1879"/>
                  </a:lnTo>
                  <a:lnTo>
                    <a:pt x="2387" y="1864"/>
                  </a:lnTo>
                  <a:lnTo>
                    <a:pt x="2397" y="1848"/>
                  </a:lnTo>
                  <a:lnTo>
                    <a:pt x="2381" y="1830"/>
                  </a:lnTo>
                  <a:lnTo>
                    <a:pt x="2386" y="1809"/>
                  </a:lnTo>
                  <a:lnTo>
                    <a:pt x="2367" y="1793"/>
                  </a:lnTo>
                  <a:lnTo>
                    <a:pt x="2374" y="1786"/>
                  </a:lnTo>
                  <a:lnTo>
                    <a:pt x="2367" y="1742"/>
                  </a:lnTo>
                  <a:lnTo>
                    <a:pt x="2375" y="1714"/>
                  </a:lnTo>
                  <a:lnTo>
                    <a:pt x="2388" y="1702"/>
                  </a:lnTo>
                  <a:lnTo>
                    <a:pt x="2383" y="1699"/>
                  </a:lnTo>
                  <a:lnTo>
                    <a:pt x="2370" y="1735"/>
                  </a:lnTo>
                  <a:lnTo>
                    <a:pt x="2354" y="1748"/>
                  </a:lnTo>
                  <a:lnTo>
                    <a:pt x="2344" y="1918"/>
                  </a:lnTo>
                  <a:lnTo>
                    <a:pt x="2354" y="1930"/>
                  </a:lnTo>
                  <a:lnTo>
                    <a:pt x="2337" y="1934"/>
                  </a:lnTo>
                  <a:lnTo>
                    <a:pt x="2335" y="1941"/>
                  </a:lnTo>
                  <a:lnTo>
                    <a:pt x="2339" y="1982"/>
                  </a:lnTo>
                  <a:lnTo>
                    <a:pt x="2347" y="1989"/>
                  </a:lnTo>
                  <a:lnTo>
                    <a:pt x="2335" y="1995"/>
                  </a:lnTo>
                  <a:lnTo>
                    <a:pt x="2337" y="2005"/>
                  </a:lnTo>
                  <a:lnTo>
                    <a:pt x="2325" y="2002"/>
                  </a:lnTo>
                  <a:lnTo>
                    <a:pt x="2301" y="2016"/>
                  </a:lnTo>
                  <a:lnTo>
                    <a:pt x="2315" y="2045"/>
                  </a:lnTo>
                  <a:lnTo>
                    <a:pt x="2276" y="2104"/>
                  </a:lnTo>
                  <a:lnTo>
                    <a:pt x="2266" y="2097"/>
                  </a:lnTo>
                  <a:lnTo>
                    <a:pt x="2250" y="2111"/>
                  </a:lnTo>
                  <a:lnTo>
                    <a:pt x="2233" y="2109"/>
                  </a:lnTo>
                  <a:lnTo>
                    <a:pt x="2203" y="2137"/>
                  </a:lnTo>
                  <a:lnTo>
                    <a:pt x="2191" y="2134"/>
                  </a:lnTo>
                  <a:lnTo>
                    <a:pt x="2198" y="2149"/>
                  </a:lnTo>
                  <a:lnTo>
                    <a:pt x="2190" y="2152"/>
                  </a:lnTo>
                  <a:lnTo>
                    <a:pt x="2175" y="2137"/>
                  </a:lnTo>
                  <a:lnTo>
                    <a:pt x="2164" y="2149"/>
                  </a:lnTo>
                  <a:lnTo>
                    <a:pt x="2151" y="2146"/>
                  </a:lnTo>
                  <a:lnTo>
                    <a:pt x="2141" y="2172"/>
                  </a:lnTo>
                  <a:lnTo>
                    <a:pt x="2123" y="2168"/>
                  </a:lnTo>
                  <a:lnTo>
                    <a:pt x="2113" y="2186"/>
                  </a:lnTo>
                  <a:lnTo>
                    <a:pt x="2103" y="2176"/>
                  </a:lnTo>
                  <a:lnTo>
                    <a:pt x="2093" y="2191"/>
                  </a:lnTo>
                  <a:lnTo>
                    <a:pt x="2102" y="2201"/>
                  </a:lnTo>
                  <a:lnTo>
                    <a:pt x="2084" y="2221"/>
                  </a:lnTo>
                  <a:lnTo>
                    <a:pt x="2090" y="2235"/>
                  </a:lnTo>
                  <a:lnTo>
                    <a:pt x="2100" y="2235"/>
                  </a:lnTo>
                  <a:lnTo>
                    <a:pt x="2099" y="2277"/>
                  </a:lnTo>
                  <a:lnTo>
                    <a:pt x="2068" y="2296"/>
                  </a:lnTo>
                  <a:lnTo>
                    <a:pt x="2079" y="2306"/>
                  </a:lnTo>
                  <a:lnTo>
                    <a:pt x="2066" y="2323"/>
                  </a:lnTo>
                  <a:lnTo>
                    <a:pt x="2070" y="2338"/>
                  </a:lnTo>
                  <a:lnTo>
                    <a:pt x="2067" y="2356"/>
                  </a:lnTo>
                  <a:lnTo>
                    <a:pt x="2074" y="2367"/>
                  </a:lnTo>
                  <a:lnTo>
                    <a:pt x="2060" y="2372"/>
                  </a:lnTo>
                  <a:lnTo>
                    <a:pt x="2041" y="2356"/>
                  </a:lnTo>
                  <a:lnTo>
                    <a:pt x="1998" y="2351"/>
                  </a:lnTo>
                  <a:lnTo>
                    <a:pt x="1970" y="2391"/>
                  </a:lnTo>
                  <a:lnTo>
                    <a:pt x="1945" y="2395"/>
                  </a:lnTo>
                  <a:lnTo>
                    <a:pt x="1939" y="2414"/>
                  </a:lnTo>
                  <a:lnTo>
                    <a:pt x="1923" y="2408"/>
                  </a:lnTo>
                  <a:lnTo>
                    <a:pt x="1927" y="2368"/>
                  </a:lnTo>
                  <a:lnTo>
                    <a:pt x="1916" y="2358"/>
                  </a:lnTo>
                  <a:lnTo>
                    <a:pt x="1940" y="2328"/>
                  </a:lnTo>
                  <a:lnTo>
                    <a:pt x="1930" y="2307"/>
                  </a:lnTo>
                  <a:lnTo>
                    <a:pt x="1930" y="2273"/>
                  </a:lnTo>
                  <a:lnTo>
                    <a:pt x="1904" y="2261"/>
                  </a:lnTo>
                  <a:lnTo>
                    <a:pt x="1894" y="2274"/>
                  </a:lnTo>
                  <a:lnTo>
                    <a:pt x="1878" y="2274"/>
                  </a:lnTo>
                  <a:lnTo>
                    <a:pt x="1858" y="2294"/>
                  </a:lnTo>
                  <a:lnTo>
                    <a:pt x="1847" y="2297"/>
                  </a:lnTo>
                  <a:lnTo>
                    <a:pt x="1847" y="2287"/>
                  </a:lnTo>
                  <a:lnTo>
                    <a:pt x="1836" y="2279"/>
                  </a:lnTo>
                  <a:lnTo>
                    <a:pt x="1835" y="2269"/>
                  </a:lnTo>
                  <a:lnTo>
                    <a:pt x="1842" y="2267"/>
                  </a:lnTo>
                  <a:lnTo>
                    <a:pt x="1858" y="2281"/>
                  </a:lnTo>
                  <a:lnTo>
                    <a:pt x="1862" y="2276"/>
                  </a:lnTo>
                  <a:lnTo>
                    <a:pt x="1854" y="2264"/>
                  </a:lnTo>
                  <a:lnTo>
                    <a:pt x="1872" y="2266"/>
                  </a:lnTo>
                  <a:lnTo>
                    <a:pt x="1857" y="2254"/>
                  </a:lnTo>
                  <a:lnTo>
                    <a:pt x="1864" y="2241"/>
                  </a:lnTo>
                  <a:lnTo>
                    <a:pt x="1849" y="2238"/>
                  </a:lnTo>
                  <a:lnTo>
                    <a:pt x="1849" y="2225"/>
                  </a:lnTo>
                  <a:lnTo>
                    <a:pt x="1893" y="2218"/>
                  </a:lnTo>
                  <a:lnTo>
                    <a:pt x="1872" y="2189"/>
                  </a:lnTo>
                  <a:lnTo>
                    <a:pt x="1877" y="2181"/>
                  </a:lnTo>
                  <a:lnTo>
                    <a:pt x="1872" y="2175"/>
                  </a:lnTo>
                  <a:lnTo>
                    <a:pt x="1900" y="2183"/>
                  </a:lnTo>
                  <a:lnTo>
                    <a:pt x="1903" y="2191"/>
                  </a:lnTo>
                  <a:lnTo>
                    <a:pt x="1923" y="2162"/>
                  </a:lnTo>
                  <a:lnTo>
                    <a:pt x="1909" y="2139"/>
                  </a:lnTo>
                  <a:lnTo>
                    <a:pt x="1919" y="2123"/>
                  </a:lnTo>
                  <a:lnTo>
                    <a:pt x="1910" y="2110"/>
                  </a:lnTo>
                  <a:lnTo>
                    <a:pt x="1890" y="2127"/>
                  </a:lnTo>
                  <a:lnTo>
                    <a:pt x="1881" y="2120"/>
                  </a:lnTo>
                  <a:lnTo>
                    <a:pt x="1867" y="2122"/>
                  </a:lnTo>
                  <a:lnTo>
                    <a:pt x="1867" y="2140"/>
                  </a:lnTo>
                  <a:lnTo>
                    <a:pt x="1854" y="2136"/>
                  </a:lnTo>
                  <a:lnTo>
                    <a:pt x="1842" y="2113"/>
                  </a:lnTo>
                  <a:lnTo>
                    <a:pt x="1819" y="2096"/>
                  </a:lnTo>
                  <a:lnTo>
                    <a:pt x="1818" y="2088"/>
                  </a:lnTo>
                  <a:lnTo>
                    <a:pt x="1834" y="2080"/>
                  </a:lnTo>
                  <a:lnTo>
                    <a:pt x="1845" y="2094"/>
                  </a:lnTo>
                  <a:lnTo>
                    <a:pt x="1854" y="2088"/>
                  </a:lnTo>
                  <a:lnTo>
                    <a:pt x="1841" y="2075"/>
                  </a:lnTo>
                  <a:lnTo>
                    <a:pt x="1839" y="2065"/>
                  </a:lnTo>
                  <a:lnTo>
                    <a:pt x="1851" y="2058"/>
                  </a:lnTo>
                  <a:lnTo>
                    <a:pt x="1844" y="2047"/>
                  </a:lnTo>
                  <a:lnTo>
                    <a:pt x="1832" y="2051"/>
                  </a:lnTo>
                  <a:lnTo>
                    <a:pt x="1819" y="2034"/>
                  </a:lnTo>
                  <a:lnTo>
                    <a:pt x="1819" y="2024"/>
                  </a:lnTo>
                  <a:lnTo>
                    <a:pt x="1836" y="2021"/>
                  </a:lnTo>
                  <a:lnTo>
                    <a:pt x="1821" y="1983"/>
                  </a:lnTo>
                  <a:lnTo>
                    <a:pt x="1845" y="1969"/>
                  </a:lnTo>
                  <a:lnTo>
                    <a:pt x="1831" y="1944"/>
                  </a:lnTo>
                  <a:lnTo>
                    <a:pt x="1796" y="1941"/>
                  </a:lnTo>
                  <a:lnTo>
                    <a:pt x="1798" y="1931"/>
                  </a:lnTo>
                  <a:lnTo>
                    <a:pt x="1816" y="1927"/>
                  </a:lnTo>
                  <a:lnTo>
                    <a:pt x="1835" y="1911"/>
                  </a:lnTo>
                  <a:lnTo>
                    <a:pt x="1829" y="1897"/>
                  </a:lnTo>
                  <a:lnTo>
                    <a:pt x="1812" y="1900"/>
                  </a:lnTo>
                  <a:lnTo>
                    <a:pt x="1811" y="1908"/>
                  </a:lnTo>
                  <a:lnTo>
                    <a:pt x="1793" y="1908"/>
                  </a:lnTo>
                  <a:lnTo>
                    <a:pt x="1793" y="1879"/>
                  </a:lnTo>
                  <a:lnTo>
                    <a:pt x="1751" y="1865"/>
                  </a:lnTo>
                  <a:lnTo>
                    <a:pt x="1756" y="1887"/>
                  </a:lnTo>
                  <a:lnTo>
                    <a:pt x="1728" y="1891"/>
                  </a:lnTo>
                  <a:lnTo>
                    <a:pt x="1728" y="1908"/>
                  </a:lnTo>
                  <a:lnTo>
                    <a:pt x="1702" y="1921"/>
                  </a:lnTo>
                  <a:lnTo>
                    <a:pt x="1688" y="1907"/>
                  </a:lnTo>
                  <a:lnTo>
                    <a:pt x="1705" y="1887"/>
                  </a:lnTo>
                  <a:lnTo>
                    <a:pt x="1705" y="1865"/>
                  </a:lnTo>
                  <a:lnTo>
                    <a:pt x="1665" y="1862"/>
                  </a:lnTo>
                  <a:lnTo>
                    <a:pt x="1615" y="1838"/>
                  </a:lnTo>
                  <a:lnTo>
                    <a:pt x="1579" y="1849"/>
                  </a:lnTo>
                  <a:lnTo>
                    <a:pt x="1561" y="1829"/>
                  </a:lnTo>
                  <a:lnTo>
                    <a:pt x="1577" y="1810"/>
                  </a:lnTo>
                  <a:lnTo>
                    <a:pt x="1519" y="1790"/>
                  </a:lnTo>
                  <a:lnTo>
                    <a:pt x="1530" y="1771"/>
                  </a:lnTo>
                  <a:lnTo>
                    <a:pt x="1521" y="1761"/>
                  </a:lnTo>
                  <a:lnTo>
                    <a:pt x="1527" y="1742"/>
                  </a:lnTo>
                  <a:lnTo>
                    <a:pt x="1521" y="1737"/>
                  </a:lnTo>
                  <a:lnTo>
                    <a:pt x="1544" y="1718"/>
                  </a:lnTo>
                  <a:lnTo>
                    <a:pt x="1537" y="1708"/>
                  </a:lnTo>
                  <a:lnTo>
                    <a:pt x="1528" y="1719"/>
                  </a:lnTo>
                  <a:lnTo>
                    <a:pt x="1506" y="1714"/>
                  </a:lnTo>
                  <a:lnTo>
                    <a:pt x="1486" y="1693"/>
                  </a:lnTo>
                  <a:lnTo>
                    <a:pt x="1479" y="1643"/>
                  </a:lnTo>
                  <a:lnTo>
                    <a:pt x="1486" y="1632"/>
                  </a:lnTo>
                  <a:lnTo>
                    <a:pt x="1478" y="1619"/>
                  </a:lnTo>
                  <a:lnTo>
                    <a:pt x="1492" y="1606"/>
                  </a:lnTo>
                  <a:lnTo>
                    <a:pt x="1483" y="1587"/>
                  </a:lnTo>
                  <a:lnTo>
                    <a:pt x="1489" y="1562"/>
                  </a:lnTo>
                  <a:lnTo>
                    <a:pt x="1499" y="1570"/>
                  </a:lnTo>
                  <a:lnTo>
                    <a:pt x="1511" y="1549"/>
                  </a:lnTo>
                  <a:lnTo>
                    <a:pt x="1511" y="1518"/>
                  </a:lnTo>
                  <a:lnTo>
                    <a:pt x="1531" y="1457"/>
                  </a:lnTo>
                  <a:lnTo>
                    <a:pt x="1554" y="1447"/>
                  </a:lnTo>
                  <a:lnTo>
                    <a:pt x="1573" y="1464"/>
                  </a:lnTo>
                  <a:lnTo>
                    <a:pt x="1567" y="1479"/>
                  </a:lnTo>
                  <a:lnTo>
                    <a:pt x="1590" y="1476"/>
                  </a:lnTo>
                  <a:lnTo>
                    <a:pt x="1584" y="1490"/>
                  </a:lnTo>
                  <a:lnTo>
                    <a:pt x="1602" y="1499"/>
                  </a:lnTo>
                  <a:lnTo>
                    <a:pt x="1607" y="1535"/>
                  </a:lnTo>
                  <a:lnTo>
                    <a:pt x="1623" y="1539"/>
                  </a:lnTo>
                  <a:lnTo>
                    <a:pt x="1639" y="1559"/>
                  </a:lnTo>
                  <a:lnTo>
                    <a:pt x="1639" y="1571"/>
                  </a:lnTo>
                  <a:lnTo>
                    <a:pt x="1612" y="1583"/>
                  </a:lnTo>
                  <a:lnTo>
                    <a:pt x="1607" y="1617"/>
                  </a:lnTo>
                  <a:lnTo>
                    <a:pt x="1615" y="1633"/>
                  </a:lnTo>
                  <a:lnTo>
                    <a:pt x="1602" y="1650"/>
                  </a:lnTo>
                  <a:lnTo>
                    <a:pt x="1606" y="1660"/>
                  </a:lnTo>
                  <a:lnTo>
                    <a:pt x="1648" y="1676"/>
                  </a:lnTo>
                  <a:lnTo>
                    <a:pt x="1645" y="1728"/>
                  </a:lnTo>
                  <a:lnTo>
                    <a:pt x="1669" y="1740"/>
                  </a:lnTo>
                  <a:lnTo>
                    <a:pt x="1674" y="1773"/>
                  </a:lnTo>
                  <a:lnTo>
                    <a:pt x="1681" y="1750"/>
                  </a:lnTo>
                  <a:lnTo>
                    <a:pt x="1692" y="1745"/>
                  </a:lnTo>
                  <a:lnTo>
                    <a:pt x="1728" y="1770"/>
                  </a:lnTo>
                  <a:lnTo>
                    <a:pt x="1741" y="1767"/>
                  </a:lnTo>
                  <a:lnTo>
                    <a:pt x="1738" y="1779"/>
                  </a:lnTo>
                  <a:lnTo>
                    <a:pt x="1813" y="1819"/>
                  </a:lnTo>
                  <a:lnTo>
                    <a:pt x="1811" y="1803"/>
                  </a:lnTo>
                  <a:lnTo>
                    <a:pt x="1862" y="1777"/>
                  </a:lnTo>
                  <a:lnTo>
                    <a:pt x="1870" y="1755"/>
                  </a:lnTo>
                  <a:lnTo>
                    <a:pt x="1868" y="1747"/>
                  </a:lnTo>
                  <a:lnTo>
                    <a:pt x="1855" y="1747"/>
                  </a:lnTo>
                  <a:lnTo>
                    <a:pt x="1842" y="1758"/>
                  </a:lnTo>
                  <a:lnTo>
                    <a:pt x="1832" y="1753"/>
                  </a:lnTo>
                  <a:lnTo>
                    <a:pt x="1818" y="1764"/>
                  </a:lnTo>
                  <a:lnTo>
                    <a:pt x="1811" y="1712"/>
                  </a:lnTo>
                  <a:lnTo>
                    <a:pt x="1800" y="1712"/>
                  </a:lnTo>
                  <a:lnTo>
                    <a:pt x="1789" y="1732"/>
                  </a:lnTo>
                  <a:lnTo>
                    <a:pt x="1775" y="1689"/>
                  </a:lnTo>
                  <a:lnTo>
                    <a:pt x="1756" y="1693"/>
                  </a:lnTo>
                  <a:lnTo>
                    <a:pt x="1764" y="1660"/>
                  </a:lnTo>
                  <a:lnTo>
                    <a:pt x="1751" y="1659"/>
                  </a:lnTo>
                  <a:lnTo>
                    <a:pt x="1751" y="1644"/>
                  </a:lnTo>
                  <a:lnTo>
                    <a:pt x="1737" y="1644"/>
                  </a:lnTo>
                  <a:lnTo>
                    <a:pt x="1731" y="1668"/>
                  </a:lnTo>
                  <a:lnTo>
                    <a:pt x="1720" y="1665"/>
                  </a:lnTo>
                  <a:lnTo>
                    <a:pt x="1705" y="1683"/>
                  </a:lnTo>
                  <a:lnTo>
                    <a:pt x="1687" y="1668"/>
                  </a:lnTo>
                  <a:lnTo>
                    <a:pt x="1715" y="1632"/>
                  </a:lnTo>
                  <a:lnTo>
                    <a:pt x="1713" y="1598"/>
                  </a:lnTo>
                  <a:lnTo>
                    <a:pt x="1704" y="1588"/>
                  </a:lnTo>
                  <a:lnTo>
                    <a:pt x="1714" y="1590"/>
                  </a:lnTo>
                  <a:lnTo>
                    <a:pt x="1724" y="1604"/>
                  </a:lnTo>
                  <a:lnTo>
                    <a:pt x="1733" y="1597"/>
                  </a:lnTo>
                  <a:lnTo>
                    <a:pt x="1728" y="1584"/>
                  </a:lnTo>
                  <a:lnTo>
                    <a:pt x="1718" y="1580"/>
                  </a:lnTo>
                  <a:lnTo>
                    <a:pt x="1720" y="1565"/>
                  </a:lnTo>
                  <a:lnTo>
                    <a:pt x="1700" y="1562"/>
                  </a:lnTo>
                  <a:lnTo>
                    <a:pt x="1701" y="1552"/>
                  </a:lnTo>
                  <a:lnTo>
                    <a:pt x="1713" y="1558"/>
                  </a:lnTo>
                  <a:lnTo>
                    <a:pt x="1720" y="1545"/>
                  </a:lnTo>
                  <a:lnTo>
                    <a:pt x="1747" y="1583"/>
                  </a:lnTo>
                  <a:lnTo>
                    <a:pt x="1746" y="1598"/>
                  </a:lnTo>
                  <a:lnTo>
                    <a:pt x="1751" y="1607"/>
                  </a:lnTo>
                  <a:lnTo>
                    <a:pt x="1769" y="1588"/>
                  </a:lnTo>
                  <a:lnTo>
                    <a:pt x="1779" y="1587"/>
                  </a:lnTo>
                  <a:lnTo>
                    <a:pt x="1782" y="1574"/>
                  </a:lnTo>
                  <a:lnTo>
                    <a:pt x="1790" y="1584"/>
                  </a:lnTo>
                  <a:lnTo>
                    <a:pt x="1800" y="1567"/>
                  </a:lnTo>
                  <a:lnTo>
                    <a:pt x="1821" y="1578"/>
                  </a:lnTo>
                  <a:lnTo>
                    <a:pt x="1818" y="1590"/>
                  </a:lnTo>
                  <a:lnTo>
                    <a:pt x="1795" y="1606"/>
                  </a:lnTo>
                  <a:lnTo>
                    <a:pt x="1775" y="1643"/>
                  </a:lnTo>
                  <a:lnTo>
                    <a:pt x="1795" y="1666"/>
                  </a:lnTo>
                  <a:lnTo>
                    <a:pt x="1812" y="1659"/>
                  </a:lnTo>
                  <a:lnTo>
                    <a:pt x="1812" y="1675"/>
                  </a:lnTo>
                  <a:lnTo>
                    <a:pt x="1828" y="1678"/>
                  </a:lnTo>
                  <a:lnTo>
                    <a:pt x="1841" y="1698"/>
                  </a:lnTo>
                  <a:lnTo>
                    <a:pt x="1911" y="1706"/>
                  </a:lnTo>
                  <a:lnTo>
                    <a:pt x="1940" y="1731"/>
                  </a:lnTo>
                  <a:lnTo>
                    <a:pt x="1958" y="1706"/>
                  </a:lnTo>
                  <a:lnTo>
                    <a:pt x="1934" y="1699"/>
                  </a:lnTo>
                  <a:lnTo>
                    <a:pt x="1930" y="1678"/>
                  </a:lnTo>
                  <a:lnTo>
                    <a:pt x="1937" y="1675"/>
                  </a:lnTo>
                  <a:lnTo>
                    <a:pt x="1976" y="1679"/>
                  </a:lnTo>
                  <a:lnTo>
                    <a:pt x="1982" y="1695"/>
                  </a:lnTo>
                  <a:lnTo>
                    <a:pt x="2041" y="1719"/>
                  </a:lnTo>
                  <a:lnTo>
                    <a:pt x="2096" y="1725"/>
                  </a:lnTo>
                  <a:lnTo>
                    <a:pt x="2105" y="1717"/>
                  </a:lnTo>
                  <a:lnTo>
                    <a:pt x="2089" y="1704"/>
                  </a:lnTo>
                  <a:lnTo>
                    <a:pt x="2054" y="1702"/>
                  </a:lnTo>
                  <a:lnTo>
                    <a:pt x="2028" y="1676"/>
                  </a:lnTo>
                  <a:lnTo>
                    <a:pt x="1999" y="1662"/>
                  </a:lnTo>
                  <a:lnTo>
                    <a:pt x="1992" y="1637"/>
                  </a:lnTo>
                  <a:lnTo>
                    <a:pt x="2004" y="1614"/>
                  </a:lnTo>
                  <a:lnTo>
                    <a:pt x="1981" y="1607"/>
                  </a:lnTo>
                  <a:lnTo>
                    <a:pt x="1960" y="1611"/>
                  </a:lnTo>
                  <a:lnTo>
                    <a:pt x="1939" y="1559"/>
                  </a:lnTo>
                  <a:lnTo>
                    <a:pt x="1891" y="1502"/>
                  </a:lnTo>
                  <a:lnTo>
                    <a:pt x="1874" y="1495"/>
                  </a:lnTo>
                  <a:lnTo>
                    <a:pt x="1847" y="1497"/>
                  </a:lnTo>
                  <a:lnTo>
                    <a:pt x="1834" y="1500"/>
                  </a:lnTo>
                  <a:lnTo>
                    <a:pt x="1821" y="1518"/>
                  </a:lnTo>
                  <a:lnTo>
                    <a:pt x="1812" y="1512"/>
                  </a:lnTo>
                  <a:lnTo>
                    <a:pt x="1808" y="1487"/>
                  </a:lnTo>
                  <a:lnTo>
                    <a:pt x="1785" y="1487"/>
                  </a:lnTo>
                  <a:lnTo>
                    <a:pt x="1777" y="1497"/>
                  </a:lnTo>
                  <a:lnTo>
                    <a:pt x="1773" y="1485"/>
                  </a:lnTo>
                  <a:lnTo>
                    <a:pt x="1757" y="1490"/>
                  </a:lnTo>
                  <a:lnTo>
                    <a:pt x="1749" y="1477"/>
                  </a:lnTo>
                  <a:lnTo>
                    <a:pt x="1737" y="1485"/>
                  </a:lnTo>
                  <a:lnTo>
                    <a:pt x="1736" y="1496"/>
                  </a:lnTo>
                  <a:lnTo>
                    <a:pt x="1717" y="1493"/>
                  </a:lnTo>
                  <a:lnTo>
                    <a:pt x="1720" y="1505"/>
                  </a:lnTo>
                  <a:lnTo>
                    <a:pt x="1705" y="1510"/>
                  </a:lnTo>
                  <a:lnTo>
                    <a:pt x="1664" y="1496"/>
                  </a:lnTo>
                  <a:lnTo>
                    <a:pt x="1662" y="1487"/>
                  </a:lnTo>
                  <a:lnTo>
                    <a:pt x="1692" y="1467"/>
                  </a:lnTo>
                  <a:lnTo>
                    <a:pt x="1688" y="1454"/>
                  </a:lnTo>
                  <a:lnTo>
                    <a:pt x="1698" y="1446"/>
                  </a:lnTo>
                  <a:lnTo>
                    <a:pt x="1689" y="1440"/>
                  </a:lnTo>
                  <a:lnTo>
                    <a:pt x="1710" y="1431"/>
                  </a:lnTo>
                  <a:lnTo>
                    <a:pt x="1708" y="1407"/>
                  </a:lnTo>
                  <a:lnTo>
                    <a:pt x="1672" y="1410"/>
                  </a:lnTo>
                  <a:lnTo>
                    <a:pt x="1659" y="1371"/>
                  </a:lnTo>
                  <a:lnTo>
                    <a:pt x="1675" y="1352"/>
                  </a:lnTo>
                  <a:lnTo>
                    <a:pt x="1675" y="1338"/>
                  </a:lnTo>
                  <a:lnTo>
                    <a:pt x="1684" y="1326"/>
                  </a:lnTo>
                  <a:lnTo>
                    <a:pt x="1694" y="1329"/>
                  </a:lnTo>
                  <a:lnTo>
                    <a:pt x="1698" y="1313"/>
                  </a:lnTo>
                  <a:lnTo>
                    <a:pt x="1704" y="1304"/>
                  </a:lnTo>
                  <a:lnTo>
                    <a:pt x="1711" y="1307"/>
                  </a:lnTo>
                  <a:lnTo>
                    <a:pt x="1714" y="1294"/>
                  </a:lnTo>
                  <a:lnTo>
                    <a:pt x="1727" y="1283"/>
                  </a:lnTo>
                  <a:lnTo>
                    <a:pt x="1746" y="1281"/>
                  </a:lnTo>
                  <a:lnTo>
                    <a:pt x="1733" y="1271"/>
                  </a:lnTo>
                  <a:lnTo>
                    <a:pt x="1731" y="1237"/>
                  </a:lnTo>
                  <a:lnTo>
                    <a:pt x="1717" y="1229"/>
                  </a:lnTo>
                  <a:lnTo>
                    <a:pt x="1728" y="1206"/>
                  </a:lnTo>
                  <a:lnTo>
                    <a:pt x="1715" y="1201"/>
                  </a:lnTo>
                  <a:lnTo>
                    <a:pt x="1705" y="1199"/>
                  </a:lnTo>
                  <a:lnTo>
                    <a:pt x="1714" y="1178"/>
                  </a:lnTo>
                  <a:lnTo>
                    <a:pt x="1711" y="1165"/>
                  </a:lnTo>
                  <a:lnTo>
                    <a:pt x="1718" y="1169"/>
                  </a:lnTo>
                  <a:lnTo>
                    <a:pt x="1726" y="1165"/>
                  </a:lnTo>
                  <a:lnTo>
                    <a:pt x="1734" y="1142"/>
                  </a:lnTo>
                  <a:lnTo>
                    <a:pt x="1711" y="1120"/>
                  </a:lnTo>
                  <a:lnTo>
                    <a:pt x="1707" y="1107"/>
                  </a:lnTo>
                  <a:lnTo>
                    <a:pt x="1718" y="1094"/>
                  </a:lnTo>
                  <a:lnTo>
                    <a:pt x="1705" y="1072"/>
                  </a:lnTo>
                  <a:lnTo>
                    <a:pt x="1714" y="1032"/>
                  </a:lnTo>
                  <a:lnTo>
                    <a:pt x="1694" y="1019"/>
                  </a:lnTo>
                  <a:lnTo>
                    <a:pt x="1691" y="984"/>
                  </a:lnTo>
                  <a:lnTo>
                    <a:pt x="1677" y="960"/>
                  </a:lnTo>
                  <a:lnTo>
                    <a:pt x="1669" y="970"/>
                  </a:lnTo>
                  <a:lnTo>
                    <a:pt x="1671" y="1010"/>
                  </a:lnTo>
                  <a:lnTo>
                    <a:pt x="1656" y="1022"/>
                  </a:lnTo>
                  <a:lnTo>
                    <a:pt x="1658" y="1036"/>
                  </a:lnTo>
                  <a:lnTo>
                    <a:pt x="1671" y="1033"/>
                  </a:lnTo>
                  <a:lnTo>
                    <a:pt x="1682" y="1046"/>
                  </a:lnTo>
                  <a:lnTo>
                    <a:pt x="1666" y="1072"/>
                  </a:lnTo>
                  <a:lnTo>
                    <a:pt x="1681" y="1082"/>
                  </a:lnTo>
                  <a:lnTo>
                    <a:pt x="1668" y="1097"/>
                  </a:lnTo>
                  <a:lnTo>
                    <a:pt x="1675" y="1114"/>
                  </a:lnTo>
                  <a:lnTo>
                    <a:pt x="1671" y="1121"/>
                  </a:lnTo>
                  <a:lnTo>
                    <a:pt x="1643" y="1120"/>
                  </a:lnTo>
                  <a:lnTo>
                    <a:pt x="1640" y="1129"/>
                  </a:lnTo>
                  <a:lnTo>
                    <a:pt x="1630" y="1133"/>
                  </a:lnTo>
                  <a:lnTo>
                    <a:pt x="1606" y="1130"/>
                  </a:lnTo>
                  <a:lnTo>
                    <a:pt x="1602" y="1101"/>
                  </a:lnTo>
                  <a:lnTo>
                    <a:pt x="1584" y="1097"/>
                  </a:lnTo>
                  <a:lnTo>
                    <a:pt x="1576" y="1110"/>
                  </a:lnTo>
                  <a:lnTo>
                    <a:pt x="1567" y="1106"/>
                  </a:lnTo>
                  <a:lnTo>
                    <a:pt x="1563" y="1093"/>
                  </a:lnTo>
                  <a:lnTo>
                    <a:pt x="1571" y="1095"/>
                  </a:lnTo>
                  <a:lnTo>
                    <a:pt x="1590" y="1074"/>
                  </a:lnTo>
                  <a:lnTo>
                    <a:pt x="1571" y="1065"/>
                  </a:lnTo>
                  <a:lnTo>
                    <a:pt x="1567" y="1049"/>
                  </a:lnTo>
                  <a:lnTo>
                    <a:pt x="1547" y="1028"/>
                  </a:lnTo>
                  <a:lnTo>
                    <a:pt x="1550" y="1008"/>
                  </a:lnTo>
                  <a:lnTo>
                    <a:pt x="1558" y="1005"/>
                  </a:lnTo>
                  <a:lnTo>
                    <a:pt x="1563" y="989"/>
                  </a:lnTo>
                  <a:lnTo>
                    <a:pt x="1576" y="982"/>
                  </a:lnTo>
                  <a:lnTo>
                    <a:pt x="1570" y="1008"/>
                  </a:lnTo>
                  <a:lnTo>
                    <a:pt x="1583" y="1008"/>
                  </a:lnTo>
                  <a:lnTo>
                    <a:pt x="1587" y="996"/>
                  </a:lnTo>
                  <a:lnTo>
                    <a:pt x="1602" y="1026"/>
                  </a:lnTo>
                  <a:lnTo>
                    <a:pt x="1636" y="1009"/>
                  </a:lnTo>
                  <a:lnTo>
                    <a:pt x="1642" y="993"/>
                  </a:lnTo>
                  <a:lnTo>
                    <a:pt x="1653" y="990"/>
                  </a:lnTo>
                  <a:lnTo>
                    <a:pt x="1653" y="971"/>
                  </a:lnTo>
                  <a:lnTo>
                    <a:pt x="1619" y="964"/>
                  </a:lnTo>
                  <a:lnTo>
                    <a:pt x="1708" y="908"/>
                  </a:lnTo>
                  <a:lnTo>
                    <a:pt x="1707" y="881"/>
                  </a:lnTo>
                  <a:lnTo>
                    <a:pt x="1689" y="861"/>
                  </a:lnTo>
                  <a:lnTo>
                    <a:pt x="1672" y="861"/>
                  </a:lnTo>
                  <a:lnTo>
                    <a:pt x="1643" y="875"/>
                  </a:lnTo>
                  <a:lnTo>
                    <a:pt x="1635" y="858"/>
                  </a:lnTo>
                  <a:lnTo>
                    <a:pt x="1643" y="849"/>
                  </a:lnTo>
                  <a:lnTo>
                    <a:pt x="1638" y="839"/>
                  </a:lnTo>
                  <a:lnTo>
                    <a:pt x="1609" y="832"/>
                  </a:lnTo>
                  <a:lnTo>
                    <a:pt x="1623" y="827"/>
                  </a:lnTo>
                  <a:lnTo>
                    <a:pt x="1632" y="814"/>
                  </a:lnTo>
                  <a:lnTo>
                    <a:pt x="1610" y="775"/>
                  </a:lnTo>
                  <a:lnTo>
                    <a:pt x="1586" y="774"/>
                  </a:lnTo>
                  <a:lnTo>
                    <a:pt x="1584" y="787"/>
                  </a:lnTo>
                  <a:lnTo>
                    <a:pt x="1560" y="771"/>
                  </a:lnTo>
                  <a:lnTo>
                    <a:pt x="1581" y="810"/>
                  </a:lnTo>
                  <a:lnTo>
                    <a:pt x="1557" y="830"/>
                  </a:lnTo>
                  <a:lnTo>
                    <a:pt x="1576" y="835"/>
                  </a:lnTo>
                  <a:lnTo>
                    <a:pt x="1579" y="846"/>
                  </a:lnTo>
                  <a:lnTo>
                    <a:pt x="1555" y="868"/>
                  </a:lnTo>
                  <a:lnTo>
                    <a:pt x="1544" y="836"/>
                  </a:lnTo>
                  <a:lnTo>
                    <a:pt x="1530" y="830"/>
                  </a:lnTo>
                  <a:lnTo>
                    <a:pt x="1515" y="846"/>
                  </a:lnTo>
                  <a:lnTo>
                    <a:pt x="1492" y="848"/>
                  </a:lnTo>
                  <a:lnTo>
                    <a:pt x="1493" y="829"/>
                  </a:lnTo>
                  <a:lnTo>
                    <a:pt x="1482" y="794"/>
                  </a:lnTo>
                  <a:lnTo>
                    <a:pt x="1463" y="783"/>
                  </a:lnTo>
                  <a:lnTo>
                    <a:pt x="1470" y="760"/>
                  </a:lnTo>
                  <a:lnTo>
                    <a:pt x="1501" y="757"/>
                  </a:lnTo>
                  <a:lnTo>
                    <a:pt x="1460" y="714"/>
                  </a:lnTo>
                  <a:lnTo>
                    <a:pt x="1475" y="679"/>
                  </a:lnTo>
                  <a:lnTo>
                    <a:pt x="1482" y="688"/>
                  </a:lnTo>
                  <a:lnTo>
                    <a:pt x="1489" y="685"/>
                  </a:lnTo>
                  <a:lnTo>
                    <a:pt x="1481" y="670"/>
                  </a:lnTo>
                  <a:lnTo>
                    <a:pt x="1485" y="660"/>
                  </a:lnTo>
                  <a:lnTo>
                    <a:pt x="1511" y="644"/>
                  </a:lnTo>
                  <a:lnTo>
                    <a:pt x="1524" y="679"/>
                  </a:lnTo>
                  <a:lnTo>
                    <a:pt x="1541" y="675"/>
                  </a:lnTo>
                  <a:lnTo>
                    <a:pt x="1535" y="666"/>
                  </a:lnTo>
                  <a:lnTo>
                    <a:pt x="1542" y="665"/>
                  </a:lnTo>
                  <a:lnTo>
                    <a:pt x="1567" y="672"/>
                  </a:lnTo>
                  <a:lnTo>
                    <a:pt x="1568" y="695"/>
                  </a:lnTo>
                  <a:lnTo>
                    <a:pt x="1591" y="693"/>
                  </a:lnTo>
                  <a:lnTo>
                    <a:pt x="1607" y="663"/>
                  </a:lnTo>
                  <a:lnTo>
                    <a:pt x="1596" y="656"/>
                  </a:lnTo>
                  <a:lnTo>
                    <a:pt x="1597" y="650"/>
                  </a:lnTo>
                  <a:lnTo>
                    <a:pt x="1604" y="643"/>
                  </a:lnTo>
                  <a:lnTo>
                    <a:pt x="1615" y="650"/>
                  </a:lnTo>
                  <a:lnTo>
                    <a:pt x="1635" y="627"/>
                  </a:lnTo>
                  <a:lnTo>
                    <a:pt x="1635" y="673"/>
                  </a:lnTo>
                  <a:lnTo>
                    <a:pt x="1620" y="702"/>
                  </a:lnTo>
                  <a:lnTo>
                    <a:pt x="1626" y="705"/>
                  </a:lnTo>
                  <a:lnTo>
                    <a:pt x="1623" y="715"/>
                  </a:lnTo>
                  <a:lnTo>
                    <a:pt x="1609" y="719"/>
                  </a:lnTo>
                  <a:lnTo>
                    <a:pt x="1606" y="735"/>
                  </a:lnTo>
                  <a:lnTo>
                    <a:pt x="1615" y="742"/>
                  </a:lnTo>
                  <a:lnTo>
                    <a:pt x="1616" y="757"/>
                  </a:lnTo>
                  <a:lnTo>
                    <a:pt x="1607" y="763"/>
                  </a:lnTo>
                  <a:lnTo>
                    <a:pt x="1629" y="767"/>
                  </a:lnTo>
                  <a:lnTo>
                    <a:pt x="1645" y="748"/>
                  </a:lnTo>
                  <a:lnTo>
                    <a:pt x="1643" y="778"/>
                  </a:lnTo>
                  <a:lnTo>
                    <a:pt x="1630" y="786"/>
                  </a:lnTo>
                  <a:lnTo>
                    <a:pt x="1632" y="796"/>
                  </a:lnTo>
                  <a:lnTo>
                    <a:pt x="1638" y="801"/>
                  </a:lnTo>
                  <a:lnTo>
                    <a:pt x="1642" y="793"/>
                  </a:lnTo>
                  <a:lnTo>
                    <a:pt x="1653" y="804"/>
                  </a:lnTo>
                  <a:lnTo>
                    <a:pt x="1666" y="793"/>
                  </a:lnTo>
                  <a:lnTo>
                    <a:pt x="1671" y="829"/>
                  </a:lnTo>
                  <a:lnTo>
                    <a:pt x="1678" y="827"/>
                  </a:lnTo>
                  <a:lnTo>
                    <a:pt x="1692" y="788"/>
                  </a:lnTo>
                  <a:lnTo>
                    <a:pt x="1711" y="780"/>
                  </a:lnTo>
                  <a:lnTo>
                    <a:pt x="1700" y="820"/>
                  </a:lnTo>
                  <a:lnTo>
                    <a:pt x="1708" y="823"/>
                  </a:lnTo>
                  <a:lnTo>
                    <a:pt x="1720" y="799"/>
                  </a:lnTo>
                  <a:lnTo>
                    <a:pt x="1737" y="826"/>
                  </a:lnTo>
                  <a:lnTo>
                    <a:pt x="1738" y="833"/>
                  </a:lnTo>
                  <a:lnTo>
                    <a:pt x="1710" y="866"/>
                  </a:lnTo>
                  <a:lnTo>
                    <a:pt x="1727" y="866"/>
                  </a:lnTo>
                  <a:lnTo>
                    <a:pt x="1728" y="899"/>
                  </a:lnTo>
                  <a:lnTo>
                    <a:pt x="1769" y="898"/>
                  </a:lnTo>
                  <a:lnTo>
                    <a:pt x="1759" y="881"/>
                  </a:lnTo>
                  <a:lnTo>
                    <a:pt x="1759" y="866"/>
                  </a:lnTo>
                  <a:lnTo>
                    <a:pt x="1766" y="856"/>
                  </a:lnTo>
                  <a:lnTo>
                    <a:pt x="1796" y="842"/>
                  </a:lnTo>
                  <a:lnTo>
                    <a:pt x="1822" y="800"/>
                  </a:lnTo>
                  <a:lnTo>
                    <a:pt x="1785" y="783"/>
                  </a:lnTo>
                  <a:lnTo>
                    <a:pt x="1823" y="771"/>
                  </a:lnTo>
                  <a:lnTo>
                    <a:pt x="1835" y="750"/>
                  </a:lnTo>
                  <a:lnTo>
                    <a:pt x="1803" y="738"/>
                  </a:lnTo>
                  <a:lnTo>
                    <a:pt x="1762" y="737"/>
                  </a:lnTo>
                  <a:lnTo>
                    <a:pt x="1733" y="680"/>
                  </a:lnTo>
                  <a:lnTo>
                    <a:pt x="1711" y="670"/>
                  </a:lnTo>
                  <a:lnTo>
                    <a:pt x="1695" y="646"/>
                  </a:lnTo>
                  <a:lnTo>
                    <a:pt x="1697" y="631"/>
                  </a:lnTo>
                  <a:lnTo>
                    <a:pt x="1679" y="630"/>
                  </a:lnTo>
                  <a:lnTo>
                    <a:pt x="1669" y="611"/>
                  </a:lnTo>
                  <a:lnTo>
                    <a:pt x="1658" y="610"/>
                  </a:lnTo>
                  <a:lnTo>
                    <a:pt x="1662" y="585"/>
                  </a:lnTo>
                  <a:lnTo>
                    <a:pt x="1645" y="577"/>
                  </a:lnTo>
                  <a:lnTo>
                    <a:pt x="1674" y="567"/>
                  </a:lnTo>
                  <a:lnTo>
                    <a:pt x="1671" y="546"/>
                  </a:lnTo>
                  <a:lnTo>
                    <a:pt x="1681" y="542"/>
                  </a:lnTo>
                  <a:lnTo>
                    <a:pt x="1687" y="520"/>
                  </a:lnTo>
                  <a:lnTo>
                    <a:pt x="1653" y="538"/>
                  </a:lnTo>
                  <a:lnTo>
                    <a:pt x="1653" y="529"/>
                  </a:lnTo>
                  <a:lnTo>
                    <a:pt x="1635" y="526"/>
                  </a:lnTo>
                  <a:lnTo>
                    <a:pt x="1612" y="536"/>
                  </a:lnTo>
                  <a:lnTo>
                    <a:pt x="1606" y="526"/>
                  </a:lnTo>
                  <a:lnTo>
                    <a:pt x="1584" y="522"/>
                  </a:lnTo>
                  <a:lnTo>
                    <a:pt x="1587" y="509"/>
                  </a:lnTo>
                  <a:lnTo>
                    <a:pt x="1580" y="492"/>
                  </a:lnTo>
                  <a:lnTo>
                    <a:pt x="1568" y="481"/>
                  </a:lnTo>
                  <a:lnTo>
                    <a:pt x="1554" y="480"/>
                  </a:lnTo>
                  <a:lnTo>
                    <a:pt x="1554" y="471"/>
                  </a:lnTo>
                  <a:lnTo>
                    <a:pt x="1574" y="434"/>
                  </a:lnTo>
                  <a:lnTo>
                    <a:pt x="1586" y="461"/>
                  </a:lnTo>
                  <a:lnTo>
                    <a:pt x="1599" y="471"/>
                  </a:lnTo>
                  <a:lnTo>
                    <a:pt x="1599" y="484"/>
                  </a:lnTo>
                  <a:lnTo>
                    <a:pt x="1610" y="464"/>
                  </a:lnTo>
                  <a:lnTo>
                    <a:pt x="1623" y="460"/>
                  </a:lnTo>
                  <a:lnTo>
                    <a:pt x="1613" y="443"/>
                  </a:lnTo>
                  <a:lnTo>
                    <a:pt x="1642" y="404"/>
                  </a:lnTo>
                  <a:lnTo>
                    <a:pt x="1636" y="391"/>
                  </a:lnTo>
                  <a:lnTo>
                    <a:pt x="1613" y="398"/>
                  </a:lnTo>
                  <a:lnTo>
                    <a:pt x="1606" y="391"/>
                  </a:lnTo>
                  <a:lnTo>
                    <a:pt x="1619" y="368"/>
                  </a:lnTo>
                  <a:lnTo>
                    <a:pt x="1675" y="368"/>
                  </a:lnTo>
                  <a:lnTo>
                    <a:pt x="1687" y="326"/>
                  </a:lnTo>
                  <a:lnTo>
                    <a:pt x="1688" y="273"/>
                  </a:lnTo>
                  <a:lnTo>
                    <a:pt x="1720" y="193"/>
                  </a:lnTo>
                  <a:lnTo>
                    <a:pt x="1746" y="203"/>
                  </a:lnTo>
                  <a:lnTo>
                    <a:pt x="1759" y="200"/>
                  </a:lnTo>
                  <a:lnTo>
                    <a:pt x="1775" y="218"/>
                  </a:lnTo>
                  <a:lnTo>
                    <a:pt x="1803" y="221"/>
                  </a:lnTo>
                  <a:lnTo>
                    <a:pt x="1799" y="209"/>
                  </a:lnTo>
                  <a:lnTo>
                    <a:pt x="1780" y="212"/>
                  </a:lnTo>
                  <a:lnTo>
                    <a:pt x="1775" y="199"/>
                  </a:lnTo>
                  <a:lnTo>
                    <a:pt x="1741" y="179"/>
                  </a:lnTo>
                  <a:lnTo>
                    <a:pt x="1728" y="136"/>
                  </a:lnTo>
                  <a:lnTo>
                    <a:pt x="1741" y="102"/>
                  </a:lnTo>
                  <a:lnTo>
                    <a:pt x="1736" y="94"/>
                  </a:lnTo>
                  <a:lnTo>
                    <a:pt x="1763" y="68"/>
                  </a:lnTo>
                  <a:lnTo>
                    <a:pt x="1802" y="71"/>
                  </a:lnTo>
                  <a:lnTo>
                    <a:pt x="1808" y="61"/>
                  </a:lnTo>
                  <a:lnTo>
                    <a:pt x="1844" y="64"/>
                  </a:lnTo>
                  <a:lnTo>
                    <a:pt x="1844" y="64"/>
                  </a:lnTo>
                  <a:lnTo>
                    <a:pt x="1877" y="75"/>
                  </a:lnTo>
                  <a:lnTo>
                    <a:pt x="1877" y="75"/>
                  </a:lnTo>
                  <a:lnTo>
                    <a:pt x="1910" y="102"/>
                  </a:lnTo>
                  <a:lnTo>
                    <a:pt x="1924" y="150"/>
                  </a:lnTo>
                  <a:lnTo>
                    <a:pt x="1927" y="203"/>
                  </a:lnTo>
                  <a:lnTo>
                    <a:pt x="1960" y="244"/>
                  </a:lnTo>
                  <a:lnTo>
                    <a:pt x="1983" y="316"/>
                  </a:lnTo>
                  <a:lnTo>
                    <a:pt x="2014" y="316"/>
                  </a:lnTo>
                  <a:lnTo>
                    <a:pt x="2021" y="346"/>
                  </a:lnTo>
                  <a:lnTo>
                    <a:pt x="2021" y="346"/>
                  </a:lnTo>
                  <a:lnTo>
                    <a:pt x="2099" y="343"/>
                  </a:lnTo>
                  <a:lnTo>
                    <a:pt x="2125" y="314"/>
                  </a:lnTo>
                  <a:lnTo>
                    <a:pt x="2143" y="309"/>
                  </a:lnTo>
                  <a:lnTo>
                    <a:pt x="2164" y="313"/>
                  </a:lnTo>
                  <a:lnTo>
                    <a:pt x="2164" y="313"/>
                  </a:lnTo>
                  <a:lnTo>
                    <a:pt x="2181" y="320"/>
                  </a:lnTo>
                  <a:lnTo>
                    <a:pt x="2217" y="307"/>
                  </a:lnTo>
                  <a:lnTo>
                    <a:pt x="2217" y="307"/>
                  </a:lnTo>
                  <a:lnTo>
                    <a:pt x="2246" y="281"/>
                  </a:lnTo>
                  <a:lnTo>
                    <a:pt x="2302" y="264"/>
                  </a:lnTo>
                  <a:lnTo>
                    <a:pt x="2302" y="264"/>
                  </a:lnTo>
                  <a:lnTo>
                    <a:pt x="2345" y="241"/>
                  </a:lnTo>
                  <a:lnTo>
                    <a:pt x="2358" y="205"/>
                  </a:lnTo>
                  <a:lnTo>
                    <a:pt x="2357" y="187"/>
                  </a:lnTo>
                  <a:lnTo>
                    <a:pt x="2357" y="187"/>
                  </a:lnTo>
                  <a:lnTo>
                    <a:pt x="2351" y="175"/>
                  </a:lnTo>
                  <a:lnTo>
                    <a:pt x="2351" y="175"/>
                  </a:lnTo>
                  <a:lnTo>
                    <a:pt x="2354" y="162"/>
                  </a:lnTo>
                  <a:lnTo>
                    <a:pt x="2380" y="144"/>
                  </a:lnTo>
                  <a:lnTo>
                    <a:pt x="2380" y="144"/>
                  </a:lnTo>
                  <a:lnTo>
                    <a:pt x="2391" y="133"/>
                  </a:lnTo>
                  <a:lnTo>
                    <a:pt x="2388" y="77"/>
                  </a:lnTo>
                  <a:lnTo>
                    <a:pt x="2388" y="77"/>
                  </a:lnTo>
                  <a:lnTo>
                    <a:pt x="2391" y="56"/>
                  </a:lnTo>
                  <a:lnTo>
                    <a:pt x="2403" y="42"/>
                  </a:lnTo>
                  <a:lnTo>
                    <a:pt x="2443" y="23"/>
                  </a:lnTo>
                  <a:lnTo>
                    <a:pt x="2443" y="23"/>
                  </a:lnTo>
                  <a:lnTo>
                    <a:pt x="2471" y="30"/>
                  </a:lnTo>
                  <a:lnTo>
                    <a:pt x="2471" y="30"/>
                  </a:lnTo>
                  <a:lnTo>
                    <a:pt x="2491" y="33"/>
                  </a:lnTo>
                  <a:lnTo>
                    <a:pt x="2518" y="0"/>
                  </a:lnTo>
                  <a:lnTo>
                    <a:pt x="2573" y="12"/>
                  </a:lnTo>
                  <a:lnTo>
                    <a:pt x="2626" y="45"/>
                  </a:lnTo>
                  <a:lnTo>
                    <a:pt x="2645" y="65"/>
                  </a:lnTo>
                  <a:lnTo>
                    <a:pt x="2691" y="151"/>
                  </a:lnTo>
                  <a:lnTo>
                    <a:pt x="2691" y="151"/>
                  </a:lnTo>
                  <a:lnTo>
                    <a:pt x="2710" y="167"/>
                  </a:lnTo>
                  <a:lnTo>
                    <a:pt x="2710" y="167"/>
                  </a:lnTo>
                  <a:lnTo>
                    <a:pt x="2744" y="177"/>
                  </a:lnTo>
                  <a:lnTo>
                    <a:pt x="2763" y="164"/>
                  </a:lnTo>
                  <a:lnTo>
                    <a:pt x="2763" y="164"/>
                  </a:lnTo>
                  <a:lnTo>
                    <a:pt x="2766" y="146"/>
                  </a:lnTo>
                  <a:lnTo>
                    <a:pt x="2766" y="146"/>
                  </a:lnTo>
                  <a:lnTo>
                    <a:pt x="2775" y="108"/>
                  </a:lnTo>
                  <a:lnTo>
                    <a:pt x="2793" y="97"/>
                  </a:lnTo>
                  <a:lnTo>
                    <a:pt x="2811" y="65"/>
                  </a:lnTo>
                  <a:lnTo>
                    <a:pt x="2824" y="59"/>
                  </a:lnTo>
                  <a:lnTo>
                    <a:pt x="2855" y="66"/>
                  </a:lnTo>
                  <a:lnTo>
                    <a:pt x="2880" y="85"/>
                  </a:lnTo>
                  <a:lnTo>
                    <a:pt x="2891" y="120"/>
                  </a:lnTo>
                  <a:lnTo>
                    <a:pt x="2889" y="164"/>
                  </a:lnTo>
                  <a:lnTo>
                    <a:pt x="2889" y="164"/>
                  </a:lnTo>
                  <a:lnTo>
                    <a:pt x="2868" y="189"/>
                  </a:lnTo>
                  <a:lnTo>
                    <a:pt x="2870" y="206"/>
                  </a:lnTo>
                  <a:lnTo>
                    <a:pt x="2878" y="218"/>
                  </a:lnTo>
                  <a:lnTo>
                    <a:pt x="2907" y="218"/>
                  </a:lnTo>
                  <a:lnTo>
                    <a:pt x="2907" y="218"/>
                  </a:lnTo>
                  <a:lnTo>
                    <a:pt x="2925" y="270"/>
                  </a:lnTo>
                  <a:lnTo>
                    <a:pt x="2917" y="334"/>
                  </a:lnTo>
                  <a:lnTo>
                    <a:pt x="2963" y="371"/>
                  </a:lnTo>
                  <a:lnTo>
                    <a:pt x="2963" y="371"/>
                  </a:lnTo>
                  <a:lnTo>
                    <a:pt x="3002" y="381"/>
                  </a:lnTo>
                  <a:lnTo>
                    <a:pt x="3002" y="381"/>
                  </a:lnTo>
                  <a:lnTo>
                    <a:pt x="3031" y="378"/>
                  </a:lnTo>
                  <a:lnTo>
                    <a:pt x="3056" y="360"/>
                  </a:lnTo>
                  <a:lnTo>
                    <a:pt x="3056" y="360"/>
                  </a:lnTo>
                  <a:lnTo>
                    <a:pt x="3073" y="345"/>
                  </a:lnTo>
                  <a:lnTo>
                    <a:pt x="3073" y="345"/>
                  </a:lnTo>
                  <a:lnTo>
                    <a:pt x="3097" y="329"/>
                  </a:lnTo>
                  <a:lnTo>
                    <a:pt x="3154" y="353"/>
                  </a:lnTo>
                  <a:lnTo>
                    <a:pt x="3154" y="353"/>
                  </a:lnTo>
                  <a:lnTo>
                    <a:pt x="3188" y="333"/>
                  </a:lnTo>
                  <a:lnTo>
                    <a:pt x="3214" y="358"/>
                  </a:lnTo>
                  <a:lnTo>
                    <a:pt x="3214" y="358"/>
                  </a:lnTo>
                  <a:lnTo>
                    <a:pt x="3234" y="371"/>
                  </a:lnTo>
                  <a:lnTo>
                    <a:pt x="3345" y="369"/>
                  </a:lnTo>
                  <a:lnTo>
                    <a:pt x="3345" y="369"/>
                  </a:lnTo>
                  <a:lnTo>
                    <a:pt x="3389" y="358"/>
                  </a:lnTo>
                  <a:lnTo>
                    <a:pt x="3445" y="363"/>
                  </a:lnTo>
                  <a:lnTo>
                    <a:pt x="3445" y="363"/>
                  </a:lnTo>
                  <a:lnTo>
                    <a:pt x="3465" y="363"/>
                  </a:lnTo>
                  <a:lnTo>
                    <a:pt x="3477" y="355"/>
                  </a:lnTo>
                  <a:lnTo>
                    <a:pt x="3530" y="287"/>
                  </a:lnTo>
                  <a:lnTo>
                    <a:pt x="3562" y="270"/>
                  </a:lnTo>
                  <a:lnTo>
                    <a:pt x="3562" y="270"/>
                  </a:lnTo>
                  <a:lnTo>
                    <a:pt x="3598" y="267"/>
                  </a:lnTo>
                  <a:lnTo>
                    <a:pt x="3598" y="267"/>
                  </a:lnTo>
                  <a:lnTo>
                    <a:pt x="3661" y="288"/>
                  </a:lnTo>
                  <a:lnTo>
                    <a:pt x="3678" y="304"/>
                  </a:lnTo>
                  <a:lnTo>
                    <a:pt x="3678" y="304"/>
                  </a:lnTo>
                  <a:lnTo>
                    <a:pt x="3739" y="337"/>
                  </a:lnTo>
                  <a:lnTo>
                    <a:pt x="3794" y="385"/>
                  </a:lnTo>
                  <a:lnTo>
                    <a:pt x="3794" y="385"/>
                  </a:lnTo>
                  <a:lnTo>
                    <a:pt x="3779" y="398"/>
                  </a:lnTo>
                  <a:lnTo>
                    <a:pt x="3779" y="425"/>
                  </a:lnTo>
                  <a:lnTo>
                    <a:pt x="3827" y="480"/>
                  </a:lnTo>
                  <a:lnTo>
                    <a:pt x="3844" y="644"/>
                  </a:lnTo>
                  <a:lnTo>
                    <a:pt x="3867" y="676"/>
                  </a:lnTo>
                  <a:lnTo>
                    <a:pt x="3906" y="696"/>
                  </a:lnTo>
                  <a:lnTo>
                    <a:pt x="3961" y="761"/>
                  </a:lnTo>
                  <a:lnTo>
                    <a:pt x="3965" y="813"/>
                  </a:lnTo>
                  <a:lnTo>
                    <a:pt x="3965" y="813"/>
                  </a:lnTo>
                  <a:lnTo>
                    <a:pt x="3984" y="832"/>
                  </a:lnTo>
                  <a:lnTo>
                    <a:pt x="3984" y="832"/>
                  </a:lnTo>
                  <a:lnTo>
                    <a:pt x="3998" y="855"/>
                  </a:lnTo>
                  <a:lnTo>
                    <a:pt x="4027" y="866"/>
                  </a:lnTo>
                  <a:lnTo>
                    <a:pt x="4049" y="901"/>
                  </a:lnTo>
                  <a:lnTo>
                    <a:pt x="4049" y="901"/>
                  </a:lnTo>
                  <a:lnTo>
                    <a:pt x="4080" y="924"/>
                  </a:lnTo>
                  <a:lnTo>
                    <a:pt x="4080" y="924"/>
                  </a:lnTo>
                  <a:lnTo>
                    <a:pt x="4108" y="999"/>
                  </a:lnTo>
                  <a:lnTo>
                    <a:pt x="4108" y="1051"/>
                  </a:lnTo>
                  <a:lnTo>
                    <a:pt x="4121" y="1057"/>
                  </a:lnTo>
                  <a:lnTo>
                    <a:pt x="4121" y="1072"/>
                  </a:lnTo>
                  <a:lnTo>
                    <a:pt x="4088" y="1078"/>
                  </a:lnTo>
                  <a:lnTo>
                    <a:pt x="4070" y="1071"/>
                  </a:lnTo>
                  <a:lnTo>
                    <a:pt x="4046" y="1018"/>
                  </a:lnTo>
                  <a:lnTo>
                    <a:pt x="4036" y="1016"/>
                  </a:lnTo>
                  <a:lnTo>
                    <a:pt x="4024" y="1038"/>
                  </a:lnTo>
                  <a:lnTo>
                    <a:pt x="3992" y="1046"/>
                  </a:lnTo>
                  <a:lnTo>
                    <a:pt x="3991" y="995"/>
                  </a:lnTo>
                  <a:lnTo>
                    <a:pt x="3965" y="959"/>
                  </a:lnTo>
                  <a:lnTo>
                    <a:pt x="3966" y="987"/>
                  </a:lnTo>
                  <a:lnTo>
                    <a:pt x="3979" y="997"/>
                  </a:lnTo>
                  <a:lnTo>
                    <a:pt x="3987" y="1052"/>
                  </a:lnTo>
                  <a:lnTo>
                    <a:pt x="3958" y="1072"/>
                  </a:lnTo>
                  <a:lnTo>
                    <a:pt x="3954" y="1090"/>
                  </a:lnTo>
                  <a:lnTo>
                    <a:pt x="3942" y="1087"/>
                  </a:lnTo>
                  <a:lnTo>
                    <a:pt x="3930" y="1103"/>
                  </a:lnTo>
                  <a:lnTo>
                    <a:pt x="3917" y="1103"/>
                  </a:lnTo>
                  <a:lnTo>
                    <a:pt x="3915" y="1111"/>
                  </a:lnTo>
                  <a:lnTo>
                    <a:pt x="3923" y="1129"/>
                  </a:lnTo>
                  <a:lnTo>
                    <a:pt x="3893" y="1149"/>
                  </a:lnTo>
                  <a:lnTo>
                    <a:pt x="3866" y="1156"/>
                  </a:lnTo>
                  <a:lnTo>
                    <a:pt x="3868" y="1165"/>
                  </a:lnTo>
                  <a:lnTo>
                    <a:pt x="3848" y="1182"/>
                  </a:lnTo>
                  <a:lnTo>
                    <a:pt x="3831" y="1159"/>
                  </a:lnTo>
                  <a:lnTo>
                    <a:pt x="3840" y="1149"/>
                  </a:lnTo>
                  <a:lnTo>
                    <a:pt x="3802" y="1153"/>
                  </a:lnTo>
                  <a:lnTo>
                    <a:pt x="3794" y="1130"/>
                  </a:lnTo>
                  <a:lnTo>
                    <a:pt x="3775" y="1113"/>
                  </a:lnTo>
                  <a:lnTo>
                    <a:pt x="3778" y="1068"/>
                  </a:lnTo>
                  <a:lnTo>
                    <a:pt x="3765" y="1057"/>
                  </a:lnTo>
                  <a:lnTo>
                    <a:pt x="3770" y="1078"/>
                  </a:lnTo>
                  <a:lnTo>
                    <a:pt x="3762" y="1110"/>
                  </a:lnTo>
                  <a:lnTo>
                    <a:pt x="3742" y="1114"/>
                  </a:lnTo>
                  <a:lnTo>
                    <a:pt x="3736" y="1108"/>
                  </a:lnTo>
                  <a:lnTo>
                    <a:pt x="3727" y="1120"/>
                  </a:lnTo>
                  <a:lnTo>
                    <a:pt x="3747" y="1126"/>
                  </a:lnTo>
                  <a:lnTo>
                    <a:pt x="3770" y="1153"/>
                  </a:lnTo>
                  <a:lnTo>
                    <a:pt x="3762" y="1167"/>
                  </a:lnTo>
                  <a:lnTo>
                    <a:pt x="3772" y="1186"/>
                  </a:lnTo>
                  <a:lnTo>
                    <a:pt x="3763" y="1191"/>
                  </a:lnTo>
                  <a:lnTo>
                    <a:pt x="3755" y="1172"/>
                  </a:lnTo>
                  <a:lnTo>
                    <a:pt x="3742" y="1185"/>
                  </a:lnTo>
                  <a:lnTo>
                    <a:pt x="3730" y="1175"/>
                  </a:lnTo>
                  <a:lnTo>
                    <a:pt x="3720" y="1186"/>
                  </a:lnTo>
                  <a:lnTo>
                    <a:pt x="3740" y="1188"/>
                  </a:lnTo>
                  <a:lnTo>
                    <a:pt x="3746" y="1196"/>
                  </a:lnTo>
                  <a:lnTo>
                    <a:pt x="3747" y="1221"/>
                  </a:lnTo>
                  <a:lnTo>
                    <a:pt x="3772" y="1245"/>
                  </a:lnTo>
                  <a:lnTo>
                    <a:pt x="3768" y="1252"/>
                  </a:lnTo>
                  <a:lnTo>
                    <a:pt x="3775" y="1263"/>
                  </a:lnTo>
                  <a:lnTo>
                    <a:pt x="3781" y="1267"/>
                  </a:lnTo>
                  <a:lnTo>
                    <a:pt x="3789" y="1260"/>
                  </a:lnTo>
                  <a:lnTo>
                    <a:pt x="3801" y="1278"/>
                  </a:lnTo>
                  <a:lnTo>
                    <a:pt x="3827" y="1276"/>
                  </a:lnTo>
                  <a:lnTo>
                    <a:pt x="3825" y="1289"/>
                  </a:lnTo>
                  <a:lnTo>
                    <a:pt x="3811" y="1289"/>
                  </a:lnTo>
                  <a:lnTo>
                    <a:pt x="3809" y="1299"/>
                  </a:lnTo>
                  <a:lnTo>
                    <a:pt x="3814" y="1312"/>
                  </a:lnTo>
                  <a:lnTo>
                    <a:pt x="3830" y="1325"/>
                  </a:lnTo>
                  <a:lnTo>
                    <a:pt x="3831" y="1304"/>
                  </a:lnTo>
                  <a:lnTo>
                    <a:pt x="3845" y="1304"/>
                  </a:lnTo>
                  <a:lnTo>
                    <a:pt x="3873" y="1319"/>
                  </a:lnTo>
                  <a:lnTo>
                    <a:pt x="3894" y="1296"/>
                  </a:lnTo>
                  <a:lnTo>
                    <a:pt x="3917" y="1287"/>
                  </a:lnTo>
                  <a:lnTo>
                    <a:pt x="3935" y="1260"/>
                  </a:lnTo>
                  <a:lnTo>
                    <a:pt x="3925" y="1251"/>
                  </a:lnTo>
                  <a:lnTo>
                    <a:pt x="3926" y="1238"/>
                  </a:lnTo>
                  <a:lnTo>
                    <a:pt x="3936" y="1254"/>
                  </a:lnTo>
                  <a:lnTo>
                    <a:pt x="3938" y="1247"/>
                  </a:lnTo>
                  <a:lnTo>
                    <a:pt x="3965" y="1248"/>
                  </a:lnTo>
                  <a:lnTo>
                    <a:pt x="3994" y="1237"/>
                  </a:lnTo>
                  <a:lnTo>
                    <a:pt x="3977" y="1252"/>
                  </a:lnTo>
                  <a:lnTo>
                    <a:pt x="4008" y="1265"/>
                  </a:lnTo>
                  <a:lnTo>
                    <a:pt x="4005" y="1251"/>
                  </a:lnTo>
                  <a:lnTo>
                    <a:pt x="4047" y="1237"/>
                  </a:lnTo>
                  <a:lnTo>
                    <a:pt x="4072" y="1260"/>
                  </a:lnTo>
                  <a:lnTo>
                    <a:pt x="4056" y="1264"/>
                  </a:lnTo>
                  <a:lnTo>
                    <a:pt x="4062" y="1278"/>
                  </a:lnTo>
                  <a:lnTo>
                    <a:pt x="4049" y="1320"/>
                  </a:lnTo>
                  <a:lnTo>
                    <a:pt x="4062" y="1325"/>
                  </a:lnTo>
                  <a:lnTo>
                    <a:pt x="4049" y="1330"/>
                  </a:lnTo>
                  <a:lnTo>
                    <a:pt x="4052" y="1369"/>
                  </a:lnTo>
                  <a:lnTo>
                    <a:pt x="4036" y="1368"/>
                  </a:lnTo>
                  <a:lnTo>
                    <a:pt x="4030" y="1397"/>
                  </a:lnTo>
                  <a:lnTo>
                    <a:pt x="4011" y="1415"/>
                  </a:lnTo>
                  <a:lnTo>
                    <a:pt x="4024" y="1440"/>
                  </a:lnTo>
                  <a:lnTo>
                    <a:pt x="4018" y="1461"/>
                  </a:lnTo>
                  <a:lnTo>
                    <a:pt x="4028" y="1469"/>
                  </a:lnTo>
                  <a:lnTo>
                    <a:pt x="4017" y="1476"/>
                  </a:lnTo>
                  <a:lnTo>
                    <a:pt x="4031" y="1486"/>
                  </a:lnTo>
                  <a:lnTo>
                    <a:pt x="4028" y="1497"/>
                  </a:lnTo>
                  <a:lnTo>
                    <a:pt x="4021" y="1502"/>
                  </a:lnTo>
                  <a:lnTo>
                    <a:pt x="3992" y="1497"/>
                  </a:lnTo>
                  <a:lnTo>
                    <a:pt x="3988" y="1518"/>
                  </a:lnTo>
                  <a:lnTo>
                    <a:pt x="3942" y="1535"/>
                  </a:lnTo>
                  <a:lnTo>
                    <a:pt x="3930" y="1534"/>
                  </a:lnTo>
                  <a:lnTo>
                    <a:pt x="3935" y="1528"/>
                  </a:lnTo>
                  <a:close/>
                  <a:moveTo>
                    <a:pt x="2780" y="592"/>
                  </a:moveTo>
                  <a:lnTo>
                    <a:pt x="2733" y="587"/>
                  </a:lnTo>
                  <a:lnTo>
                    <a:pt x="2714" y="506"/>
                  </a:lnTo>
                  <a:lnTo>
                    <a:pt x="2680" y="464"/>
                  </a:lnTo>
                  <a:lnTo>
                    <a:pt x="2646" y="448"/>
                  </a:lnTo>
                  <a:lnTo>
                    <a:pt x="2603" y="447"/>
                  </a:lnTo>
                  <a:lnTo>
                    <a:pt x="2558" y="464"/>
                  </a:lnTo>
                  <a:lnTo>
                    <a:pt x="2522" y="483"/>
                  </a:lnTo>
                  <a:lnTo>
                    <a:pt x="2486" y="520"/>
                  </a:lnTo>
                  <a:lnTo>
                    <a:pt x="2460" y="522"/>
                  </a:lnTo>
                  <a:lnTo>
                    <a:pt x="2423" y="509"/>
                  </a:lnTo>
                  <a:lnTo>
                    <a:pt x="2396" y="484"/>
                  </a:lnTo>
                  <a:lnTo>
                    <a:pt x="2386" y="444"/>
                  </a:lnTo>
                  <a:lnTo>
                    <a:pt x="2347" y="443"/>
                  </a:lnTo>
                  <a:lnTo>
                    <a:pt x="2309" y="539"/>
                  </a:lnTo>
                  <a:lnTo>
                    <a:pt x="2266" y="538"/>
                  </a:lnTo>
                  <a:lnTo>
                    <a:pt x="2236" y="575"/>
                  </a:lnTo>
                  <a:lnTo>
                    <a:pt x="2214" y="660"/>
                  </a:lnTo>
                  <a:lnTo>
                    <a:pt x="2223" y="734"/>
                  </a:lnTo>
                  <a:lnTo>
                    <a:pt x="2352" y="752"/>
                  </a:lnTo>
                  <a:lnTo>
                    <a:pt x="2386" y="794"/>
                  </a:lnTo>
                  <a:lnTo>
                    <a:pt x="2420" y="863"/>
                  </a:lnTo>
                  <a:lnTo>
                    <a:pt x="2486" y="863"/>
                  </a:lnTo>
                  <a:lnTo>
                    <a:pt x="2548" y="827"/>
                  </a:lnTo>
                  <a:lnTo>
                    <a:pt x="2618" y="827"/>
                  </a:lnTo>
                  <a:lnTo>
                    <a:pt x="2644" y="809"/>
                  </a:lnTo>
                  <a:lnTo>
                    <a:pt x="2700" y="819"/>
                  </a:lnTo>
                  <a:lnTo>
                    <a:pt x="2762" y="777"/>
                  </a:lnTo>
                  <a:lnTo>
                    <a:pt x="2786" y="744"/>
                  </a:lnTo>
                  <a:lnTo>
                    <a:pt x="2801" y="714"/>
                  </a:lnTo>
                  <a:lnTo>
                    <a:pt x="2802" y="667"/>
                  </a:lnTo>
                  <a:lnTo>
                    <a:pt x="2818" y="634"/>
                  </a:lnTo>
                  <a:lnTo>
                    <a:pt x="2818" y="610"/>
                  </a:lnTo>
                  <a:lnTo>
                    <a:pt x="2780" y="592"/>
                  </a:lnTo>
                  <a:close/>
                  <a:moveTo>
                    <a:pt x="3658" y="2093"/>
                  </a:moveTo>
                  <a:lnTo>
                    <a:pt x="3629" y="2081"/>
                  </a:lnTo>
                  <a:lnTo>
                    <a:pt x="3631" y="2074"/>
                  </a:lnTo>
                  <a:lnTo>
                    <a:pt x="3603" y="2041"/>
                  </a:lnTo>
                  <a:lnTo>
                    <a:pt x="3603" y="2061"/>
                  </a:lnTo>
                  <a:lnTo>
                    <a:pt x="3595" y="2064"/>
                  </a:lnTo>
                  <a:lnTo>
                    <a:pt x="3590" y="2054"/>
                  </a:lnTo>
                  <a:lnTo>
                    <a:pt x="3583" y="2073"/>
                  </a:lnTo>
                  <a:lnTo>
                    <a:pt x="3566" y="2071"/>
                  </a:lnTo>
                  <a:lnTo>
                    <a:pt x="3577" y="2057"/>
                  </a:lnTo>
                  <a:lnTo>
                    <a:pt x="3547" y="2060"/>
                  </a:lnTo>
                  <a:lnTo>
                    <a:pt x="3538" y="2045"/>
                  </a:lnTo>
                  <a:lnTo>
                    <a:pt x="3521" y="2035"/>
                  </a:lnTo>
                  <a:lnTo>
                    <a:pt x="3515" y="2038"/>
                  </a:lnTo>
                  <a:lnTo>
                    <a:pt x="3515" y="2073"/>
                  </a:lnTo>
                  <a:lnTo>
                    <a:pt x="3523" y="2084"/>
                  </a:lnTo>
                  <a:lnTo>
                    <a:pt x="3508" y="2093"/>
                  </a:lnTo>
                  <a:lnTo>
                    <a:pt x="3511" y="2098"/>
                  </a:lnTo>
                  <a:lnTo>
                    <a:pt x="3531" y="2084"/>
                  </a:lnTo>
                  <a:lnTo>
                    <a:pt x="3540" y="2088"/>
                  </a:lnTo>
                  <a:lnTo>
                    <a:pt x="3549" y="2084"/>
                  </a:lnTo>
                  <a:lnTo>
                    <a:pt x="3566" y="2094"/>
                  </a:lnTo>
                  <a:lnTo>
                    <a:pt x="3562" y="2106"/>
                  </a:lnTo>
                  <a:lnTo>
                    <a:pt x="3536" y="2096"/>
                  </a:lnTo>
                  <a:lnTo>
                    <a:pt x="3528" y="2103"/>
                  </a:lnTo>
                  <a:lnTo>
                    <a:pt x="3550" y="2124"/>
                  </a:lnTo>
                  <a:lnTo>
                    <a:pt x="3566" y="2116"/>
                  </a:lnTo>
                  <a:lnTo>
                    <a:pt x="3570" y="2124"/>
                  </a:lnTo>
                  <a:lnTo>
                    <a:pt x="3580" y="2124"/>
                  </a:lnTo>
                  <a:lnTo>
                    <a:pt x="3585" y="2140"/>
                  </a:lnTo>
                  <a:lnTo>
                    <a:pt x="3570" y="2156"/>
                  </a:lnTo>
                  <a:lnTo>
                    <a:pt x="3572" y="2165"/>
                  </a:lnTo>
                  <a:lnTo>
                    <a:pt x="3580" y="2169"/>
                  </a:lnTo>
                  <a:lnTo>
                    <a:pt x="3622" y="2147"/>
                  </a:lnTo>
                  <a:lnTo>
                    <a:pt x="3628" y="2137"/>
                  </a:lnTo>
                  <a:lnTo>
                    <a:pt x="3647" y="2146"/>
                  </a:lnTo>
                  <a:lnTo>
                    <a:pt x="3660" y="2130"/>
                  </a:lnTo>
                  <a:lnTo>
                    <a:pt x="3655" y="2117"/>
                  </a:lnTo>
                  <a:lnTo>
                    <a:pt x="3658" y="2093"/>
                  </a:lnTo>
                  <a:close/>
                  <a:moveTo>
                    <a:pt x="4102" y="1993"/>
                  </a:moveTo>
                  <a:lnTo>
                    <a:pt x="4092" y="1993"/>
                  </a:lnTo>
                  <a:lnTo>
                    <a:pt x="4092" y="1982"/>
                  </a:lnTo>
                  <a:lnTo>
                    <a:pt x="4049" y="1966"/>
                  </a:lnTo>
                  <a:lnTo>
                    <a:pt x="4073" y="1964"/>
                  </a:lnTo>
                  <a:lnTo>
                    <a:pt x="4073" y="1957"/>
                  </a:lnTo>
                  <a:lnTo>
                    <a:pt x="4070" y="1946"/>
                  </a:lnTo>
                  <a:lnTo>
                    <a:pt x="4040" y="1917"/>
                  </a:lnTo>
                  <a:lnTo>
                    <a:pt x="4043" y="1905"/>
                  </a:lnTo>
                  <a:lnTo>
                    <a:pt x="4030" y="1878"/>
                  </a:lnTo>
                  <a:lnTo>
                    <a:pt x="4000" y="1878"/>
                  </a:lnTo>
                  <a:lnTo>
                    <a:pt x="3954" y="1910"/>
                  </a:lnTo>
                  <a:lnTo>
                    <a:pt x="3942" y="1904"/>
                  </a:lnTo>
                  <a:lnTo>
                    <a:pt x="3928" y="1907"/>
                  </a:lnTo>
                  <a:lnTo>
                    <a:pt x="3935" y="1920"/>
                  </a:lnTo>
                  <a:lnTo>
                    <a:pt x="3955" y="1927"/>
                  </a:lnTo>
                  <a:lnTo>
                    <a:pt x="3968" y="1938"/>
                  </a:lnTo>
                  <a:lnTo>
                    <a:pt x="3990" y="1931"/>
                  </a:lnTo>
                  <a:lnTo>
                    <a:pt x="3977" y="1953"/>
                  </a:lnTo>
                  <a:lnTo>
                    <a:pt x="3979" y="1960"/>
                  </a:lnTo>
                  <a:lnTo>
                    <a:pt x="4004" y="1966"/>
                  </a:lnTo>
                  <a:lnTo>
                    <a:pt x="3991" y="1975"/>
                  </a:lnTo>
                  <a:lnTo>
                    <a:pt x="3992" y="1982"/>
                  </a:lnTo>
                  <a:lnTo>
                    <a:pt x="4004" y="1985"/>
                  </a:lnTo>
                  <a:lnTo>
                    <a:pt x="4026" y="1977"/>
                  </a:lnTo>
                  <a:lnTo>
                    <a:pt x="4026" y="1989"/>
                  </a:lnTo>
                  <a:lnTo>
                    <a:pt x="4054" y="1995"/>
                  </a:lnTo>
                  <a:lnTo>
                    <a:pt x="4052" y="2003"/>
                  </a:lnTo>
                  <a:lnTo>
                    <a:pt x="4040" y="2005"/>
                  </a:lnTo>
                  <a:lnTo>
                    <a:pt x="4054" y="2012"/>
                  </a:lnTo>
                  <a:lnTo>
                    <a:pt x="4088" y="2013"/>
                  </a:lnTo>
                  <a:lnTo>
                    <a:pt x="4090" y="2005"/>
                  </a:lnTo>
                  <a:lnTo>
                    <a:pt x="4102" y="1993"/>
                  </a:lnTo>
                  <a:close/>
                  <a:moveTo>
                    <a:pt x="4008" y="1179"/>
                  </a:moveTo>
                  <a:lnTo>
                    <a:pt x="3981" y="1180"/>
                  </a:lnTo>
                  <a:lnTo>
                    <a:pt x="3964" y="1166"/>
                  </a:lnTo>
                  <a:lnTo>
                    <a:pt x="3932" y="1178"/>
                  </a:lnTo>
                  <a:lnTo>
                    <a:pt x="3920" y="1199"/>
                  </a:lnTo>
                  <a:lnTo>
                    <a:pt x="3938" y="1212"/>
                  </a:lnTo>
                  <a:lnTo>
                    <a:pt x="3929" y="1221"/>
                  </a:lnTo>
                  <a:lnTo>
                    <a:pt x="3961" y="1222"/>
                  </a:lnTo>
                  <a:lnTo>
                    <a:pt x="3969" y="1231"/>
                  </a:lnTo>
                  <a:lnTo>
                    <a:pt x="3985" y="1196"/>
                  </a:lnTo>
                  <a:lnTo>
                    <a:pt x="4014" y="1189"/>
                  </a:lnTo>
                  <a:lnTo>
                    <a:pt x="4008" y="1179"/>
                  </a:lnTo>
                  <a:close/>
                  <a:moveTo>
                    <a:pt x="2319" y="2235"/>
                  </a:moveTo>
                  <a:lnTo>
                    <a:pt x="2331" y="2227"/>
                  </a:lnTo>
                  <a:lnTo>
                    <a:pt x="2370" y="2230"/>
                  </a:lnTo>
                  <a:lnTo>
                    <a:pt x="2357" y="2244"/>
                  </a:lnTo>
                  <a:lnTo>
                    <a:pt x="2345" y="2276"/>
                  </a:lnTo>
                  <a:lnTo>
                    <a:pt x="2371" y="2290"/>
                  </a:lnTo>
                  <a:lnTo>
                    <a:pt x="2365" y="2281"/>
                  </a:lnTo>
                  <a:lnTo>
                    <a:pt x="2374" y="2270"/>
                  </a:lnTo>
                  <a:lnTo>
                    <a:pt x="2371" y="2257"/>
                  </a:lnTo>
                  <a:lnTo>
                    <a:pt x="2391" y="2230"/>
                  </a:lnTo>
                  <a:lnTo>
                    <a:pt x="2409" y="2222"/>
                  </a:lnTo>
                  <a:lnTo>
                    <a:pt x="2436" y="2228"/>
                  </a:lnTo>
                  <a:lnTo>
                    <a:pt x="2445" y="2220"/>
                  </a:lnTo>
                  <a:lnTo>
                    <a:pt x="2437" y="2211"/>
                  </a:lnTo>
                  <a:lnTo>
                    <a:pt x="2446" y="2194"/>
                  </a:lnTo>
                  <a:lnTo>
                    <a:pt x="2479" y="2202"/>
                  </a:lnTo>
                  <a:lnTo>
                    <a:pt x="2488" y="2215"/>
                  </a:lnTo>
                  <a:lnTo>
                    <a:pt x="2497" y="2208"/>
                  </a:lnTo>
                  <a:lnTo>
                    <a:pt x="2515" y="2214"/>
                  </a:lnTo>
                  <a:lnTo>
                    <a:pt x="2517" y="2199"/>
                  </a:lnTo>
                  <a:lnTo>
                    <a:pt x="2505" y="2199"/>
                  </a:lnTo>
                  <a:lnTo>
                    <a:pt x="2508" y="2192"/>
                  </a:lnTo>
                  <a:lnTo>
                    <a:pt x="2502" y="2175"/>
                  </a:lnTo>
                  <a:lnTo>
                    <a:pt x="2486" y="2176"/>
                  </a:lnTo>
                  <a:lnTo>
                    <a:pt x="2495" y="2166"/>
                  </a:lnTo>
                  <a:lnTo>
                    <a:pt x="2491" y="2155"/>
                  </a:lnTo>
                  <a:lnTo>
                    <a:pt x="2471" y="2169"/>
                  </a:lnTo>
                  <a:lnTo>
                    <a:pt x="2446" y="2152"/>
                  </a:lnTo>
                  <a:lnTo>
                    <a:pt x="2478" y="2149"/>
                  </a:lnTo>
                  <a:lnTo>
                    <a:pt x="2482" y="2132"/>
                  </a:lnTo>
                  <a:lnTo>
                    <a:pt x="2472" y="2122"/>
                  </a:lnTo>
                  <a:lnTo>
                    <a:pt x="2462" y="2127"/>
                  </a:lnTo>
                  <a:lnTo>
                    <a:pt x="2460" y="2101"/>
                  </a:lnTo>
                  <a:lnTo>
                    <a:pt x="2406" y="2127"/>
                  </a:lnTo>
                  <a:lnTo>
                    <a:pt x="2384" y="2124"/>
                  </a:lnTo>
                  <a:lnTo>
                    <a:pt x="2344" y="2171"/>
                  </a:lnTo>
                  <a:lnTo>
                    <a:pt x="2351" y="2195"/>
                  </a:lnTo>
                  <a:lnTo>
                    <a:pt x="2337" y="2201"/>
                  </a:lnTo>
                  <a:lnTo>
                    <a:pt x="2321" y="2225"/>
                  </a:lnTo>
                  <a:lnTo>
                    <a:pt x="2319" y="2235"/>
                  </a:lnTo>
                  <a:close/>
                  <a:moveTo>
                    <a:pt x="3528" y="2031"/>
                  </a:moveTo>
                  <a:lnTo>
                    <a:pt x="3527" y="2021"/>
                  </a:lnTo>
                  <a:lnTo>
                    <a:pt x="3541" y="2015"/>
                  </a:lnTo>
                  <a:lnTo>
                    <a:pt x="3567" y="2021"/>
                  </a:lnTo>
                  <a:lnTo>
                    <a:pt x="3575" y="2008"/>
                  </a:lnTo>
                  <a:lnTo>
                    <a:pt x="3577" y="2021"/>
                  </a:lnTo>
                  <a:lnTo>
                    <a:pt x="3585" y="2021"/>
                  </a:lnTo>
                  <a:lnTo>
                    <a:pt x="3605" y="2005"/>
                  </a:lnTo>
                  <a:lnTo>
                    <a:pt x="3580" y="1970"/>
                  </a:lnTo>
                  <a:lnTo>
                    <a:pt x="3528" y="1966"/>
                  </a:lnTo>
                  <a:lnTo>
                    <a:pt x="3524" y="1956"/>
                  </a:lnTo>
                  <a:lnTo>
                    <a:pt x="3531" y="1951"/>
                  </a:lnTo>
                  <a:lnTo>
                    <a:pt x="3553" y="1959"/>
                  </a:lnTo>
                  <a:lnTo>
                    <a:pt x="3544" y="1938"/>
                  </a:lnTo>
                  <a:lnTo>
                    <a:pt x="3524" y="1934"/>
                  </a:lnTo>
                  <a:lnTo>
                    <a:pt x="3526" y="1927"/>
                  </a:lnTo>
                  <a:lnTo>
                    <a:pt x="3550" y="1926"/>
                  </a:lnTo>
                  <a:lnTo>
                    <a:pt x="3559" y="1913"/>
                  </a:lnTo>
                  <a:lnTo>
                    <a:pt x="3550" y="1895"/>
                  </a:lnTo>
                  <a:lnTo>
                    <a:pt x="3523" y="1892"/>
                  </a:lnTo>
                  <a:lnTo>
                    <a:pt x="3514" y="1898"/>
                  </a:lnTo>
                  <a:lnTo>
                    <a:pt x="3482" y="1944"/>
                  </a:lnTo>
                  <a:lnTo>
                    <a:pt x="3492" y="1954"/>
                  </a:lnTo>
                  <a:lnTo>
                    <a:pt x="3508" y="1951"/>
                  </a:lnTo>
                  <a:lnTo>
                    <a:pt x="3520" y="1963"/>
                  </a:lnTo>
                  <a:lnTo>
                    <a:pt x="3511" y="1973"/>
                  </a:lnTo>
                  <a:lnTo>
                    <a:pt x="3524" y="1975"/>
                  </a:lnTo>
                  <a:lnTo>
                    <a:pt x="3524" y="1982"/>
                  </a:lnTo>
                  <a:lnTo>
                    <a:pt x="3494" y="2000"/>
                  </a:lnTo>
                  <a:lnTo>
                    <a:pt x="3508" y="2013"/>
                  </a:lnTo>
                  <a:lnTo>
                    <a:pt x="3510" y="2028"/>
                  </a:lnTo>
                  <a:lnTo>
                    <a:pt x="3528" y="2031"/>
                  </a:lnTo>
                  <a:close/>
                  <a:moveTo>
                    <a:pt x="4119" y="2091"/>
                  </a:moveTo>
                  <a:lnTo>
                    <a:pt x="4108" y="2084"/>
                  </a:lnTo>
                  <a:lnTo>
                    <a:pt x="4113" y="2065"/>
                  </a:lnTo>
                  <a:lnTo>
                    <a:pt x="4095" y="2075"/>
                  </a:lnTo>
                  <a:lnTo>
                    <a:pt x="4099" y="2091"/>
                  </a:lnTo>
                  <a:lnTo>
                    <a:pt x="4079" y="2132"/>
                  </a:lnTo>
                  <a:lnTo>
                    <a:pt x="4105" y="2127"/>
                  </a:lnTo>
                  <a:lnTo>
                    <a:pt x="4106" y="2133"/>
                  </a:lnTo>
                  <a:lnTo>
                    <a:pt x="4086" y="2137"/>
                  </a:lnTo>
                  <a:lnTo>
                    <a:pt x="4079" y="2156"/>
                  </a:lnTo>
                  <a:lnTo>
                    <a:pt x="4083" y="2166"/>
                  </a:lnTo>
                  <a:lnTo>
                    <a:pt x="4099" y="2158"/>
                  </a:lnTo>
                  <a:lnTo>
                    <a:pt x="4102" y="2173"/>
                  </a:lnTo>
                  <a:lnTo>
                    <a:pt x="4113" y="2173"/>
                  </a:lnTo>
                  <a:lnTo>
                    <a:pt x="4109" y="2162"/>
                  </a:lnTo>
                  <a:lnTo>
                    <a:pt x="4118" y="2159"/>
                  </a:lnTo>
                  <a:lnTo>
                    <a:pt x="4115" y="2134"/>
                  </a:lnTo>
                  <a:lnTo>
                    <a:pt x="4131" y="2083"/>
                  </a:lnTo>
                  <a:lnTo>
                    <a:pt x="4119" y="2091"/>
                  </a:lnTo>
                  <a:close/>
                  <a:moveTo>
                    <a:pt x="2743" y="2316"/>
                  </a:moveTo>
                  <a:lnTo>
                    <a:pt x="2731" y="2323"/>
                  </a:lnTo>
                  <a:lnTo>
                    <a:pt x="2718" y="2313"/>
                  </a:lnTo>
                  <a:lnTo>
                    <a:pt x="2693" y="2316"/>
                  </a:lnTo>
                  <a:lnTo>
                    <a:pt x="2671" y="2341"/>
                  </a:lnTo>
                  <a:lnTo>
                    <a:pt x="2677" y="2379"/>
                  </a:lnTo>
                  <a:lnTo>
                    <a:pt x="2687" y="2372"/>
                  </a:lnTo>
                  <a:lnTo>
                    <a:pt x="2691" y="2390"/>
                  </a:lnTo>
                  <a:lnTo>
                    <a:pt x="2701" y="2395"/>
                  </a:lnTo>
                  <a:lnTo>
                    <a:pt x="2708" y="2384"/>
                  </a:lnTo>
                  <a:lnTo>
                    <a:pt x="2750" y="2368"/>
                  </a:lnTo>
                  <a:lnTo>
                    <a:pt x="2753" y="2352"/>
                  </a:lnTo>
                  <a:lnTo>
                    <a:pt x="2773" y="2349"/>
                  </a:lnTo>
                  <a:lnTo>
                    <a:pt x="2770" y="2332"/>
                  </a:lnTo>
                  <a:lnTo>
                    <a:pt x="2760" y="2333"/>
                  </a:lnTo>
                  <a:lnTo>
                    <a:pt x="2743" y="2316"/>
                  </a:lnTo>
                  <a:close/>
                  <a:moveTo>
                    <a:pt x="2498" y="2378"/>
                  </a:moveTo>
                  <a:lnTo>
                    <a:pt x="2518" y="2368"/>
                  </a:lnTo>
                  <a:lnTo>
                    <a:pt x="2511" y="2355"/>
                  </a:lnTo>
                  <a:lnTo>
                    <a:pt x="2517" y="2352"/>
                  </a:lnTo>
                  <a:lnTo>
                    <a:pt x="2531" y="2368"/>
                  </a:lnTo>
                  <a:lnTo>
                    <a:pt x="2527" y="2378"/>
                  </a:lnTo>
                  <a:lnTo>
                    <a:pt x="2546" y="2377"/>
                  </a:lnTo>
                  <a:lnTo>
                    <a:pt x="2551" y="2349"/>
                  </a:lnTo>
                  <a:lnTo>
                    <a:pt x="2541" y="2343"/>
                  </a:lnTo>
                  <a:lnTo>
                    <a:pt x="2541" y="2335"/>
                  </a:lnTo>
                  <a:lnTo>
                    <a:pt x="2554" y="2329"/>
                  </a:lnTo>
                  <a:lnTo>
                    <a:pt x="2569" y="2332"/>
                  </a:lnTo>
                  <a:lnTo>
                    <a:pt x="2570" y="2305"/>
                  </a:lnTo>
                  <a:lnTo>
                    <a:pt x="2540" y="2322"/>
                  </a:lnTo>
                  <a:lnTo>
                    <a:pt x="2528" y="2294"/>
                  </a:lnTo>
                  <a:lnTo>
                    <a:pt x="2502" y="2303"/>
                  </a:lnTo>
                  <a:lnTo>
                    <a:pt x="2499" y="2290"/>
                  </a:lnTo>
                  <a:lnTo>
                    <a:pt x="2486" y="2306"/>
                  </a:lnTo>
                  <a:lnTo>
                    <a:pt x="2478" y="2297"/>
                  </a:lnTo>
                  <a:lnTo>
                    <a:pt x="2478" y="2290"/>
                  </a:lnTo>
                  <a:lnTo>
                    <a:pt x="2460" y="2277"/>
                  </a:lnTo>
                  <a:lnTo>
                    <a:pt x="2436" y="2300"/>
                  </a:lnTo>
                  <a:lnTo>
                    <a:pt x="2437" y="2319"/>
                  </a:lnTo>
                  <a:lnTo>
                    <a:pt x="2416" y="2328"/>
                  </a:lnTo>
                  <a:lnTo>
                    <a:pt x="2407" y="2329"/>
                  </a:lnTo>
                  <a:lnTo>
                    <a:pt x="2387" y="2303"/>
                  </a:lnTo>
                  <a:lnTo>
                    <a:pt x="2362" y="2325"/>
                  </a:lnTo>
                  <a:lnTo>
                    <a:pt x="2341" y="2318"/>
                  </a:lnTo>
                  <a:lnTo>
                    <a:pt x="2322" y="2323"/>
                  </a:lnTo>
                  <a:lnTo>
                    <a:pt x="2331" y="2332"/>
                  </a:lnTo>
                  <a:lnTo>
                    <a:pt x="2371" y="2341"/>
                  </a:lnTo>
                  <a:lnTo>
                    <a:pt x="2394" y="2365"/>
                  </a:lnTo>
                  <a:lnTo>
                    <a:pt x="2420" y="2341"/>
                  </a:lnTo>
                  <a:lnTo>
                    <a:pt x="2453" y="2343"/>
                  </a:lnTo>
                  <a:lnTo>
                    <a:pt x="2462" y="2351"/>
                  </a:lnTo>
                  <a:lnTo>
                    <a:pt x="2465" y="2367"/>
                  </a:lnTo>
                  <a:lnTo>
                    <a:pt x="2472" y="2368"/>
                  </a:lnTo>
                  <a:lnTo>
                    <a:pt x="2466" y="2384"/>
                  </a:lnTo>
                  <a:lnTo>
                    <a:pt x="2475" y="2400"/>
                  </a:lnTo>
                  <a:lnTo>
                    <a:pt x="2489" y="2395"/>
                  </a:lnTo>
                  <a:lnTo>
                    <a:pt x="2498" y="2378"/>
                  </a:lnTo>
                  <a:close/>
                  <a:moveTo>
                    <a:pt x="2884" y="2289"/>
                  </a:moveTo>
                  <a:lnTo>
                    <a:pt x="2890" y="2279"/>
                  </a:lnTo>
                  <a:lnTo>
                    <a:pt x="2874" y="2279"/>
                  </a:lnTo>
                  <a:lnTo>
                    <a:pt x="2874" y="2270"/>
                  </a:lnTo>
                  <a:lnTo>
                    <a:pt x="2857" y="2273"/>
                  </a:lnTo>
                  <a:lnTo>
                    <a:pt x="2845" y="2287"/>
                  </a:lnTo>
                  <a:lnTo>
                    <a:pt x="2822" y="2293"/>
                  </a:lnTo>
                  <a:lnTo>
                    <a:pt x="2818" y="2279"/>
                  </a:lnTo>
                  <a:lnTo>
                    <a:pt x="2824" y="2276"/>
                  </a:lnTo>
                  <a:lnTo>
                    <a:pt x="2816" y="2267"/>
                  </a:lnTo>
                  <a:lnTo>
                    <a:pt x="2822" y="2257"/>
                  </a:lnTo>
                  <a:lnTo>
                    <a:pt x="2812" y="2257"/>
                  </a:lnTo>
                  <a:lnTo>
                    <a:pt x="2795" y="2231"/>
                  </a:lnTo>
                  <a:lnTo>
                    <a:pt x="2791" y="2247"/>
                  </a:lnTo>
                  <a:lnTo>
                    <a:pt x="2770" y="2238"/>
                  </a:lnTo>
                  <a:lnTo>
                    <a:pt x="2762" y="2247"/>
                  </a:lnTo>
                  <a:lnTo>
                    <a:pt x="2773" y="2258"/>
                  </a:lnTo>
                  <a:lnTo>
                    <a:pt x="2770" y="2264"/>
                  </a:lnTo>
                  <a:lnTo>
                    <a:pt x="2763" y="2256"/>
                  </a:lnTo>
                  <a:lnTo>
                    <a:pt x="2757" y="2260"/>
                  </a:lnTo>
                  <a:lnTo>
                    <a:pt x="2765" y="2266"/>
                  </a:lnTo>
                  <a:lnTo>
                    <a:pt x="2757" y="2280"/>
                  </a:lnTo>
                  <a:lnTo>
                    <a:pt x="2718" y="2274"/>
                  </a:lnTo>
                  <a:lnTo>
                    <a:pt x="2757" y="2297"/>
                  </a:lnTo>
                  <a:lnTo>
                    <a:pt x="2770" y="2284"/>
                  </a:lnTo>
                  <a:lnTo>
                    <a:pt x="2793" y="2299"/>
                  </a:lnTo>
                  <a:lnTo>
                    <a:pt x="2801" y="2313"/>
                  </a:lnTo>
                  <a:lnTo>
                    <a:pt x="2775" y="2319"/>
                  </a:lnTo>
                  <a:lnTo>
                    <a:pt x="2789" y="2322"/>
                  </a:lnTo>
                  <a:lnTo>
                    <a:pt x="2795" y="2330"/>
                  </a:lnTo>
                  <a:lnTo>
                    <a:pt x="2803" y="2332"/>
                  </a:lnTo>
                  <a:lnTo>
                    <a:pt x="2809" y="2315"/>
                  </a:lnTo>
                  <a:lnTo>
                    <a:pt x="2832" y="2313"/>
                  </a:lnTo>
                  <a:lnTo>
                    <a:pt x="2834" y="2328"/>
                  </a:lnTo>
                  <a:lnTo>
                    <a:pt x="2806" y="2346"/>
                  </a:lnTo>
                  <a:lnTo>
                    <a:pt x="2814" y="2379"/>
                  </a:lnTo>
                  <a:lnTo>
                    <a:pt x="2831" y="2346"/>
                  </a:lnTo>
                  <a:lnTo>
                    <a:pt x="2840" y="2349"/>
                  </a:lnTo>
                  <a:lnTo>
                    <a:pt x="2844" y="2330"/>
                  </a:lnTo>
                  <a:lnTo>
                    <a:pt x="2880" y="2320"/>
                  </a:lnTo>
                  <a:lnTo>
                    <a:pt x="2850" y="2316"/>
                  </a:lnTo>
                  <a:lnTo>
                    <a:pt x="2858" y="2300"/>
                  </a:lnTo>
                  <a:lnTo>
                    <a:pt x="2870" y="2307"/>
                  </a:lnTo>
                  <a:lnTo>
                    <a:pt x="2893" y="2310"/>
                  </a:lnTo>
                  <a:lnTo>
                    <a:pt x="2896" y="2320"/>
                  </a:lnTo>
                  <a:lnTo>
                    <a:pt x="2910" y="2325"/>
                  </a:lnTo>
                  <a:lnTo>
                    <a:pt x="2919" y="2320"/>
                  </a:lnTo>
                  <a:lnTo>
                    <a:pt x="2907" y="2309"/>
                  </a:lnTo>
                  <a:lnTo>
                    <a:pt x="2884" y="2289"/>
                  </a:lnTo>
                  <a:close/>
                  <a:moveTo>
                    <a:pt x="2629" y="2211"/>
                  </a:moveTo>
                  <a:lnTo>
                    <a:pt x="2612" y="2202"/>
                  </a:lnTo>
                  <a:lnTo>
                    <a:pt x="2597" y="2209"/>
                  </a:lnTo>
                  <a:lnTo>
                    <a:pt x="2586" y="2186"/>
                  </a:lnTo>
                  <a:lnTo>
                    <a:pt x="2574" y="2196"/>
                  </a:lnTo>
                  <a:lnTo>
                    <a:pt x="2566" y="2183"/>
                  </a:lnTo>
                  <a:lnTo>
                    <a:pt x="2569" y="2199"/>
                  </a:lnTo>
                  <a:lnTo>
                    <a:pt x="2563" y="2201"/>
                  </a:lnTo>
                  <a:lnTo>
                    <a:pt x="2546" y="2178"/>
                  </a:lnTo>
                  <a:lnTo>
                    <a:pt x="2544" y="2188"/>
                  </a:lnTo>
                  <a:lnTo>
                    <a:pt x="2531" y="2192"/>
                  </a:lnTo>
                  <a:lnTo>
                    <a:pt x="2525" y="2186"/>
                  </a:lnTo>
                  <a:lnTo>
                    <a:pt x="2531" y="2176"/>
                  </a:lnTo>
                  <a:lnTo>
                    <a:pt x="2515" y="2169"/>
                  </a:lnTo>
                  <a:lnTo>
                    <a:pt x="2509" y="2181"/>
                  </a:lnTo>
                  <a:lnTo>
                    <a:pt x="2522" y="2192"/>
                  </a:lnTo>
                  <a:lnTo>
                    <a:pt x="2527" y="2205"/>
                  </a:lnTo>
                  <a:lnTo>
                    <a:pt x="2512" y="2247"/>
                  </a:lnTo>
                  <a:lnTo>
                    <a:pt x="2524" y="2257"/>
                  </a:lnTo>
                  <a:lnTo>
                    <a:pt x="2548" y="2247"/>
                  </a:lnTo>
                  <a:lnTo>
                    <a:pt x="2554" y="2276"/>
                  </a:lnTo>
                  <a:lnTo>
                    <a:pt x="2571" y="2277"/>
                  </a:lnTo>
                  <a:lnTo>
                    <a:pt x="2586" y="2289"/>
                  </a:lnTo>
                  <a:lnTo>
                    <a:pt x="2590" y="2276"/>
                  </a:lnTo>
                  <a:lnTo>
                    <a:pt x="2605" y="2283"/>
                  </a:lnTo>
                  <a:lnTo>
                    <a:pt x="2615" y="2274"/>
                  </a:lnTo>
                  <a:lnTo>
                    <a:pt x="2622" y="2253"/>
                  </a:lnTo>
                  <a:lnTo>
                    <a:pt x="2638" y="2263"/>
                  </a:lnTo>
                  <a:lnTo>
                    <a:pt x="2655" y="2260"/>
                  </a:lnTo>
                  <a:lnTo>
                    <a:pt x="2659" y="2245"/>
                  </a:lnTo>
                  <a:lnTo>
                    <a:pt x="2644" y="2224"/>
                  </a:lnTo>
                  <a:lnTo>
                    <a:pt x="2648" y="2202"/>
                  </a:lnTo>
                  <a:lnTo>
                    <a:pt x="2662" y="2186"/>
                  </a:lnTo>
                  <a:lnTo>
                    <a:pt x="2652" y="2166"/>
                  </a:lnTo>
                  <a:lnTo>
                    <a:pt x="2629" y="2211"/>
                  </a:lnTo>
                  <a:close/>
                  <a:moveTo>
                    <a:pt x="3184" y="2496"/>
                  </a:moveTo>
                  <a:lnTo>
                    <a:pt x="3157" y="2502"/>
                  </a:lnTo>
                  <a:lnTo>
                    <a:pt x="3157" y="2524"/>
                  </a:lnTo>
                  <a:lnTo>
                    <a:pt x="3141" y="2525"/>
                  </a:lnTo>
                  <a:lnTo>
                    <a:pt x="3128" y="2575"/>
                  </a:lnTo>
                  <a:lnTo>
                    <a:pt x="3134" y="2570"/>
                  </a:lnTo>
                  <a:lnTo>
                    <a:pt x="3151" y="2570"/>
                  </a:lnTo>
                  <a:lnTo>
                    <a:pt x="3154" y="2563"/>
                  </a:lnTo>
                  <a:lnTo>
                    <a:pt x="3161" y="2571"/>
                  </a:lnTo>
                  <a:lnTo>
                    <a:pt x="3184" y="2578"/>
                  </a:lnTo>
                  <a:lnTo>
                    <a:pt x="3184" y="2563"/>
                  </a:lnTo>
                  <a:lnTo>
                    <a:pt x="3170" y="2557"/>
                  </a:lnTo>
                  <a:lnTo>
                    <a:pt x="3190" y="2551"/>
                  </a:lnTo>
                  <a:lnTo>
                    <a:pt x="3184" y="2532"/>
                  </a:lnTo>
                  <a:lnTo>
                    <a:pt x="3184" y="2496"/>
                  </a:lnTo>
                  <a:close/>
                  <a:moveTo>
                    <a:pt x="3144" y="2036"/>
                  </a:moveTo>
                  <a:lnTo>
                    <a:pt x="3138" y="2016"/>
                  </a:lnTo>
                  <a:lnTo>
                    <a:pt x="3110" y="1996"/>
                  </a:lnTo>
                  <a:lnTo>
                    <a:pt x="3086" y="2012"/>
                  </a:lnTo>
                  <a:lnTo>
                    <a:pt x="3079" y="2011"/>
                  </a:lnTo>
                  <a:lnTo>
                    <a:pt x="3077" y="2002"/>
                  </a:lnTo>
                  <a:lnTo>
                    <a:pt x="3048" y="2006"/>
                  </a:lnTo>
                  <a:lnTo>
                    <a:pt x="3021" y="2029"/>
                  </a:lnTo>
                  <a:lnTo>
                    <a:pt x="2997" y="2026"/>
                  </a:lnTo>
                  <a:lnTo>
                    <a:pt x="2987" y="2042"/>
                  </a:lnTo>
                  <a:lnTo>
                    <a:pt x="2976" y="2042"/>
                  </a:lnTo>
                  <a:lnTo>
                    <a:pt x="2976" y="2029"/>
                  </a:lnTo>
                  <a:lnTo>
                    <a:pt x="2962" y="2031"/>
                  </a:lnTo>
                  <a:lnTo>
                    <a:pt x="2955" y="2006"/>
                  </a:lnTo>
                  <a:lnTo>
                    <a:pt x="2946" y="2013"/>
                  </a:lnTo>
                  <a:lnTo>
                    <a:pt x="2940" y="2006"/>
                  </a:lnTo>
                  <a:lnTo>
                    <a:pt x="2938" y="2036"/>
                  </a:lnTo>
                  <a:lnTo>
                    <a:pt x="2926" y="2038"/>
                  </a:lnTo>
                  <a:lnTo>
                    <a:pt x="2917" y="2051"/>
                  </a:lnTo>
                  <a:lnTo>
                    <a:pt x="2909" y="2041"/>
                  </a:lnTo>
                  <a:lnTo>
                    <a:pt x="2901" y="2048"/>
                  </a:lnTo>
                  <a:lnTo>
                    <a:pt x="2925" y="2080"/>
                  </a:lnTo>
                  <a:lnTo>
                    <a:pt x="2913" y="2088"/>
                  </a:lnTo>
                  <a:lnTo>
                    <a:pt x="2917" y="2097"/>
                  </a:lnTo>
                  <a:lnTo>
                    <a:pt x="2913" y="2104"/>
                  </a:lnTo>
                  <a:lnTo>
                    <a:pt x="2929" y="2106"/>
                  </a:lnTo>
                  <a:lnTo>
                    <a:pt x="2929" y="2096"/>
                  </a:lnTo>
                  <a:lnTo>
                    <a:pt x="2942" y="2093"/>
                  </a:lnTo>
                  <a:lnTo>
                    <a:pt x="2940" y="2113"/>
                  </a:lnTo>
                  <a:lnTo>
                    <a:pt x="2955" y="2116"/>
                  </a:lnTo>
                  <a:lnTo>
                    <a:pt x="2956" y="2129"/>
                  </a:lnTo>
                  <a:lnTo>
                    <a:pt x="2976" y="2133"/>
                  </a:lnTo>
                  <a:lnTo>
                    <a:pt x="2987" y="2150"/>
                  </a:lnTo>
                  <a:lnTo>
                    <a:pt x="2987" y="2136"/>
                  </a:lnTo>
                  <a:lnTo>
                    <a:pt x="2997" y="2129"/>
                  </a:lnTo>
                  <a:lnTo>
                    <a:pt x="3023" y="2133"/>
                  </a:lnTo>
                  <a:lnTo>
                    <a:pt x="3020" y="2124"/>
                  </a:lnTo>
                  <a:lnTo>
                    <a:pt x="3027" y="2120"/>
                  </a:lnTo>
                  <a:lnTo>
                    <a:pt x="3063" y="2130"/>
                  </a:lnTo>
                  <a:lnTo>
                    <a:pt x="3099" y="2132"/>
                  </a:lnTo>
                  <a:lnTo>
                    <a:pt x="3115" y="2116"/>
                  </a:lnTo>
                  <a:lnTo>
                    <a:pt x="3122" y="2078"/>
                  </a:lnTo>
                  <a:lnTo>
                    <a:pt x="3144" y="2036"/>
                  </a:lnTo>
                  <a:close/>
                  <a:moveTo>
                    <a:pt x="2821" y="2068"/>
                  </a:moveTo>
                  <a:lnTo>
                    <a:pt x="2803" y="2078"/>
                  </a:lnTo>
                  <a:lnTo>
                    <a:pt x="2783" y="2078"/>
                  </a:lnTo>
                  <a:lnTo>
                    <a:pt x="2786" y="2087"/>
                  </a:lnTo>
                  <a:lnTo>
                    <a:pt x="2803" y="2090"/>
                  </a:lnTo>
                  <a:lnTo>
                    <a:pt x="2809" y="2147"/>
                  </a:lnTo>
                  <a:lnTo>
                    <a:pt x="2824" y="2162"/>
                  </a:lnTo>
                  <a:lnTo>
                    <a:pt x="2834" y="2156"/>
                  </a:lnTo>
                  <a:lnTo>
                    <a:pt x="2829" y="2133"/>
                  </a:lnTo>
                  <a:lnTo>
                    <a:pt x="2838" y="2129"/>
                  </a:lnTo>
                  <a:lnTo>
                    <a:pt x="2848" y="2137"/>
                  </a:lnTo>
                  <a:lnTo>
                    <a:pt x="2844" y="2153"/>
                  </a:lnTo>
                  <a:lnTo>
                    <a:pt x="2851" y="2188"/>
                  </a:lnTo>
                  <a:lnTo>
                    <a:pt x="2870" y="2158"/>
                  </a:lnTo>
                  <a:lnTo>
                    <a:pt x="2858" y="2149"/>
                  </a:lnTo>
                  <a:lnTo>
                    <a:pt x="2873" y="2145"/>
                  </a:lnTo>
                  <a:lnTo>
                    <a:pt x="2873" y="2132"/>
                  </a:lnTo>
                  <a:lnTo>
                    <a:pt x="2855" y="2085"/>
                  </a:lnTo>
                  <a:lnTo>
                    <a:pt x="2838" y="2071"/>
                  </a:lnTo>
                  <a:lnTo>
                    <a:pt x="2841" y="2080"/>
                  </a:lnTo>
                  <a:lnTo>
                    <a:pt x="2831" y="2085"/>
                  </a:lnTo>
                  <a:lnTo>
                    <a:pt x="2821" y="206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4" name="Freeform 18">
              <a:extLst>
                <a:ext uri="{FF2B5EF4-FFF2-40B4-BE49-F238E27FC236}">
                  <a16:creationId xmlns:a16="http://schemas.microsoft.com/office/drawing/2014/main" id="{46978B66-9AD8-0B43-BC4E-49C63C8CFBC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584606" y="2186515"/>
              <a:ext cx="3592134" cy="2205533"/>
            </a:xfrm>
            <a:custGeom>
              <a:avLst/>
              <a:gdLst>
                <a:gd name="T0" fmla="*/ 6946 w 6949"/>
                <a:gd name="T1" fmla="*/ 654 h 4264"/>
                <a:gd name="T2" fmla="*/ 5330 w 6949"/>
                <a:gd name="T3" fmla="*/ 20 h 4264"/>
                <a:gd name="T4" fmla="*/ 5245 w 6949"/>
                <a:gd name="T5" fmla="*/ 195 h 4264"/>
                <a:gd name="T6" fmla="*/ 5228 w 6949"/>
                <a:gd name="T7" fmla="*/ 29 h 4264"/>
                <a:gd name="T8" fmla="*/ 1318 w 6949"/>
                <a:gd name="T9" fmla="*/ 4139 h 4264"/>
                <a:gd name="T10" fmla="*/ 1653 w 6949"/>
                <a:gd name="T11" fmla="*/ 4254 h 4264"/>
                <a:gd name="T12" fmla="*/ 1932 w 6949"/>
                <a:gd name="T13" fmla="*/ 4128 h 4264"/>
                <a:gd name="T14" fmla="*/ 2082 w 6949"/>
                <a:gd name="T15" fmla="*/ 4151 h 4264"/>
                <a:gd name="T16" fmla="*/ 2349 w 6949"/>
                <a:gd name="T17" fmla="*/ 3946 h 4264"/>
                <a:gd name="T18" fmla="*/ 2516 w 6949"/>
                <a:gd name="T19" fmla="*/ 4071 h 4264"/>
                <a:gd name="T20" fmla="*/ 2762 w 6949"/>
                <a:gd name="T21" fmla="*/ 4070 h 4264"/>
                <a:gd name="T22" fmla="*/ 2860 w 6949"/>
                <a:gd name="T23" fmla="*/ 3942 h 4264"/>
                <a:gd name="T24" fmla="*/ 2921 w 6949"/>
                <a:gd name="T25" fmla="*/ 3702 h 4264"/>
                <a:gd name="T26" fmla="*/ 2950 w 6949"/>
                <a:gd name="T27" fmla="*/ 3535 h 4264"/>
                <a:gd name="T28" fmla="*/ 3013 w 6949"/>
                <a:gd name="T29" fmla="*/ 3339 h 4264"/>
                <a:gd name="T30" fmla="*/ 3038 w 6949"/>
                <a:gd name="T31" fmla="*/ 3130 h 4264"/>
                <a:gd name="T32" fmla="*/ 2829 w 6949"/>
                <a:gd name="T33" fmla="*/ 3292 h 4264"/>
                <a:gd name="T34" fmla="*/ 2801 w 6949"/>
                <a:gd name="T35" fmla="*/ 3210 h 4264"/>
                <a:gd name="T36" fmla="*/ 2803 w 6949"/>
                <a:gd name="T37" fmla="*/ 3044 h 4264"/>
                <a:gd name="T38" fmla="*/ 2725 w 6949"/>
                <a:gd name="T39" fmla="*/ 2812 h 4264"/>
                <a:gd name="T40" fmla="*/ 2728 w 6949"/>
                <a:gd name="T41" fmla="*/ 2526 h 4264"/>
                <a:gd name="T42" fmla="*/ 2839 w 6949"/>
                <a:gd name="T43" fmla="*/ 2211 h 4264"/>
                <a:gd name="T44" fmla="*/ 2813 w 6949"/>
                <a:gd name="T45" fmla="*/ 1863 h 4264"/>
                <a:gd name="T46" fmla="*/ 2856 w 6949"/>
                <a:gd name="T47" fmla="*/ 1618 h 4264"/>
                <a:gd name="T48" fmla="*/ 2784 w 6949"/>
                <a:gd name="T49" fmla="*/ 1288 h 4264"/>
                <a:gd name="T50" fmla="*/ 2791 w 6949"/>
                <a:gd name="T51" fmla="*/ 1028 h 4264"/>
                <a:gd name="T52" fmla="*/ 2509 w 6949"/>
                <a:gd name="T53" fmla="*/ 1030 h 4264"/>
                <a:gd name="T54" fmla="*/ 2197 w 6949"/>
                <a:gd name="T55" fmla="*/ 1124 h 4264"/>
                <a:gd name="T56" fmla="*/ 1908 w 6949"/>
                <a:gd name="T57" fmla="*/ 1131 h 4264"/>
                <a:gd name="T58" fmla="*/ 1585 w 6949"/>
                <a:gd name="T59" fmla="*/ 1159 h 4264"/>
                <a:gd name="T60" fmla="*/ 1409 w 6949"/>
                <a:gd name="T61" fmla="*/ 1150 h 4264"/>
                <a:gd name="T62" fmla="*/ 1220 w 6949"/>
                <a:gd name="T63" fmla="*/ 1303 h 4264"/>
                <a:gd name="T64" fmla="*/ 1108 w 6949"/>
                <a:gd name="T65" fmla="*/ 1518 h 4264"/>
                <a:gd name="T66" fmla="*/ 998 w 6949"/>
                <a:gd name="T67" fmla="*/ 1653 h 4264"/>
                <a:gd name="T68" fmla="*/ 775 w 6949"/>
                <a:gd name="T69" fmla="*/ 1518 h 4264"/>
                <a:gd name="T70" fmla="*/ 710 w 6949"/>
                <a:gd name="T71" fmla="*/ 1647 h 4264"/>
                <a:gd name="T72" fmla="*/ 524 w 6949"/>
                <a:gd name="T73" fmla="*/ 1665 h 4264"/>
                <a:gd name="T74" fmla="*/ 469 w 6949"/>
                <a:gd name="T75" fmla="*/ 1856 h 4264"/>
                <a:gd name="T76" fmla="*/ 263 w 6949"/>
                <a:gd name="T77" fmla="*/ 1851 h 4264"/>
                <a:gd name="T78" fmla="*/ 126 w 6949"/>
                <a:gd name="T79" fmla="*/ 1997 h 4264"/>
                <a:gd name="T80" fmla="*/ 0 w 6949"/>
                <a:gd name="T81" fmla="*/ 2113 h 4264"/>
                <a:gd name="T82" fmla="*/ 174 w 6949"/>
                <a:gd name="T83" fmla="*/ 2283 h 4264"/>
                <a:gd name="T84" fmla="*/ 134 w 6949"/>
                <a:gd name="T85" fmla="*/ 2480 h 4264"/>
                <a:gd name="T86" fmla="*/ 115 w 6949"/>
                <a:gd name="T87" fmla="*/ 2777 h 4264"/>
                <a:gd name="T88" fmla="*/ 249 w 6949"/>
                <a:gd name="T89" fmla="*/ 2797 h 4264"/>
                <a:gd name="T90" fmla="*/ 396 w 6949"/>
                <a:gd name="T91" fmla="*/ 2802 h 4264"/>
                <a:gd name="T92" fmla="*/ 366 w 6949"/>
                <a:gd name="T93" fmla="*/ 2910 h 4264"/>
                <a:gd name="T94" fmla="*/ 232 w 6949"/>
                <a:gd name="T95" fmla="*/ 3240 h 4264"/>
                <a:gd name="T96" fmla="*/ 224 w 6949"/>
                <a:gd name="T97" fmla="*/ 3544 h 4264"/>
                <a:gd name="T98" fmla="*/ 357 w 6949"/>
                <a:gd name="T99" fmla="*/ 3645 h 4264"/>
                <a:gd name="T100" fmla="*/ 601 w 6949"/>
                <a:gd name="T101" fmla="*/ 3717 h 4264"/>
                <a:gd name="T102" fmla="*/ 737 w 6949"/>
                <a:gd name="T103" fmla="*/ 3939 h 4264"/>
                <a:gd name="T104" fmla="*/ 900 w 6949"/>
                <a:gd name="T105" fmla="*/ 4066 h 4264"/>
                <a:gd name="T106" fmla="*/ 1006 w 6949"/>
                <a:gd name="T107" fmla="*/ 3960 h 4264"/>
                <a:gd name="T108" fmla="*/ 1033 w 6949"/>
                <a:gd name="T109" fmla="*/ 3619 h 4264"/>
                <a:gd name="T110" fmla="*/ 1504 w 6949"/>
                <a:gd name="T111" fmla="*/ 3338 h 4264"/>
                <a:gd name="T112" fmla="*/ 1521 w 6949"/>
                <a:gd name="T113" fmla="*/ 3826 h 4264"/>
                <a:gd name="T114" fmla="*/ 1276 w 6949"/>
                <a:gd name="T115" fmla="*/ 4022 h 42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6949" h="4264">
                  <a:moveTo>
                    <a:pt x="6937" y="650"/>
                  </a:moveTo>
                  <a:lnTo>
                    <a:pt x="6937" y="654"/>
                  </a:lnTo>
                  <a:lnTo>
                    <a:pt x="6942" y="657"/>
                  </a:lnTo>
                  <a:lnTo>
                    <a:pt x="6937" y="657"/>
                  </a:lnTo>
                  <a:lnTo>
                    <a:pt x="6937" y="660"/>
                  </a:lnTo>
                  <a:lnTo>
                    <a:pt x="6932" y="659"/>
                  </a:lnTo>
                  <a:lnTo>
                    <a:pt x="6930" y="653"/>
                  </a:lnTo>
                  <a:lnTo>
                    <a:pt x="6933" y="650"/>
                  </a:lnTo>
                  <a:lnTo>
                    <a:pt x="6934" y="653"/>
                  </a:lnTo>
                  <a:lnTo>
                    <a:pt x="6937" y="650"/>
                  </a:lnTo>
                  <a:close/>
                  <a:moveTo>
                    <a:pt x="6946" y="654"/>
                  </a:moveTo>
                  <a:lnTo>
                    <a:pt x="6949" y="660"/>
                  </a:lnTo>
                  <a:lnTo>
                    <a:pt x="6943" y="664"/>
                  </a:lnTo>
                  <a:lnTo>
                    <a:pt x="6940" y="660"/>
                  </a:lnTo>
                  <a:lnTo>
                    <a:pt x="6946" y="654"/>
                  </a:lnTo>
                  <a:close/>
                  <a:moveTo>
                    <a:pt x="6934" y="643"/>
                  </a:moveTo>
                  <a:lnTo>
                    <a:pt x="6936" y="646"/>
                  </a:lnTo>
                  <a:lnTo>
                    <a:pt x="6933" y="649"/>
                  </a:lnTo>
                  <a:lnTo>
                    <a:pt x="6933" y="644"/>
                  </a:lnTo>
                  <a:lnTo>
                    <a:pt x="6934" y="643"/>
                  </a:lnTo>
                  <a:close/>
                  <a:moveTo>
                    <a:pt x="5313" y="14"/>
                  </a:moveTo>
                  <a:lnTo>
                    <a:pt x="5330" y="20"/>
                  </a:lnTo>
                  <a:lnTo>
                    <a:pt x="5317" y="26"/>
                  </a:lnTo>
                  <a:lnTo>
                    <a:pt x="5312" y="46"/>
                  </a:lnTo>
                  <a:lnTo>
                    <a:pt x="5329" y="78"/>
                  </a:lnTo>
                  <a:lnTo>
                    <a:pt x="5316" y="124"/>
                  </a:lnTo>
                  <a:lnTo>
                    <a:pt x="5332" y="137"/>
                  </a:lnTo>
                  <a:lnTo>
                    <a:pt x="5315" y="143"/>
                  </a:lnTo>
                  <a:lnTo>
                    <a:pt x="5299" y="160"/>
                  </a:lnTo>
                  <a:lnTo>
                    <a:pt x="5291" y="157"/>
                  </a:lnTo>
                  <a:lnTo>
                    <a:pt x="5268" y="170"/>
                  </a:lnTo>
                  <a:lnTo>
                    <a:pt x="5255" y="205"/>
                  </a:lnTo>
                  <a:lnTo>
                    <a:pt x="5245" y="195"/>
                  </a:lnTo>
                  <a:lnTo>
                    <a:pt x="5212" y="185"/>
                  </a:lnTo>
                  <a:lnTo>
                    <a:pt x="5196" y="187"/>
                  </a:lnTo>
                  <a:lnTo>
                    <a:pt x="5170" y="167"/>
                  </a:lnTo>
                  <a:lnTo>
                    <a:pt x="5142" y="160"/>
                  </a:lnTo>
                  <a:lnTo>
                    <a:pt x="5130" y="141"/>
                  </a:lnTo>
                  <a:lnTo>
                    <a:pt x="5134" y="97"/>
                  </a:lnTo>
                  <a:lnTo>
                    <a:pt x="5116" y="75"/>
                  </a:lnTo>
                  <a:lnTo>
                    <a:pt x="5116" y="56"/>
                  </a:lnTo>
                  <a:lnTo>
                    <a:pt x="5130" y="65"/>
                  </a:lnTo>
                  <a:lnTo>
                    <a:pt x="5202" y="27"/>
                  </a:lnTo>
                  <a:lnTo>
                    <a:pt x="5228" y="29"/>
                  </a:lnTo>
                  <a:lnTo>
                    <a:pt x="5254" y="12"/>
                  </a:lnTo>
                  <a:lnTo>
                    <a:pt x="5283" y="16"/>
                  </a:lnTo>
                  <a:lnTo>
                    <a:pt x="5297" y="0"/>
                  </a:lnTo>
                  <a:lnTo>
                    <a:pt x="5310" y="2"/>
                  </a:lnTo>
                  <a:lnTo>
                    <a:pt x="5313" y="14"/>
                  </a:lnTo>
                  <a:close/>
                  <a:moveTo>
                    <a:pt x="1300" y="4018"/>
                  </a:moveTo>
                  <a:lnTo>
                    <a:pt x="1300" y="4018"/>
                  </a:lnTo>
                  <a:lnTo>
                    <a:pt x="1312" y="4041"/>
                  </a:lnTo>
                  <a:lnTo>
                    <a:pt x="1304" y="4096"/>
                  </a:lnTo>
                  <a:lnTo>
                    <a:pt x="1304" y="4096"/>
                  </a:lnTo>
                  <a:lnTo>
                    <a:pt x="1318" y="4139"/>
                  </a:lnTo>
                  <a:lnTo>
                    <a:pt x="1334" y="4162"/>
                  </a:lnTo>
                  <a:lnTo>
                    <a:pt x="1372" y="4192"/>
                  </a:lnTo>
                  <a:lnTo>
                    <a:pt x="1372" y="4192"/>
                  </a:lnTo>
                  <a:lnTo>
                    <a:pt x="1389" y="4211"/>
                  </a:lnTo>
                  <a:lnTo>
                    <a:pt x="1413" y="4224"/>
                  </a:lnTo>
                  <a:lnTo>
                    <a:pt x="1413" y="4224"/>
                  </a:lnTo>
                  <a:lnTo>
                    <a:pt x="1520" y="4204"/>
                  </a:lnTo>
                  <a:lnTo>
                    <a:pt x="1520" y="4204"/>
                  </a:lnTo>
                  <a:lnTo>
                    <a:pt x="1581" y="4218"/>
                  </a:lnTo>
                  <a:lnTo>
                    <a:pt x="1653" y="4254"/>
                  </a:lnTo>
                  <a:lnTo>
                    <a:pt x="1653" y="4254"/>
                  </a:lnTo>
                  <a:lnTo>
                    <a:pt x="1687" y="4264"/>
                  </a:lnTo>
                  <a:lnTo>
                    <a:pt x="1716" y="4254"/>
                  </a:lnTo>
                  <a:lnTo>
                    <a:pt x="1787" y="4195"/>
                  </a:lnTo>
                  <a:lnTo>
                    <a:pt x="1805" y="4201"/>
                  </a:lnTo>
                  <a:lnTo>
                    <a:pt x="1805" y="4201"/>
                  </a:lnTo>
                  <a:lnTo>
                    <a:pt x="1826" y="4192"/>
                  </a:lnTo>
                  <a:lnTo>
                    <a:pt x="1857" y="4152"/>
                  </a:lnTo>
                  <a:lnTo>
                    <a:pt x="1857" y="4152"/>
                  </a:lnTo>
                  <a:lnTo>
                    <a:pt x="1895" y="4126"/>
                  </a:lnTo>
                  <a:lnTo>
                    <a:pt x="1895" y="4126"/>
                  </a:lnTo>
                  <a:lnTo>
                    <a:pt x="1932" y="4128"/>
                  </a:lnTo>
                  <a:lnTo>
                    <a:pt x="1932" y="4128"/>
                  </a:lnTo>
                  <a:lnTo>
                    <a:pt x="1957" y="4129"/>
                  </a:lnTo>
                  <a:lnTo>
                    <a:pt x="1985" y="4142"/>
                  </a:lnTo>
                  <a:lnTo>
                    <a:pt x="1985" y="4142"/>
                  </a:lnTo>
                  <a:lnTo>
                    <a:pt x="2009" y="4155"/>
                  </a:lnTo>
                  <a:lnTo>
                    <a:pt x="2009" y="4155"/>
                  </a:lnTo>
                  <a:lnTo>
                    <a:pt x="2052" y="4171"/>
                  </a:lnTo>
                  <a:lnTo>
                    <a:pt x="2052" y="4171"/>
                  </a:lnTo>
                  <a:lnTo>
                    <a:pt x="2069" y="4165"/>
                  </a:lnTo>
                  <a:lnTo>
                    <a:pt x="2069" y="4165"/>
                  </a:lnTo>
                  <a:lnTo>
                    <a:pt x="2082" y="4151"/>
                  </a:lnTo>
                  <a:lnTo>
                    <a:pt x="2153" y="4094"/>
                  </a:lnTo>
                  <a:lnTo>
                    <a:pt x="2183" y="4091"/>
                  </a:lnTo>
                  <a:lnTo>
                    <a:pt x="2183" y="4091"/>
                  </a:lnTo>
                  <a:lnTo>
                    <a:pt x="2194" y="4094"/>
                  </a:lnTo>
                  <a:lnTo>
                    <a:pt x="2206" y="4079"/>
                  </a:lnTo>
                  <a:lnTo>
                    <a:pt x="2183" y="4034"/>
                  </a:lnTo>
                  <a:lnTo>
                    <a:pt x="2179" y="4015"/>
                  </a:lnTo>
                  <a:lnTo>
                    <a:pt x="2189" y="4006"/>
                  </a:lnTo>
                  <a:lnTo>
                    <a:pt x="2264" y="3959"/>
                  </a:lnTo>
                  <a:lnTo>
                    <a:pt x="2320" y="3942"/>
                  </a:lnTo>
                  <a:lnTo>
                    <a:pt x="2349" y="3946"/>
                  </a:lnTo>
                  <a:lnTo>
                    <a:pt x="2395" y="3934"/>
                  </a:lnTo>
                  <a:lnTo>
                    <a:pt x="2415" y="3942"/>
                  </a:lnTo>
                  <a:lnTo>
                    <a:pt x="2448" y="3969"/>
                  </a:lnTo>
                  <a:lnTo>
                    <a:pt x="2484" y="3975"/>
                  </a:lnTo>
                  <a:lnTo>
                    <a:pt x="2501" y="3985"/>
                  </a:lnTo>
                  <a:lnTo>
                    <a:pt x="2506" y="3999"/>
                  </a:lnTo>
                  <a:lnTo>
                    <a:pt x="2506" y="3999"/>
                  </a:lnTo>
                  <a:lnTo>
                    <a:pt x="2497" y="4051"/>
                  </a:lnTo>
                  <a:lnTo>
                    <a:pt x="2497" y="4051"/>
                  </a:lnTo>
                  <a:lnTo>
                    <a:pt x="2503" y="4064"/>
                  </a:lnTo>
                  <a:lnTo>
                    <a:pt x="2516" y="4071"/>
                  </a:lnTo>
                  <a:lnTo>
                    <a:pt x="2516" y="4071"/>
                  </a:lnTo>
                  <a:lnTo>
                    <a:pt x="2552" y="4083"/>
                  </a:lnTo>
                  <a:lnTo>
                    <a:pt x="2552" y="4083"/>
                  </a:lnTo>
                  <a:lnTo>
                    <a:pt x="2578" y="4079"/>
                  </a:lnTo>
                  <a:lnTo>
                    <a:pt x="2628" y="4045"/>
                  </a:lnTo>
                  <a:lnTo>
                    <a:pt x="2648" y="4040"/>
                  </a:lnTo>
                  <a:lnTo>
                    <a:pt x="2648" y="4040"/>
                  </a:lnTo>
                  <a:lnTo>
                    <a:pt x="2674" y="4040"/>
                  </a:lnTo>
                  <a:lnTo>
                    <a:pt x="2674" y="4040"/>
                  </a:lnTo>
                  <a:lnTo>
                    <a:pt x="2762" y="4070"/>
                  </a:lnTo>
                  <a:lnTo>
                    <a:pt x="2762" y="4070"/>
                  </a:lnTo>
                  <a:lnTo>
                    <a:pt x="2794" y="4079"/>
                  </a:lnTo>
                  <a:lnTo>
                    <a:pt x="2794" y="4079"/>
                  </a:lnTo>
                  <a:lnTo>
                    <a:pt x="2849" y="4081"/>
                  </a:lnTo>
                  <a:lnTo>
                    <a:pt x="2834" y="4077"/>
                  </a:lnTo>
                  <a:lnTo>
                    <a:pt x="2834" y="4067"/>
                  </a:lnTo>
                  <a:lnTo>
                    <a:pt x="2823" y="4057"/>
                  </a:lnTo>
                  <a:lnTo>
                    <a:pt x="2818" y="4015"/>
                  </a:lnTo>
                  <a:lnTo>
                    <a:pt x="2831" y="4008"/>
                  </a:lnTo>
                  <a:lnTo>
                    <a:pt x="2842" y="3973"/>
                  </a:lnTo>
                  <a:lnTo>
                    <a:pt x="2860" y="3970"/>
                  </a:lnTo>
                  <a:lnTo>
                    <a:pt x="2860" y="3942"/>
                  </a:lnTo>
                  <a:lnTo>
                    <a:pt x="2869" y="3943"/>
                  </a:lnTo>
                  <a:lnTo>
                    <a:pt x="2880" y="3919"/>
                  </a:lnTo>
                  <a:lnTo>
                    <a:pt x="2873" y="3885"/>
                  </a:lnTo>
                  <a:lnTo>
                    <a:pt x="2895" y="3835"/>
                  </a:lnTo>
                  <a:lnTo>
                    <a:pt x="2892" y="3809"/>
                  </a:lnTo>
                  <a:lnTo>
                    <a:pt x="2909" y="3790"/>
                  </a:lnTo>
                  <a:lnTo>
                    <a:pt x="2904" y="3776"/>
                  </a:lnTo>
                  <a:lnTo>
                    <a:pt x="2908" y="3754"/>
                  </a:lnTo>
                  <a:lnTo>
                    <a:pt x="2915" y="3750"/>
                  </a:lnTo>
                  <a:lnTo>
                    <a:pt x="2904" y="3717"/>
                  </a:lnTo>
                  <a:lnTo>
                    <a:pt x="2921" y="3702"/>
                  </a:lnTo>
                  <a:lnTo>
                    <a:pt x="2916" y="3692"/>
                  </a:lnTo>
                  <a:lnTo>
                    <a:pt x="2932" y="3675"/>
                  </a:lnTo>
                  <a:lnTo>
                    <a:pt x="2938" y="3679"/>
                  </a:lnTo>
                  <a:lnTo>
                    <a:pt x="2942" y="3655"/>
                  </a:lnTo>
                  <a:lnTo>
                    <a:pt x="2934" y="3640"/>
                  </a:lnTo>
                  <a:lnTo>
                    <a:pt x="2954" y="3613"/>
                  </a:lnTo>
                  <a:lnTo>
                    <a:pt x="2951" y="3589"/>
                  </a:lnTo>
                  <a:lnTo>
                    <a:pt x="2963" y="3580"/>
                  </a:lnTo>
                  <a:lnTo>
                    <a:pt x="2964" y="3560"/>
                  </a:lnTo>
                  <a:lnTo>
                    <a:pt x="2978" y="3542"/>
                  </a:lnTo>
                  <a:lnTo>
                    <a:pt x="2950" y="3535"/>
                  </a:lnTo>
                  <a:lnTo>
                    <a:pt x="2953" y="3521"/>
                  </a:lnTo>
                  <a:lnTo>
                    <a:pt x="2968" y="3516"/>
                  </a:lnTo>
                  <a:lnTo>
                    <a:pt x="2961" y="3493"/>
                  </a:lnTo>
                  <a:lnTo>
                    <a:pt x="2977" y="3479"/>
                  </a:lnTo>
                  <a:lnTo>
                    <a:pt x="2950" y="3437"/>
                  </a:lnTo>
                  <a:lnTo>
                    <a:pt x="2950" y="3421"/>
                  </a:lnTo>
                  <a:lnTo>
                    <a:pt x="2976" y="3408"/>
                  </a:lnTo>
                  <a:lnTo>
                    <a:pt x="2987" y="3378"/>
                  </a:lnTo>
                  <a:lnTo>
                    <a:pt x="3002" y="3374"/>
                  </a:lnTo>
                  <a:lnTo>
                    <a:pt x="2999" y="3365"/>
                  </a:lnTo>
                  <a:lnTo>
                    <a:pt x="3013" y="3339"/>
                  </a:lnTo>
                  <a:lnTo>
                    <a:pt x="3006" y="3318"/>
                  </a:lnTo>
                  <a:lnTo>
                    <a:pt x="3032" y="3295"/>
                  </a:lnTo>
                  <a:lnTo>
                    <a:pt x="3030" y="3279"/>
                  </a:lnTo>
                  <a:lnTo>
                    <a:pt x="3062" y="3238"/>
                  </a:lnTo>
                  <a:lnTo>
                    <a:pt x="3049" y="3222"/>
                  </a:lnTo>
                  <a:lnTo>
                    <a:pt x="3058" y="3214"/>
                  </a:lnTo>
                  <a:lnTo>
                    <a:pt x="3059" y="3207"/>
                  </a:lnTo>
                  <a:lnTo>
                    <a:pt x="3049" y="3201"/>
                  </a:lnTo>
                  <a:lnTo>
                    <a:pt x="3056" y="3198"/>
                  </a:lnTo>
                  <a:lnTo>
                    <a:pt x="3061" y="3178"/>
                  </a:lnTo>
                  <a:lnTo>
                    <a:pt x="3038" y="3130"/>
                  </a:lnTo>
                  <a:lnTo>
                    <a:pt x="3039" y="3110"/>
                  </a:lnTo>
                  <a:lnTo>
                    <a:pt x="3022" y="3104"/>
                  </a:lnTo>
                  <a:lnTo>
                    <a:pt x="3017" y="3090"/>
                  </a:lnTo>
                  <a:lnTo>
                    <a:pt x="2996" y="3096"/>
                  </a:lnTo>
                  <a:lnTo>
                    <a:pt x="2994" y="3113"/>
                  </a:lnTo>
                  <a:lnTo>
                    <a:pt x="2978" y="3137"/>
                  </a:lnTo>
                  <a:lnTo>
                    <a:pt x="2924" y="3197"/>
                  </a:lnTo>
                  <a:lnTo>
                    <a:pt x="2922" y="3221"/>
                  </a:lnTo>
                  <a:lnTo>
                    <a:pt x="2847" y="3266"/>
                  </a:lnTo>
                  <a:lnTo>
                    <a:pt x="2843" y="3287"/>
                  </a:lnTo>
                  <a:lnTo>
                    <a:pt x="2829" y="3292"/>
                  </a:lnTo>
                  <a:lnTo>
                    <a:pt x="2782" y="3274"/>
                  </a:lnTo>
                  <a:lnTo>
                    <a:pt x="2775" y="3260"/>
                  </a:lnTo>
                  <a:lnTo>
                    <a:pt x="2788" y="3246"/>
                  </a:lnTo>
                  <a:lnTo>
                    <a:pt x="2778" y="3235"/>
                  </a:lnTo>
                  <a:lnTo>
                    <a:pt x="2736" y="3247"/>
                  </a:lnTo>
                  <a:lnTo>
                    <a:pt x="2739" y="3234"/>
                  </a:lnTo>
                  <a:lnTo>
                    <a:pt x="2752" y="3227"/>
                  </a:lnTo>
                  <a:lnTo>
                    <a:pt x="2761" y="3212"/>
                  </a:lnTo>
                  <a:lnTo>
                    <a:pt x="2785" y="3218"/>
                  </a:lnTo>
                  <a:lnTo>
                    <a:pt x="2801" y="3217"/>
                  </a:lnTo>
                  <a:lnTo>
                    <a:pt x="2801" y="3210"/>
                  </a:lnTo>
                  <a:lnTo>
                    <a:pt x="2755" y="3192"/>
                  </a:lnTo>
                  <a:lnTo>
                    <a:pt x="2725" y="3212"/>
                  </a:lnTo>
                  <a:lnTo>
                    <a:pt x="2706" y="3184"/>
                  </a:lnTo>
                  <a:lnTo>
                    <a:pt x="2718" y="3142"/>
                  </a:lnTo>
                  <a:lnTo>
                    <a:pt x="2742" y="3142"/>
                  </a:lnTo>
                  <a:lnTo>
                    <a:pt x="2751" y="3127"/>
                  </a:lnTo>
                  <a:lnTo>
                    <a:pt x="2781" y="3117"/>
                  </a:lnTo>
                  <a:lnTo>
                    <a:pt x="2777" y="3091"/>
                  </a:lnTo>
                  <a:lnTo>
                    <a:pt x="2798" y="3071"/>
                  </a:lnTo>
                  <a:lnTo>
                    <a:pt x="2801" y="3061"/>
                  </a:lnTo>
                  <a:lnTo>
                    <a:pt x="2803" y="3044"/>
                  </a:lnTo>
                  <a:lnTo>
                    <a:pt x="2748" y="2999"/>
                  </a:lnTo>
                  <a:lnTo>
                    <a:pt x="2739" y="2979"/>
                  </a:lnTo>
                  <a:lnTo>
                    <a:pt x="2751" y="2949"/>
                  </a:lnTo>
                  <a:lnTo>
                    <a:pt x="2751" y="2927"/>
                  </a:lnTo>
                  <a:lnTo>
                    <a:pt x="2739" y="2891"/>
                  </a:lnTo>
                  <a:lnTo>
                    <a:pt x="2736" y="2884"/>
                  </a:lnTo>
                  <a:lnTo>
                    <a:pt x="2715" y="2879"/>
                  </a:lnTo>
                  <a:lnTo>
                    <a:pt x="2699" y="2851"/>
                  </a:lnTo>
                  <a:lnTo>
                    <a:pt x="2703" y="2839"/>
                  </a:lnTo>
                  <a:lnTo>
                    <a:pt x="2718" y="2835"/>
                  </a:lnTo>
                  <a:lnTo>
                    <a:pt x="2725" y="2812"/>
                  </a:lnTo>
                  <a:lnTo>
                    <a:pt x="2716" y="2787"/>
                  </a:lnTo>
                  <a:lnTo>
                    <a:pt x="2725" y="2770"/>
                  </a:lnTo>
                  <a:lnTo>
                    <a:pt x="2702" y="2744"/>
                  </a:lnTo>
                  <a:lnTo>
                    <a:pt x="2708" y="2708"/>
                  </a:lnTo>
                  <a:lnTo>
                    <a:pt x="2716" y="2698"/>
                  </a:lnTo>
                  <a:lnTo>
                    <a:pt x="2705" y="2671"/>
                  </a:lnTo>
                  <a:lnTo>
                    <a:pt x="2712" y="2665"/>
                  </a:lnTo>
                  <a:lnTo>
                    <a:pt x="2718" y="2600"/>
                  </a:lnTo>
                  <a:lnTo>
                    <a:pt x="2713" y="2577"/>
                  </a:lnTo>
                  <a:lnTo>
                    <a:pt x="2729" y="2544"/>
                  </a:lnTo>
                  <a:lnTo>
                    <a:pt x="2728" y="2526"/>
                  </a:lnTo>
                  <a:lnTo>
                    <a:pt x="2758" y="2475"/>
                  </a:lnTo>
                  <a:lnTo>
                    <a:pt x="2762" y="2456"/>
                  </a:lnTo>
                  <a:lnTo>
                    <a:pt x="2769" y="2456"/>
                  </a:lnTo>
                  <a:lnTo>
                    <a:pt x="2800" y="2413"/>
                  </a:lnTo>
                  <a:lnTo>
                    <a:pt x="2810" y="2378"/>
                  </a:lnTo>
                  <a:lnTo>
                    <a:pt x="2806" y="2348"/>
                  </a:lnTo>
                  <a:lnTo>
                    <a:pt x="2813" y="2299"/>
                  </a:lnTo>
                  <a:lnTo>
                    <a:pt x="2806" y="2266"/>
                  </a:lnTo>
                  <a:lnTo>
                    <a:pt x="2826" y="2247"/>
                  </a:lnTo>
                  <a:lnTo>
                    <a:pt x="2827" y="2215"/>
                  </a:lnTo>
                  <a:lnTo>
                    <a:pt x="2839" y="2211"/>
                  </a:lnTo>
                  <a:lnTo>
                    <a:pt x="2830" y="2196"/>
                  </a:lnTo>
                  <a:lnTo>
                    <a:pt x="2823" y="2196"/>
                  </a:lnTo>
                  <a:lnTo>
                    <a:pt x="2817" y="2114"/>
                  </a:lnTo>
                  <a:lnTo>
                    <a:pt x="2780" y="2071"/>
                  </a:lnTo>
                  <a:lnTo>
                    <a:pt x="2768" y="2048"/>
                  </a:lnTo>
                  <a:lnTo>
                    <a:pt x="2765" y="2016"/>
                  </a:lnTo>
                  <a:lnTo>
                    <a:pt x="2777" y="2010"/>
                  </a:lnTo>
                  <a:lnTo>
                    <a:pt x="2769" y="1966"/>
                  </a:lnTo>
                  <a:lnTo>
                    <a:pt x="2778" y="1933"/>
                  </a:lnTo>
                  <a:lnTo>
                    <a:pt x="2797" y="1911"/>
                  </a:lnTo>
                  <a:lnTo>
                    <a:pt x="2813" y="1863"/>
                  </a:lnTo>
                  <a:lnTo>
                    <a:pt x="2833" y="1846"/>
                  </a:lnTo>
                  <a:lnTo>
                    <a:pt x="2857" y="1848"/>
                  </a:lnTo>
                  <a:lnTo>
                    <a:pt x="2865" y="1816"/>
                  </a:lnTo>
                  <a:lnTo>
                    <a:pt x="2879" y="1804"/>
                  </a:lnTo>
                  <a:lnTo>
                    <a:pt x="2870" y="1758"/>
                  </a:lnTo>
                  <a:lnTo>
                    <a:pt x="2879" y="1748"/>
                  </a:lnTo>
                  <a:lnTo>
                    <a:pt x="2879" y="1732"/>
                  </a:lnTo>
                  <a:lnTo>
                    <a:pt x="2865" y="1705"/>
                  </a:lnTo>
                  <a:lnTo>
                    <a:pt x="2863" y="1680"/>
                  </a:lnTo>
                  <a:lnTo>
                    <a:pt x="2882" y="1662"/>
                  </a:lnTo>
                  <a:lnTo>
                    <a:pt x="2856" y="1618"/>
                  </a:lnTo>
                  <a:lnTo>
                    <a:pt x="2846" y="1561"/>
                  </a:lnTo>
                  <a:lnTo>
                    <a:pt x="2829" y="1541"/>
                  </a:lnTo>
                  <a:lnTo>
                    <a:pt x="2827" y="1523"/>
                  </a:lnTo>
                  <a:lnTo>
                    <a:pt x="2797" y="1490"/>
                  </a:lnTo>
                  <a:lnTo>
                    <a:pt x="2782" y="1446"/>
                  </a:lnTo>
                  <a:lnTo>
                    <a:pt x="2787" y="1435"/>
                  </a:lnTo>
                  <a:lnTo>
                    <a:pt x="2775" y="1412"/>
                  </a:lnTo>
                  <a:lnTo>
                    <a:pt x="2774" y="1398"/>
                  </a:lnTo>
                  <a:lnTo>
                    <a:pt x="2784" y="1389"/>
                  </a:lnTo>
                  <a:lnTo>
                    <a:pt x="2774" y="1365"/>
                  </a:lnTo>
                  <a:lnTo>
                    <a:pt x="2784" y="1288"/>
                  </a:lnTo>
                  <a:lnTo>
                    <a:pt x="2762" y="1216"/>
                  </a:lnTo>
                  <a:lnTo>
                    <a:pt x="2781" y="1183"/>
                  </a:lnTo>
                  <a:lnTo>
                    <a:pt x="2781" y="1159"/>
                  </a:lnTo>
                  <a:lnTo>
                    <a:pt x="2764" y="1108"/>
                  </a:lnTo>
                  <a:lnTo>
                    <a:pt x="2777" y="1098"/>
                  </a:lnTo>
                  <a:lnTo>
                    <a:pt x="2769" y="1075"/>
                  </a:lnTo>
                  <a:lnTo>
                    <a:pt x="2772" y="1054"/>
                  </a:lnTo>
                  <a:lnTo>
                    <a:pt x="2784" y="1046"/>
                  </a:lnTo>
                  <a:lnTo>
                    <a:pt x="2794" y="1052"/>
                  </a:lnTo>
                  <a:lnTo>
                    <a:pt x="2801" y="1046"/>
                  </a:lnTo>
                  <a:lnTo>
                    <a:pt x="2791" y="1028"/>
                  </a:lnTo>
                  <a:lnTo>
                    <a:pt x="2739" y="990"/>
                  </a:lnTo>
                  <a:lnTo>
                    <a:pt x="2738" y="979"/>
                  </a:lnTo>
                  <a:lnTo>
                    <a:pt x="2708" y="953"/>
                  </a:lnTo>
                  <a:lnTo>
                    <a:pt x="2705" y="931"/>
                  </a:lnTo>
                  <a:lnTo>
                    <a:pt x="2713" y="917"/>
                  </a:lnTo>
                  <a:lnTo>
                    <a:pt x="2713" y="917"/>
                  </a:lnTo>
                  <a:lnTo>
                    <a:pt x="2637" y="930"/>
                  </a:lnTo>
                  <a:lnTo>
                    <a:pt x="2637" y="930"/>
                  </a:lnTo>
                  <a:lnTo>
                    <a:pt x="2604" y="969"/>
                  </a:lnTo>
                  <a:lnTo>
                    <a:pt x="2559" y="986"/>
                  </a:lnTo>
                  <a:lnTo>
                    <a:pt x="2509" y="1030"/>
                  </a:lnTo>
                  <a:lnTo>
                    <a:pt x="2509" y="1030"/>
                  </a:lnTo>
                  <a:lnTo>
                    <a:pt x="2480" y="1069"/>
                  </a:lnTo>
                  <a:lnTo>
                    <a:pt x="2480" y="1092"/>
                  </a:lnTo>
                  <a:lnTo>
                    <a:pt x="2480" y="1092"/>
                  </a:lnTo>
                  <a:lnTo>
                    <a:pt x="2509" y="1143"/>
                  </a:lnTo>
                  <a:lnTo>
                    <a:pt x="2390" y="1146"/>
                  </a:lnTo>
                  <a:lnTo>
                    <a:pt x="2390" y="1146"/>
                  </a:lnTo>
                  <a:lnTo>
                    <a:pt x="2343" y="1104"/>
                  </a:lnTo>
                  <a:lnTo>
                    <a:pt x="2290" y="1085"/>
                  </a:lnTo>
                  <a:lnTo>
                    <a:pt x="2243" y="1078"/>
                  </a:lnTo>
                  <a:lnTo>
                    <a:pt x="2197" y="1124"/>
                  </a:lnTo>
                  <a:lnTo>
                    <a:pt x="2179" y="1120"/>
                  </a:lnTo>
                  <a:lnTo>
                    <a:pt x="2124" y="1090"/>
                  </a:lnTo>
                  <a:lnTo>
                    <a:pt x="2063" y="1077"/>
                  </a:lnTo>
                  <a:lnTo>
                    <a:pt x="2043" y="1077"/>
                  </a:lnTo>
                  <a:lnTo>
                    <a:pt x="2003" y="1090"/>
                  </a:lnTo>
                  <a:lnTo>
                    <a:pt x="1991" y="1067"/>
                  </a:lnTo>
                  <a:lnTo>
                    <a:pt x="1960" y="1054"/>
                  </a:lnTo>
                  <a:lnTo>
                    <a:pt x="1960" y="1054"/>
                  </a:lnTo>
                  <a:lnTo>
                    <a:pt x="1944" y="1065"/>
                  </a:lnTo>
                  <a:lnTo>
                    <a:pt x="1908" y="1131"/>
                  </a:lnTo>
                  <a:lnTo>
                    <a:pt x="1908" y="1131"/>
                  </a:lnTo>
                  <a:lnTo>
                    <a:pt x="1890" y="1153"/>
                  </a:lnTo>
                  <a:lnTo>
                    <a:pt x="1818" y="1153"/>
                  </a:lnTo>
                  <a:lnTo>
                    <a:pt x="1756" y="1103"/>
                  </a:lnTo>
                  <a:lnTo>
                    <a:pt x="1706" y="1075"/>
                  </a:lnTo>
                  <a:lnTo>
                    <a:pt x="1670" y="1078"/>
                  </a:lnTo>
                  <a:lnTo>
                    <a:pt x="1658" y="1120"/>
                  </a:lnTo>
                  <a:lnTo>
                    <a:pt x="1660" y="1163"/>
                  </a:lnTo>
                  <a:lnTo>
                    <a:pt x="1654" y="1176"/>
                  </a:lnTo>
                  <a:lnTo>
                    <a:pt x="1640" y="1183"/>
                  </a:lnTo>
                  <a:lnTo>
                    <a:pt x="1614" y="1166"/>
                  </a:lnTo>
                  <a:lnTo>
                    <a:pt x="1585" y="1159"/>
                  </a:lnTo>
                  <a:lnTo>
                    <a:pt x="1550" y="1163"/>
                  </a:lnTo>
                  <a:lnTo>
                    <a:pt x="1495" y="1126"/>
                  </a:lnTo>
                  <a:lnTo>
                    <a:pt x="1474" y="1121"/>
                  </a:lnTo>
                  <a:lnTo>
                    <a:pt x="1474" y="1121"/>
                  </a:lnTo>
                  <a:lnTo>
                    <a:pt x="1451" y="1144"/>
                  </a:lnTo>
                  <a:lnTo>
                    <a:pt x="1451" y="1144"/>
                  </a:lnTo>
                  <a:lnTo>
                    <a:pt x="1434" y="1160"/>
                  </a:lnTo>
                  <a:lnTo>
                    <a:pt x="1426" y="1156"/>
                  </a:lnTo>
                  <a:lnTo>
                    <a:pt x="1426" y="1156"/>
                  </a:lnTo>
                  <a:lnTo>
                    <a:pt x="1409" y="1150"/>
                  </a:lnTo>
                  <a:lnTo>
                    <a:pt x="1409" y="1150"/>
                  </a:lnTo>
                  <a:lnTo>
                    <a:pt x="1396" y="1156"/>
                  </a:lnTo>
                  <a:lnTo>
                    <a:pt x="1396" y="1156"/>
                  </a:lnTo>
                  <a:lnTo>
                    <a:pt x="1370" y="1195"/>
                  </a:lnTo>
                  <a:lnTo>
                    <a:pt x="1354" y="1202"/>
                  </a:lnTo>
                  <a:lnTo>
                    <a:pt x="1354" y="1202"/>
                  </a:lnTo>
                  <a:lnTo>
                    <a:pt x="1344" y="1208"/>
                  </a:lnTo>
                  <a:lnTo>
                    <a:pt x="1344" y="1208"/>
                  </a:lnTo>
                  <a:lnTo>
                    <a:pt x="1285" y="1265"/>
                  </a:lnTo>
                  <a:lnTo>
                    <a:pt x="1235" y="1281"/>
                  </a:lnTo>
                  <a:lnTo>
                    <a:pt x="1235" y="1281"/>
                  </a:lnTo>
                  <a:lnTo>
                    <a:pt x="1220" y="1303"/>
                  </a:lnTo>
                  <a:lnTo>
                    <a:pt x="1220" y="1303"/>
                  </a:lnTo>
                  <a:lnTo>
                    <a:pt x="1212" y="1320"/>
                  </a:lnTo>
                  <a:lnTo>
                    <a:pt x="1157" y="1352"/>
                  </a:lnTo>
                  <a:lnTo>
                    <a:pt x="1154" y="1368"/>
                  </a:lnTo>
                  <a:lnTo>
                    <a:pt x="1128" y="1395"/>
                  </a:lnTo>
                  <a:lnTo>
                    <a:pt x="1099" y="1454"/>
                  </a:lnTo>
                  <a:lnTo>
                    <a:pt x="1099" y="1454"/>
                  </a:lnTo>
                  <a:lnTo>
                    <a:pt x="1085" y="1483"/>
                  </a:lnTo>
                  <a:lnTo>
                    <a:pt x="1085" y="1483"/>
                  </a:lnTo>
                  <a:lnTo>
                    <a:pt x="1083" y="1506"/>
                  </a:lnTo>
                  <a:lnTo>
                    <a:pt x="1108" y="1518"/>
                  </a:lnTo>
                  <a:lnTo>
                    <a:pt x="1108" y="1518"/>
                  </a:lnTo>
                  <a:lnTo>
                    <a:pt x="1116" y="1532"/>
                  </a:lnTo>
                  <a:lnTo>
                    <a:pt x="1116" y="1532"/>
                  </a:lnTo>
                  <a:lnTo>
                    <a:pt x="1121" y="1569"/>
                  </a:lnTo>
                  <a:lnTo>
                    <a:pt x="1070" y="1640"/>
                  </a:lnTo>
                  <a:lnTo>
                    <a:pt x="1070" y="1640"/>
                  </a:lnTo>
                  <a:lnTo>
                    <a:pt x="1044" y="1644"/>
                  </a:lnTo>
                  <a:lnTo>
                    <a:pt x="1044" y="1644"/>
                  </a:lnTo>
                  <a:lnTo>
                    <a:pt x="1007" y="1647"/>
                  </a:lnTo>
                  <a:lnTo>
                    <a:pt x="1007" y="1647"/>
                  </a:lnTo>
                  <a:lnTo>
                    <a:pt x="998" y="1653"/>
                  </a:lnTo>
                  <a:lnTo>
                    <a:pt x="998" y="1653"/>
                  </a:lnTo>
                  <a:lnTo>
                    <a:pt x="982" y="1672"/>
                  </a:lnTo>
                  <a:lnTo>
                    <a:pt x="938" y="1672"/>
                  </a:lnTo>
                  <a:lnTo>
                    <a:pt x="938" y="1672"/>
                  </a:lnTo>
                  <a:lnTo>
                    <a:pt x="909" y="1679"/>
                  </a:lnTo>
                  <a:lnTo>
                    <a:pt x="899" y="1675"/>
                  </a:lnTo>
                  <a:lnTo>
                    <a:pt x="899" y="1675"/>
                  </a:lnTo>
                  <a:lnTo>
                    <a:pt x="880" y="1624"/>
                  </a:lnTo>
                  <a:lnTo>
                    <a:pt x="854" y="1587"/>
                  </a:lnTo>
                  <a:lnTo>
                    <a:pt x="795" y="1552"/>
                  </a:lnTo>
                  <a:lnTo>
                    <a:pt x="775" y="1518"/>
                  </a:lnTo>
                  <a:lnTo>
                    <a:pt x="775" y="1518"/>
                  </a:lnTo>
                  <a:lnTo>
                    <a:pt x="755" y="1541"/>
                  </a:lnTo>
                  <a:lnTo>
                    <a:pt x="750" y="1559"/>
                  </a:lnTo>
                  <a:lnTo>
                    <a:pt x="750" y="1559"/>
                  </a:lnTo>
                  <a:lnTo>
                    <a:pt x="745" y="1572"/>
                  </a:lnTo>
                  <a:lnTo>
                    <a:pt x="724" y="1578"/>
                  </a:lnTo>
                  <a:lnTo>
                    <a:pt x="720" y="1624"/>
                  </a:lnTo>
                  <a:lnTo>
                    <a:pt x="720" y="1624"/>
                  </a:lnTo>
                  <a:lnTo>
                    <a:pt x="716" y="1637"/>
                  </a:lnTo>
                  <a:lnTo>
                    <a:pt x="716" y="1637"/>
                  </a:lnTo>
                  <a:lnTo>
                    <a:pt x="710" y="1647"/>
                  </a:lnTo>
                  <a:lnTo>
                    <a:pt x="616" y="1623"/>
                  </a:lnTo>
                  <a:lnTo>
                    <a:pt x="606" y="1616"/>
                  </a:lnTo>
                  <a:lnTo>
                    <a:pt x="606" y="1616"/>
                  </a:lnTo>
                  <a:lnTo>
                    <a:pt x="599" y="1604"/>
                  </a:lnTo>
                  <a:lnTo>
                    <a:pt x="599" y="1604"/>
                  </a:lnTo>
                  <a:lnTo>
                    <a:pt x="580" y="1597"/>
                  </a:lnTo>
                  <a:lnTo>
                    <a:pt x="569" y="1608"/>
                  </a:lnTo>
                  <a:lnTo>
                    <a:pt x="569" y="1608"/>
                  </a:lnTo>
                  <a:lnTo>
                    <a:pt x="544" y="1629"/>
                  </a:lnTo>
                  <a:lnTo>
                    <a:pt x="544" y="1629"/>
                  </a:lnTo>
                  <a:lnTo>
                    <a:pt x="524" y="1665"/>
                  </a:lnTo>
                  <a:lnTo>
                    <a:pt x="524" y="1665"/>
                  </a:lnTo>
                  <a:lnTo>
                    <a:pt x="498" y="1667"/>
                  </a:lnTo>
                  <a:lnTo>
                    <a:pt x="498" y="1667"/>
                  </a:lnTo>
                  <a:lnTo>
                    <a:pt x="469" y="1636"/>
                  </a:lnTo>
                  <a:lnTo>
                    <a:pt x="461" y="1642"/>
                  </a:lnTo>
                  <a:lnTo>
                    <a:pt x="412" y="1755"/>
                  </a:lnTo>
                  <a:lnTo>
                    <a:pt x="412" y="1755"/>
                  </a:lnTo>
                  <a:lnTo>
                    <a:pt x="409" y="1761"/>
                  </a:lnTo>
                  <a:lnTo>
                    <a:pt x="409" y="1761"/>
                  </a:lnTo>
                  <a:lnTo>
                    <a:pt x="467" y="1842"/>
                  </a:lnTo>
                  <a:lnTo>
                    <a:pt x="469" y="1856"/>
                  </a:lnTo>
                  <a:lnTo>
                    <a:pt x="448" y="1858"/>
                  </a:lnTo>
                  <a:lnTo>
                    <a:pt x="387" y="1840"/>
                  </a:lnTo>
                  <a:lnTo>
                    <a:pt x="387" y="1840"/>
                  </a:lnTo>
                  <a:lnTo>
                    <a:pt x="366" y="1827"/>
                  </a:lnTo>
                  <a:lnTo>
                    <a:pt x="344" y="1839"/>
                  </a:lnTo>
                  <a:lnTo>
                    <a:pt x="344" y="1839"/>
                  </a:lnTo>
                  <a:lnTo>
                    <a:pt x="305" y="1820"/>
                  </a:lnTo>
                  <a:lnTo>
                    <a:pt x="305" y="1820"/>
                  </a:lnTo>
                  <a:lnTo>
                    <a:pt x="285" y="1809"/>
                  </a:lnTo>
                  <a:lnTo>
                    <a:pt x="285" y="1809"/>
                  </a:lnTo>
                  <a:lnTo>
                    <a:pt x="263" y="1851"/>
                  </a:lnTo>
                  <a:lnTo>
                    <a:pt x="233" y="1876"/>
                  </a:lnTo>
                  <a:lnTo>
                    <a:pt x="204" y="1895"/>
                  </a:lnTo>
                  <a:lnTo>
                    <a:pt x="168" y="1897"/>
                  </a:lnTo>
                  <a:lnTo>
                    <a:pt x="168" y="1897"/>
                  </a:lnTo>
                  <a:lnTo>
                    <a:pt x="157" y="1902"/>
                  </a:lnTo>
                  <a:lnTo>
                    <a:pt x="157" y="1902"/>
                  </a:lnTo>
                  <a:lnTo>
                    <a:pt x="126" y="1944"/>
                  </a:lnTo>
                  <a:lnTo>
                    <a:pt x="135" y="1985"/>
                  </a:lnTo>
                  <a:lnTo>
                    <a:pt x="135" y="1985"/>
                  </a:lnTo>
                  <a:lnTo>
                    <a:pt x="126" y="1997"/>
                  </a:lnTo>
                  <a:lnTo>
                    <a:pt x="126" y="1997"/>
                  </a:lnTo>
                  <a:lnTo>
                    <a:pt x="87" y="2031"/>
                  </a:lnTo>
                  <a:lnTo>
                    <a:pt x="87" y="2031"/>
                  </a:lnTo>
                  <a:lnTo>
                    <a:pt x="77" y="2045"/>
                  </a:lnTo>
                  <a:lnTo>
                    <a:pt x="77" y="2045"/>
                  </a:lnTo>
                  <a:lnTo>
                    <a:pt x="60" y="2071"/>
                  </a:lnTo>
                  <a:lnTo>
                    <a:pt x="46" y="2072"/>
                  </a:lnTo>
                  <a:lnTo>
                    <a:pt x="46" y="2072"/>
                  </a:lnTo>
                  <a:lnTo>
                    <a:pt x="17" y="2078"/>
                  </a:lnTo>
                  <a:lnTo>
                    <a:pt x="17" y="2078"/>
                  </a:lnTo>
                  <a:lnTo>
                    <a:pt x="2" y="2097"/>
                  </a:lnTo>
                  <a:lnTo>
                    <a:pt x="0" y="2113"/>
                  </a:lnTo>
                  <a:lnTo>
                    <a:pt x="13" y="2133"/>
                  </a:lnTo>
                  <a:lnTo>
                    <a:pt x="109" y="2153"/>
                  </a:lnTo>
                  <a:lnTo>
                    <a:pt x="131" y="2175"/>
                  </a:lnTo>
                  <a:lnTo>
                    <a:pt x="128" y="2192"/>
                  </a:lnTo>
                  <a:lnTo>
                    <a:pt x="128" y="2192"/>
                  </a:lnTo>
                  <a:lnTo>
                    <a:pt x="135" y="2219"/>
                  </a:lnTo>
                  <a:lnTo>
                    <a:pt x="145" y="2227"/>
                  </a:lnTo>
                  <a:lnTo>
                    <a:pt x="145" y="2227"/>
                  </a:lnTo>
                  <a:lnTo>
                    <a:pt x="175" y="2240"/>
                  </a:lnTo>
                  <a:lnTo>
                    <a:pt x="181" y="2251"/>
                  </a:lnTo>
                  <a:lnTo>
                    <a:pt x="174" y="2283"/>
                  </a:lnTo>
                  <a:lnTo>
                    <a:pt x="174" y="2283"/>
                  </a:lnTo>
                  <a:lnTo>
                    <a:pt x="171" y="2293"/>
                  </a:lnTo>
                  <a:lnTo>
                    <a:pt x="171" y="2293"/>
                  </a:lnTo>
                  <a:lnTo>
                    <a:pt x="138" y="2299"/>
                  </a:lnTo>
                  <a:lnTo>
                    <a:pt x="138" y="2299"/>
                  </a:lnTo>
                  <a:lnTo>
                    <a:pt x="131" y="2322"/>
                  </a:lnTo>
                  <a:lnTo>
                    <a:pt x="131" y="2322"/>
                  </a:lnTo>
                  <a:lnTo>
                    <a:pt x="135" y="2387"/>
                  </a:lnTo>
                  <a:lnTo>
                    <a:pt x="124" y="2436"/>
                  </a:lnTo>
                  <a:lnTo>
                    <a:pt x="134" y="2457"/>
                  </a:lnTo>
                  <a:lnTo>
                    <a:pt x="134" y="2480"/>
                  </a:lnTo>
                  <a:lnTo>
                    <a:pt x="111" y="2516"/>
                  </a:lnTo>
                  <a:lnTo>
                    <a:pt x="135" y="2574"/>
                  </a:lnTo>
                  <a:lnTo>
                    <a:pt x="135" y="2574"/>
                  </a:lnTo>
                  <a:lnTo>
                    <a:pt x="144" y="2580"/>
                  </a:lnTo>
                  <a:lnTo>
                    <a:pt x="144" y="2580"/>
                  </a:lnTo>
                  <a:lnTo>
                    <a:pt x="125" y="2626"/>
                  </a:lnTo>
                  <a:lnTo>
                    <a:pt x="77" y="2668"/>
                  </a:lnTo>
                  <a:lnTo>
                    <a:pt x="77" y="2668"/>
                  </a:lnTo>
                  <a:lnTo>
                    <a:pt x="76" y="2745"/>
                  </a:lnTo>
                  <a:lnTo>
                    <a:pt x="83" y="2758"/>
                  </a:lnTo>
                  <a:lnTo>
                    <a:pt x="115" y="2777"/>
                  </a:lnTo>
                  <a:lnTo>
                    <a:pt x="115" y="2777"/>
                  </a:lnTo>
                  <a:lnTo>
                    <a:pt x="148" y="2757"/>
                  </a:lnTo>
                  <a:lnTo>
                    <a:pt x="170" y="2731"/>
                  </a:lnTo>
                  <a:lnTo>
                    <a:pt x="177" y="2731"/>
                  </a:lnTo>
                  <a:lnTo>
                    <a:pt x="184" y="2757"/>
                  </a:lnTo>
                  <a:lnTo>
                    <a:pt x="224" y="2771"/>
                  </a:lnTo>
                  <a:lnTo>
                    <a:pt x="230" y="2783"/>
                  </a:lnTo>
                  <a:lnTo>
                    <a:pt x="230" y="2783"/>
                  </a:lnTo>
                  <a:lnTo>
                    <a:pt x="232" y="2792"/>
                  </a:lnTo>
                  <a:lnTo>
                    <a:pt x="232" y="2792"/>
                  </a:lnTo>
                  <a:lnTo>
                    <a:pt x="249" y="2797"/>
                  </a:lnTo>
                  <a:lnTo>
                    <a:pt x="249" y="2797"/>
                  </a:lnTo>
                  <a:lnTo>
                    <a:pt x="263" y="2812"/>
                  </a:lnTo>
                  <a:lnTo>
                    <a:pt x="263" y="2812"/>
                  </a:lnTo>
                  <a:lnTo>
                    <a:pt x="269" y="2820"/>
                  </a:lnTo>
                  <a:lnTo>
                    <a:pt x="283" y="2819"/>
                  </a:lnTo>
                  <a:lnTo>
                    <a:pt x="283" y="2819"/>
                  </a:lnTo>
                  <a:lnTo>
                    <a:pt x="320" y="2803"/>
                  </a:lnTo>
                  <a:lnTo>
                    <a:pt x="320" y="2803"/>
                  </a:lnTo>
                  <a:lnTo>
                    <a:pt x="360" y="2789"/>
                  </a:lnTo>
                  <a:lnTo>
                    <a:pt x="396" y="2802"/>
                  </a:lnTo>
                  <a:lnTo>
                    <a:pt x="396" y="2802"/>
                  </a:lnTo>
                  <a:lnTo>
                    <a:pt x="407" y="2822"/>
                  </a:lnTo>
                  <a:lnTo>
                    <a:pt x="407" y="2822"/>
                  </a:lnTo>
                  <a:lnTo>
                    <a:pt x="402" y="2841"/>
                  </a:lnTo>
                  <a:lnTo>
                    <a:pt x="410" y="2878"/>
                  </a:lnTo>
                  <a:lnTo>
                    <a:pt x="410" y="2878"/>
                  </a:lnTo>
                  <a:lnTo>
                    <a:pt x="420" y="2901"/>
                  </a:lnTo>
                  <a:lnTo>
                    <a:pt x="433" y="2911"/>
                  </a:lnTo>
                  <a:lnTo>
                    <a:pt x="433" y="2911"/>
                  </a:lnTo>
                  <a:lnTo>
                    <a:pt x="430" y="2926"/>
                  </a:lnTo>
                  <a:lnTo>
                    <a:pt x="410" y="2936"/>
                  </a:lnTo>
                  <a:lnTo>
                    <a:pt x="366" y="2910"/>
                  </a:lnTo>
                  <a:lnTo>
                    <a:pt x="322" y="2936"/>
                  </a:lnTo>
                  <a:lnTo>
                    <a:pt x="301" y="2966"/>
                  </a:lnTo>
                  <a:lnTo>
                    <a:pt x="302" y="2988"/>
                  </a:lnTo>
                  <a:lnTo>
                    <a:pt x="322" y="3019"/>
                  </a:lnTo>
                  <a:lnTo>
                    <a:pt x="314" y="3045"/>
                  </a:lnTo>
                  <a:lnTo>
                    <a:pt x="315" y="3084"/>
                  </a:lnTo>
                  <a:lnTo>
                    <a:pt x="283" y="3110"/>
                  </a:lnTo>
                  <a:lnTo>
                    <a:pt x="286" y="3127"/>
                  </a:lnTo>
                  <a:lnTo>
                    <a:pt x="269" y="3156"/>
                  </a:lnTo>
                  <a:lnTo>
                    <a:pt x="265" y="3194"/>
                  </a:lnTo>
                  <a:lnTo>
                    <a:pt x="232" y="3240"/>
                  </a:lnTo>
                  <a:lnTo>
                    <a:pt x="219" y="3246"/>
                  </a:lnTo>
                  <a:lnTo>
                    <a:pt x="203" y="3234"/>
                  </a:lnTo>
                  <a:lnTo>
                    <a:pt x="180" y="3238"/>
                  </a:lnTo>
                  <a:lnTo>
                    <a:pt x="161" y="3257"/>
                  </a:lnTo>
                  <a:lnTo>
                    <a:pt x="161" y="3257"/>
                  </a:lnTo>
                  <a:lnTo>
                    <a:pt x="223" y="3359"/>
                  </a:lnTo>
                  <a:lnTo>
                    <a:pt x="246" y="3418"/>
                  </a:lnTo>
                  <a:lnTo>
                    <a:pt x="240" y="3469"/>
                  </a:lnTo>
                  <a:lnTo>
                    <a:pt x="223" y="3509"/>
                  </a:lnTo>
                  <a:lnTo>
                    <a:pt x="223" y="3509"/>
                  </a:lnTo>
                  <a:lnTo>
                    <a:pt x="224" y="3544"/>
                  </a:lnTo>
                  <a:lnTo>
                    <a:pt x="234" y="3560"/>
                  </a:lnTo>
                  <a:lnTo>
                    <a:pt x="256" y="3576"/>
                  </a:lnTo>
                  <a:lnTo>
                    <a:pt x="283" y="3576"/>
                  </a:lnTo>
                  <a:lnTo>
                    <a:pt x="283" y="3576"/>
                  </a:lnTo>
                  <a:lnTo>
                    <a:pt x="296" y="3583"/>
                  </a:lnTo>
                  <a:lnTo>
                    <a:pt x="296" y="3583"/>
                  </a:lnTo>
                  <a:lnTo>
                    <a:pt x="302" y="3629"/>
                  </a:lnTo>
                  <a:lnTo>
                    <a:pt x="318" y="3639"/>
                  </a:lnTo>
                  <a:lnTo>
                    <a:pt x="318" y="3639"/>
                  </a:lnTo>
                  <a:lnTo>
                    <a:pt x="357" y="3645"/>
                  </a:lnTo>
                  <a:lnTo>
                    <a:pt x="357" y="3645"/>
                  </a:lnTo>
                  <a:lnTo>
                    <a:pt x="389" y="3649"/>
                  </a:lnTo>
                  <a:lnTo>
                    <a:pt x="400" y="3669"/>
                  </a:lnTo>
                  <a:lnTo>
                    <a:pt x="420" y="3681"/>
                  </a:lnTo>
                  <a:lnTo>
                    <a:pt x="420" y="3681"/>
                  </a:lnTo>
                  <a:lnTo>
                    <a:pt x="500" y="3695"/>
                  </a:lnTo>
                  <a:lnTo>
                    <a:pt x="500" y="3695"/>
                  </a:lnTo>
                  <a:lnTo>
                    <a:pt x="546" y="3689"/>
                  </a:lnTo>
                  <a:lnTo>
                    <a:pt x="546" y="3689"/>
                  </a:lnTo>
                  <a:lnTo>
                    <a:pt x="573" y="3704"/>
                  </a:lnTo>
                  <a:lnTo>
                    <a:pt x="573" y="3704"/>
                  </a:lnTo>
                  <a:lnTo>
                    <a:pt x="601" y="3717"/>
                  </a:lnTo>
                  <a:lnTo>
                    <a:pt x="609" y="3730"/>
                  </a:lnTo>
                  <a:lnTo>
                    <a:pt x="624" y="3782"/>
                  </a:lnTo>
                  <a:lnTo>
                    <a:pt x="624" y="3782"/>
                  </a:lnTo>
                  <a:lnTo>
                    <a:pt x="635" y="3790"/>
                  </a:lnTo>
                  <a:lnTo>
                    <a:pt x="635" y="3790"/>
                  </a:lnTo>
                  <a:lnTo>
                    <a:pt x="673" y="3809"/>
                  </a:lnTo>
                  <a:lnTo>
                    <a:pt x="684" y="3829"/>
                  </a:lnTo>
                  <a:lnTo>
                    <a:pt x="680" y="3841"/>
                  </a:lnTo>
                  <a:lnTo>
                    <a:pt x="726" y="3867"/>
                  </a:lnTo>
                  <a:lnTo>
                    <a:pt x="743" y="3900"/>
                  </a:lnTo>
                  <a:lnTo>
                    <a:pt x="737" y="3939"/>
                  </a:lnTo>
                  <a:lnTo>
                    <a:pt x="706" y="4011"/>
                  </a:lnTo>
                  <a:lnTo>
                    <a:pt x="706" y="4011"/>
                  </a:lnTo>
                  <a:lnTo>
                    <a:pt x="700" y="4040"/>
                  </a:lnTo>
                  <a:lnTo>
                    <a:pt x="717" y="4070"/>
                  </a:lnTo>
                  <a:lnTo>
                    <a:pt x="717" y="4070"/>
                  </a:lnTo>
                  <a:lnTo>
                    <a:pt x="785" y="4096"/>
                  </a:lnTo>
                  <a:lnTo>
                    <a:pt x="825" y="4091"/>
                  </a:lnTo>
                  <a:lnTo>
                    <a:pt x="825" y="4091"/>
                  </a:lnTo>
                  <a:lnTo>
                    <a:pt x="847" y="4086"/>
                  </a:lnTo>
                  <a:lnTo>
                    <a:pt x="847" y="4086"/>
                  </a:lnTo>
                  <a:lnTo>
                    <a:pt x="900" y="4066"/>
                  </a:lnTo>
                  <a:lnTo>
                    <a:pt x="939" y="4086"/>
                  </a:lnTo>
                  <a:lnTo>
                    <a:pt x="981" y="4090"/>
                  </a:lnTo>
                  <a:lnTo>
                    <a:pt x="981" y="4090"/>
                  </a:lnTo>
                  <a:lnTo>
                    <a:pt x="1021" y="4129"/>
                  </a:lnTo>
                  <a:lnTo>
                    <a:pt x="1021" y="4129"/>
                  </a:lnTo>
                  <a:lnTo>
                    <a:pt x="1052" y="4152"/>
                  </a:lnTo>
                  <a:lnTo>
                    <a:pt x="1052" y="4152"/>
                  </a:lnTo>
                  <a:lnTo>
                    <a:pt x="1039" y="4090"/>
                  </a:lnTo>
                  <a:lnTo>
                    <a:pt x="965" y="4001"/>
                  </a:lnTo>
                  <a:lnTo>
                    <a:pt x="971" y="3950"/>
                  </a:lnTo>
                  <a:lnTo>
                    <a:pt x="1006" y="3960"/>
                  </a:lnTo>
                  <a:lnTo>
                    <a:pt x="1033" y="3983"/>
                  </a:lnTo>
                  <a:lnTo>
                    <a:pt x="1072" y="3983"/>
                  </a:lnTo>
                  <a:lnTo>
                    <a:pt x="1083" y="3939"/>
                  </a:lnTo>
                  <a:lnTo>
                    <a:pt x="1027" y="3877"/>
                  </a:lnTo>
                  <a:lnTo>
                    <a:pt x="1050" y="3821"/>
                  </a:lnTo>
                  <a:lnTo>
                    <a:pt x="1072" y="3770"/>
                  </a:lnTo>
                  <a:lnTo>
                    <a:pt x="1167" y="3753"/>
                  </a:lnTo>
                  <a:lnTo>
                    <a:pt x="1161" y="3720"/>
                  </a:lnTo>
                  <a:lnTo>
                    <a:pt x="1111" y="3681"/>
                  </a:lnTo>
                  <a:lnTo>
                    <a:pt x="1027" y="3675"/>
                  </a:lnTo>
                  <a:lnTo>
                    <a:pt x="1033" y="3619"/>
                  </a:lnTo>
                  <a:lnTo>
                    <a:pt x="1056" y="3568"/>
                  </a:lnTo>
                  <a:lnTo>
                    <a:pt x="1095" y="3512"/>
                  </a:lnTo>
                  <a:lnTo>
                    <a:pt x="1134" y="3501"/>
                  </a:lnTo>
                  <a:lnTo>
                    <a:pt x="1167" y="3479"/>
                  </a:lnTo>
                  <a:lnTo>
                    <a:pt x="1178" y="3580"/>
                  </a:lnTo>
                  <a:lnTo>
                    <a:pt x="1223" y="3580"/>
                  </a:lnTo>
                  <a:lnTo>
                    <a:pt x="1240" y="3524"/>
                  </a:lnTo>
                  <a:lnTo>
                    <a:pt x="1285" y="3434"/>
                  </a:lnTo>
                  <a:lnTo>
                    <a:pt x="1392" y="3411"/>
                  </a:lnTo>
                  <a:lnTo>
                    <a:pt x="1442" y="3355"/>
                  </a:lnTo>
                  <a:lnTo>
                    <a:pt x="1504" y="3338"/>
                  </a:lnTo>
                  <a:lnTo>
                    <a:pt x="1560" y="3344"/>
                  </a:lnTo>
                  <a:lnTo>
                    <a:pt x="1628" y="3400"/>
                  </a:lnTo>
                  <a:lnTo>
                    <a:pt x="1628" y="3479"/>
                  </a:lnTo>
                  <a:lnTo>
                    <a:pt x="1638" y="3535"/>
                  </a:lnTo>
                  <a:lnTo>
                    <a:pt x="1673" y="3607"/>
                  </a:lnTo>
                  <a:lnTo>
                    <a:pt x="1655" y="3648"/>
                  </a:lnTo>
                  <a:lnTo>
                    <a:pt x="1593" y="3669"/>
                  </a:lnTo>
                  <a:lnTo>
                    <a:pt x="1566" y="3731"/>
                  </a:lnTo>
                  <a:lnTo>
                    <a:pt x="1566" y="3787"/>
                  </a:lnTo>
                  <a:lnTo>
                    <a:pt x="1521" y="3793"/>
                  </a:lnTo>
                  <a:lnTo>
                    <a:pt x="1521" y="3826"/>
                  </a:lnTo>
                  <a:lnTo>
                    <a:pt x="1543" y="3855"/>
                  </a:lnTo>
                  <a:lnTo>
                    <a:pt x="1543" y="3927"/>
                  </a:lnTo>
                  <a:lnTo>
                    <a:pt x="1481" y="3950"/>
                  </a:lnTo>
                  <a:lnTo>
                    <a:pt x="1454" y="3983"/>
                  </a:lnTo>
                  <a:lnTo>
                    <a:pt x="1403" y="3978"/>
                  </a:lnTo>
                  <a:lnTo>
                    <a:pt x="1392" y="3927"/>
                  </a:lnTo>
                  <a:lnTo>
                    <a:pt x="1336" y="3927"/>
                  </a:lnTo>
                  <a:lnTo>
                    <a:pt x="1297" y="3950"/>
                  </a:lnTo>
                  <a:lnTo>
                    <a:pt x="1268" y="3995"/>
                  </a:lnTo>
                  <a:lnTo>
                    <a:pt x="1276" y="4022"/>
                  </a:lnTo>
                  <a:lnTo>
                    <a:pt x="1276" y="4022"/>
                  </a:lnTo>
                  <a:lnTo>
                    <a:pt x="1282" y="4018"/>
                  </a:lnTo>
                  <a:lnTo>
                    <a:pt x="1300" y="4018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 dirty="0">
                <a:solidFill>
                  <a:srgbClr val="BFBFBF"/>
                </a:solidFill>
              </a:endParaRPr>
            </a:p>
          </p:txBody>
        </p:sp>
        <p:sp>
          <p:nvSpPr>
            <p:cNvPr id="35" name="Freeform 19">
              <a:extLst>
                <a:ext uri="{FF2B5EF4-FFF2-40B4-BE49-F238E27FC236}">
                  <a16:creationId xmlns:a16="http://schemas.microsoft.com/office/drawing/2014/main" id="{B9E33596-F26E-0244-AAD5-284F35E00B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2431056" y="4001194"/>
              <a:ext cx="1406765" cy="1366438"/>
            </a:xfrm>
            <a:custGeom>
              <a:avLst/>
              <a:gdLst>
                <a:gd name="T0" fmla="*/ 842 w 2721"/>
                <a:gd name="T1" fmla="*/ 180 h 2643"/>
                <a:gd name="T2" fmla="*/ 1013 w 2721"/>
                <a:gd name="T3" fmla="*/ 561 h 2643"/>
                <a:gd name="T4" fmla="*/ 1544 w 2721"/>
                <a:gd name="T5" fmla="*/ 595 h 2643"/>
                <a:gd name="T6" fmla="*/ 1949 w 2721"/>
                <a:gd name="T7" fmla="*/ 745 h 2643"/>
                <a:gd name="T8" fmla="*/ 2348 w 2721"/>
                <a:gd name="T9" fmla="*/ 662 h 2643"/>
                <a:gd name="T10" fmla="*/ 2642 w 2721"/>
                <a:gd name="T11" fmla="*/ 1039 h 2643"/>
                <a:gd name="T12" fmla="*/ 2183 w 2721"/>
                <a:gd name="T13" fmla="*/ 1456 h 2643"/>
                <a:gd name="T14" fmla="*/ 1846 w 2721"/>
                <a:gd name="T15" fmla="*/ 1643 h 2643"/>
                <a:gd name="T16" fmla="*/ 1695 w 2721"/>
                <a:gd name="T17" fmla="*/ 1560 h 2643"/>
                <a:gd name="T18" fmla="*/ 1682 w 2721"/>
                <a:gd name="T19" fmla="*/ 1548 h 2643"/>
                <a:gd name="T20" fmla="*/ 1647 w 2721"/>
                <a:gd name="T21" fmla="*/ 1717 h 2643"/>
                <a:gd name="T22" fmla="*/ 1581 w 2721"/>
                <a:gd name="T23" fmla="*/ 1620 h 2643"/>
                <a:gd name="T24" fmla="*/ 1392 w 2721"/>
                <a:gd name="T25" fmla="*/ 1730 h 2643"/>
                <a:gd name="T26" fmla="*/ 1417 w 2721"/>
                <a:gd name="T27" fmla="*/ 1718 h 2643"/>
                <a:gd name="T28" fmla="*/ 1495 w 2721"/>
                <a:gd name="T29" fmla="*/ 1820 h 2643"/>
                <a:gd name="T30" fmla="*/ 1388 w 2721"/>
                <a:gd name="T31" fmla="*/ 1966 h 2643"/>
                <a:gd name="T32" fmla="*/ 1446 w 2721"/>
                <a:gd name="T33" fmla="*/ 2050 h 2643"/>
                <a:gd name="T34" fmla="*/ 1417 w 2721"/>
                <a:gd name="T35" fmla="*/ 2248 h 2643"/>
                <a:gd name="T36" fmla="*/ 1300 w 2721"/>
                <a:gd name="T37" fmla="*/ 2267 h 2643"/>
                <a:gd name="T38" fmla="*/ 1273 w 2721"/>
                <a:gd name="T39" fmla="*/ 2184 h 2643"/>
                <a:gd name="T40" fmla="*/ 1372 w 2721"/>
                <a:gd name="T41" fmla="*/ 2116 h 2643"/>
                <a:gd name="T42" fmla="*/ 1191 w 2721"/>
                <a:gd name="T43" fmla="*/ 2064 h 2643"/>
                <a:gd name="T44" fmla="*/ 1205 w 2721"/>
                <a:gd name="T45" fmla="*/ 1921 h 2643"/>
                <a:gd name="T46" fmla="*/ 1100 w 2721"/>
                <a:gd name="T47" fmla="*/ 1973 h 2643"/>
                <a:gd name="T48" fmla="*/ 934 w 2721"/>
                <a:gd name="T49" fmla="*/ 2034 h 2643"/>
                <a:gd name="T50" fmla="*/ 729 w 2721"/>
                <a:gd name="T51" fmla="*/ 1849 h 2643"/>
                <a:gd name="T52" fmla="*/ 692 w 2721"/>
                <a:gd name="T53" fmla="*/ 1748 h 2643"/>
                <a:gd name="T54" fmla="*/ 675 w 2721"/>
                <a:gd name="T55" fmla="*/ 1867 h 2643"/>
                <a:gd name="T56" fmla="*/ 562 w 2721"/>
                <a:gd name="T57" fmla="*/ 1855 h 2643"/>
                <a:gd name="T58" fmla="*/ 402 w 2721"/>
                <a:gd name="T59" fmla="*/ 1926 h 2643"/>
                <a:gd name="T60" fmla="*/ 186 w 2721"/>
                <a:gd name="T61" fmla="*/ 1698 h 2643"/>
                <a:gd name="T62" fmla="*/ 147 w 2721"/>
                <a:gd name="T63" fmla="*/ 990 h 2643"/>
                <a:gd name="T64" fmla="*/ 61 w 2721"/>
                <a:gd name="T65" fmla="*/ 660 h 2643"/>
                <a:gd name="T66" fmla="*/ 281 w 2721"/>
                <a:gd name="T67" fmla="*/ 154 h 2643"/>
                <a:gd name="T68" fmla="*/ 2085 w 2721"/>
                <a:gd name="T69" fmla="*/ 1730 h 2643"/>
                <a:gd name="T70" fmla="*/ 2044 w 2721"/>
                <a:gd name="T71" fmla="*/ 1758 h 2643"/>
                <a:gd name="T72" fmla="*/ 1858 w 2721"/>
                <a:gd name="T73" fmla="*/ 1831 h 2643"/>
                <a:gd name="T74" fmla="*/ 1895 w 2721"/>
                <a:gd name="T75" fmla="*/ 2021 h 2643"/>
                <a:gd name="T76" fmla="*/ 1917 w 2721"/>
                <a:gd name="T77" fmla="*/ 2127 h 2643"/>
                <a:gd name="T78" fmla="*/ 1881 w 2721"/>
                <a:gd name="T79" fmla="*/ 2253 h 2643"/>
                <a:gd name="T80" fmla="*/ 1813 w 2721"/>
                <a:gd name="T81" fmla="*/ 2403 h 2643"/>
                <a:gd name="T82" fmla="*/ 1665 w 2721"/>
                <a:gd name="T83" fmla="*/ 2427 h 2643"/>
                <a:gd name="T84" fmla="*/ 1629 w 2721"/>
                <a:gd name="T85" fmla="*/ 2280 h 2643"/>
                <a:gd name="T86" fmla="*/ 1620 w 2721"/>
                <a:gd name="T87" fmla="*/ 2166 h 2643"/>
                <a:gd name="T88" fmla="*/ 1477 w 2721"/>
                <a:gd name="T89" fmla="*/ 2136 h 2643"/>
                <a:gd name="T90" fmla="*/ 1633 w 2721"/>
                <a:gd name="T91" fmla="*/ 2032 h 2643"/>
                <a:gd name="T92" fmla="*/ 1681 w 2721"/>
                <a:gd name="T93" fmla="*/ 1913 h 2643"/>
                <a:gd name="T94" fmla="*/ 1804 w 2721"/>
                <a:gd name="T95" fmla="*/ 1845 h 2643"/>
                <a:gd name="T96" fmla="*/ 1763 w 2721"/>
                <a:gd name="T97" fmla="*/ 1854 h 2643"/>
                <a:gd name="T98" fmla="*/ 484 w 2721"/>
                <a:gd name="T99" fmla="*/ 1952 h 2643"/>
                <a:gd name="T100" fmla="*/ 538 w 2721"/>
                <a:gd name="T101" fmla="*/ 2192 h 2643"/>
                <a:gd name="T102" fmla="*/ 768 w 2721"/>
                <a:gd name="T103" fmla="*/ 2244 h 2643"/>
                <a:gd name="T104" fmla="*/ 711 w 2721"/>
                <a:gd name="T105" fmla="*/ 2446 h 2643"/>
                <a:gd name="T106" fmla="*/ 592 w 2721"/>
                <a:gd name="T107" fmla="*/ 2414 h 2643"/>
                <a:gd name="T108" fmla="*/ 399 w 2721"/>
                <a:gd name="T109" fmla="*/ 2332 h 2643"/>
                <a:gd name="T110" fmla="*/ 396 w 2721"/>
                <a:gd name="T111" fmla="*/ 2035 h 2643"/>
                <a:gd name="T112" fmla="*/ 744 w 2721"/>
                <a:gd name="T113" fmla="*/ 2055 h 2643"/>
                <a:gd name="T114" fmla="*/ 702 w 2721"/>
                <a:gd name="T115" fmla="*/ 2153 h 2643"/>
                <a:gd name="T116" fmla="*/ 1061 w 2721"/>
                <a:gd name="T117" fmla="*/ 2162 h 2643"/>
                <a:gd name="T118" fmla="*/ 1045 w 2721"/>
                <a:gd name="T119" fmla="*/ 2253 h 2643"/>
                <a:gd name="T120" fmla="*/ 1489 w 2721"/>
                <a:gd name="T121" fmla="*/ 2240 h 2643"/>
                <a:gd name="T122" fmla="*/ 1489 w 2721"/>
                <a:gd name="T123" fmla="*/ 2260 h 2643"/>
                <a:gd name="T124" fmla="*/ 1157 w 2721"/>
                <a:gd name="T125" fmla="*/ 2626 h 26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2721" h="2643">
                  <a:moveTo>
                    <a:pt x="530" y="51"/>
                  </a:moveTo>
                  <a:lnTo>
                    <a:pt x="552" y="67"/>
                  </a:lnTo>
                  <a:lnTo>
                    <a:pt x="579" y="67"/>
                  </a:lnTo>
                  <a:lnTo>
                    <a:pt x="579" y="67"/>
                  </a:lnTo>
                  <a:lnTo>
                    <a:pt x="592" y="74"/>
                  </a:lnTo>
                  <a:lnTo>
                    <a:pt x="592" y="74"/>
                  </a:lnTo>
                  <a:lnTo>
                    <a:pt x="598" y="120"/>
                  </a:lnTo>
                  <a:lnTo>
                    <a:pt x="614" y="130"/>
                  </a:lnTo>
                  <a:lnTo>
                    <a:pt x="614" y="130"/>
                  </a:lnTo>
                  <a:lnTo>
                    <a:pt x="653" y="136"/>
                  </a:lnTo>
                  <a:lnTo>
                    <a:pt x="653" y="136"/>
                  </a:lnTo>
                  <a:lnTo>
                    <a:pt x="685" y="140"/>
                  </a:lnTo>
                  <a:lnTo>
                    <a:pt x="696" y="160"/>
                  </a:lnTo>
                  <a:lnTo>
                    <a:pt x="716" y="172"/>
                  </a:lnTo>
                  <a:lnTo>
                    <a:pt x="716" y="172"/>
                  </a:lnTo>
                  <a:lnTo>
                    <a:pt x="796" y="186"/>
                  </a:lnTo>
                  <a:lnTo>
                    <a:pt x="796" y="186"/>
                  </a:lnTo>
                  <a:lnTo>
                    <a:pt x="842" y="180"/>
                  </a:lnTo>
                  <a:lnTo>
                    <a:pt x="842" y="180"/>
                  </a:lnTo>
                  <a:lnTo>
                    <a:pt x="869" y="195"/>
                  </a:lnTo>
                  <a:lnTo>
                    <a:pt x="869" y="195"/>
                  </a:lnTo>
                  <a:lnTo>
                    <a:pt x="897" y="208"/>
                  </a:lnTo>
                  <a:lnTo>
                    <a:pt x="905" y="221"/>
                  </a:lnTo>
                  <a:lnTo>
                    <a:pt x="920" y="273"/>
                  </a:lnTo>
                  <a:lnTo>
                    <a:pt x="920" y="273"/>
                  </a:lnTo>
                  <a:lnTo>
                    <a:pt x="931" y="281"/>
                  </a:lnTo>
                  <a:lnTo>
                    <a:pt x="931" y="281"/>
                  </a:lnTo>
                  <a:lnTo>
                    <a:pt x="969" y="300"/>
                  </a:lnTo>
                  <a:lnTo>
                    <a:pt x="980" y="320"/>
                  </a:lnTo>
                  <a:lnTo>
                    <a:pt x="976" y="332"/>
                  </a:lnTo>
                  <a:lnTo>
                    <a:pt x="1022" y="358"/>
                  </a:lnTo>
                  <a:lnTo>
                    <a:pt x="1039" y="391"/>
                  </a:lnTo>
                  <a:lnTo>
                    <a:pt x="1033" y="430"/>
                  </a:lnTo>
                  <a:lnTo>
                    <a:pt x="1002" y="502"/>
                  </a:lnTo>
                  <a:lnTo>
                    <a:pt x="1002" y="502"/>
                  </a:lnTo>
                  <a:lnTo>
                    <a:pt x="996" y="531"/>
                  </a:lnTo>
                  <a:lnTo>
                    <a:pt x="1013" y="561"/>
                  </a:lnTo>
                  <a:lnTo>
                    <a:pt x="1013" y="561"/>
                  </a:lnTo>
                  <a:lnTo>
                    <a:pt x="1081" y="587"/>
                  </a:lnTo>
                  <a:lnTo>
                    <a:pt x="1121" y="582"/>
                  </a:lnTo>
                  <a:lnTo>
                    <a:pt x="1121" y="582"/>
                  </a:lnTo>
                  <a:lnTo>
                    <a:pt x="1143" y="577"/>
                  </a:lnTo>
                  <a:lnTo>
                    <a:pt x="1143" y="577"/>
                  </a:lnTo>
                  <a:lnTo>
                    <a:pt x="1196" y="557"/>
                  </a:lnTo>
                  <a:lnTo>
                    <a:pt x="1235" y="577"/>
                  </a:lnTo>
                  <a:lnTo>
                    <a:pt x="1277" y="581"/>
                  </a:lnTo>
                  <a:lnTo>
                    <a:pt x="1277" y="581"/>
                  </a:lnTo>
                  <a:lnTo>
                    <a:pt x="1317" y="620"/>
                  </a:lnTo>
                  <a:lnTo>
                    <a:pt x="1317" y="620"/>
                  </a:lnTo>
                  <a:lnTo>
                    <a:pt x="1346" y="643"/>
                  </a:lnTo>
                  <a:lnTo>
                    <a:pt x="1391" y="642"/>
                  </a:lnTo>
                  <a:lnTo>
                    <a:pt x="1454" y="597"/>
                  </a:lnTo>
                  <a:lnTo>
                    <a:pt x="1454" y="597"/>
                  </a:lnTo>
                  <a:lnTo>
                    <a:pt x="1482" y="590"/>
                  </a:lnTo>
                  <a:lnTo>
                    <a:pt x="1482" y="590"/>
                  </a:lnTo>
                  <a:lnTo>
                    <a:pt x="1525" y="606"/>
                  </a:lnTo>
                  <a:lnTo>
                    <a:pt x="1544" y="595"/>
                  </a:lnTo>
                  <a:lnTo>
                    <a:pt x="1558" y="531"/>
                  </a:lnTo>
                  <a:lnTo>
                    <a:pt x="1572" y="513"/>
                  </a:lnTo>
                  <a:lnTo>
                    <a:pt x="1578" y="509"/>
                  </a:lnTo>
                  <a:lnTo>
                    <a:pt x="1596" y="509"/>
                  </a:lnTo>
                  <a:lnTo>
                    <a:pt x="1596" y="509"/>
                  </a:lnTo>
                  <a:lnTo>
                    <a:pt x="1608" y="532"/>
                  </a:lnTo>
                  <a:lnTo>
                    <a:pt x="1600" y="587"/>
                  </a:lnTo>
                  <a:lnTo>
                    <a:pt x="1600" y="587"/>
                  </a:lnTo>
                  <a:lnTo>
                    <a:pt x="1614" y="630"/>
                  </a:lnTo>
                  <a:lnTo>
                    <a:pt x="1630" y="653"/>
                  </a:lnTo>
                  <a:lnTo>
                    <a:pt x="1668" y="683"/>
                  </a:lnTo>
                  <a:lnTo>
                    <a:pt x="1668" y="683"/>
                  </a:lnTo>
                  <a:lnTo>
                    <a:pt x="1685" y="702"/>
                  </a:lnTo>
                  <a:lnTo>
                    <a:pt x="1709" y="715"/>
                  </a:lnTo>
                  <a:lnTo>
                    <a:pt x="1709" y="715"/>
                  </a:lnTo>
                  <a:lnTo>
                    <a:pt x="1816" y="695"/>
                  </a:lnTo>
                  <a:lnTo>
                    <a:pt x="1816" y="695"/>
                  </a:lnTo>
                  <a:lnTo>
                    <a:pt x="1877" y="709"/>
                  </a:lnTo>
                  <a:lnTo>
                    <a:pt x="1949" y="745"/>
                  </a:lnTo>
                  <a:lnTo>
                    <a:pt x="1949" y="745"/>
                  </a:lnTo>
                  <a:lnTo>
                    <a:pt x="1983" y="755"/>
                  </a:lnTo>
                  <a:lnTo>
                    <a:pt x="2012" y="745"/>
                  </a:lnTo>
                  <a:lnTo>
                    <a:pt x="2083" y="686"/>
                  </a:lnTo>
                  <a:lnTo>
                    <a:pt x="2101" y="692"/>
                  </a:lnTo>
                  <a:lnTo>
                    <a:pt x="2101" y="692"/>
                  </a:lnTo>
                  <a:lnTo>
                    <a:pt x="2122" y="683"/>
                  </a:lnTo>
                  <a:lnTo>
                    <a:pt x="2153" y="643"/>
                  </a:lnTo>
                  <a:lnTo>
                    <a:pt x="2153" y="643"/>
                  </a:lnTo>
                  <a:lnTo>
                    <a:pt x="2191" y="617"/>
                  </a:lnTo>
                  <a:lnTo>
                    <a:pt x="2191" y="617"/>
                  </a:lnTo>
                  <a:lnTo>
                    <a:pt x="2228" y="617"/>
                  </a:lnTo>
                  <a:lnTo>
                    <a:pt x="2228" y="617"/>
                  </a:lnTo>
                  <a:lnTo>
                    <a:pt x="2253" y="620"/>
                  </a:lnTo>
                  <a:lnTo>
                    <a:pt x="2280" y="633"/>
                  </a:lnTo>
                  <a:lnTo>
                    <a:pt x="2280" y="633"/>
                  </a:lnTo>
                  <a:lnTo>
                    <a:pt x="2305" y="646"/>
                  </a:lnTo>
                  <a:lnTo>
                    <a:pt x="2305" y="646"/>
                  </a:lnTo>
                  <a:lnTo>
                    <a:pt x="2348" y="662"/>
                  </a:lnTo>
                  <a:lnTo>
                    <a:pt x="2348" y="662"/>
                  </a:lnTo>
                  <a:lnTo>
                    <a:pt x="2365" y="656"/>
                  </a:lnTo>
                  <a:lnTo>
                    <a:pt x="2365" y="656"/>
                  </a:lnTo>
                  <a:lnTo>
                    <a:pt x="2378" y="642"/>
                  </a:lnTo>
                  <a:lnTo>
                    <a:pt x="2378" y="642"/>
                  </a:lnTo>
                  <a:lnTo>
                    <a:pt x="2405" y="685"/>
                  </a:lnTo>
                  <a:lnTo>
                    <a:pt x="2405" y="711"/>
                  </a:lnTo>
                  <a:lnTo>
                    <a:pt x="2384" y="729"/>
                  </a:lnTo>
                  <a:lnTo>
                    <a:pt x="2384" y="729"/>
                  </a:lnTo>
                  <a:lnTo>
                    <a:pt x="2343" y="764"/>
                  </a:lnTo>
                  <a:lnTo>
                    <a:pt x="2349" y="851"/>
                  </a:lnTo>
                  <a:lnTo>
                    <a:pt x="2390" y="869"/>
                  </a:lnTo>
                  <a:lnTo>
                    <a:pt x="2439" y="869"/>
                  </a:lnTo>
                  <a:lnTo>
                    <a:pt x="2439" y="869"/>
                  </a:lnTo>
                  <a:lnTo>
                    <a:pt x="2482" y="874"/>
                  </a:lnTo>
                  <a:lnTo>
                    <a:pt x="2541" y="934"/>
                  </a:lnTo>
                  <a:lnTo>
                    <a:pt x="2541" y="934"/>
                  </a:lnTo>
                  <a:lnTo>
                    <a:pt x="2603" y="1005"/>
                  </a:lnTo>
                  <a:lnTo>
                    <a:pt x="2642" y="1039"/>
                  </a:lnTo>
                  <a:lnTo>
                    <a:pt x="2642" y="1039"/>
                  </a:lnTo>
                  <a:lnTo>
                    <a:pt x="2698" y="1042"/>
                  </a:lnTo>
                  <a:lnTo>
                    <a:pt x="2698" y="1042"/>
                  </a:lnTo>
                  <a:lnTo>
                    <a:pt x="2721" y="1071"/>
                  </a:lnTo>
                  <a:lnTo>
                    <a:pt x="2721" y="1071"/>
                  </a:lnTo>
                  <a:lnTo>
                    <a:pt x="2668" y="1120"/>
                  </a:lnTo>
                  <a:lnTo>
                    <a:pt x="2658" y="1153"/>
                  </a:lnTo>
                  <a:lnTo>
                    <a:pt x="2570" y="1163"/>
                  </a:lnTo>
                  <a:lnTo>
                    <a:pt x="2539" y="1209"/>
                  </a:lnTo>
                  <a:lnTo>
                    <a:pt x="2524" y="1258"/>
                  </a:lnTo>
                  <a:lnTo>
                    <a:pt x="2505" y="1283"/>
                  </a:lnTo>
                  <a:lnTo>
                    <a:pt x="2472" y="1277"/>
                  </a:lnTo>
                  <a:lnTo>
                    <a:pt x="2401" y="1322"/>
                  </a:lnTo>
                  <a:lnTo>
                    <a:pt x="2384" y="1342"/>
                  </a:lnTo>
                  <a:lnTo>
                    <a:pt x="2369" y="1346"/>
                  </a:lnTo>
                  <a:lnTo>
                    <a:pt x="2354" y="1382"/>
                  </a:lnTo>
                  <a:lnTo>
                    <a:pt x="2328" y="1410"/>
                  </a:lnTo>
                  <a:lnTo>
                    <a:pt x="2253" y="1413"/>
                  </a:lnTo>
                  <a:lnTo>
                    <a:pt x="2183" y="1456"/>
                  </a:lnTo>
                  <a:lnTo>
                    <a:pt x="2143" y="1462"/>
                  </a:lnTo>
                  <a:lnTo>
                    <a:pt x="2134" y="1552"/>
                  </a:lnTo>
                  <a:lnTo>
                    <a:pt x="2058" y="1573"/>
                  </a:lnTo>
                  <a:lnTo>
                    <a:pt x="2013" y="1590"/>
                  </a:lnTo>
                  <a:lnTo>
                    <a:pt x="2011" y="1599"/>
                  </a:lnTo>
                  <a:lnTo>
                    <a:pt x="2011" y="1599"/>
                  </a:lnTo>
                  <a:lnTo>
                    <a:pt x="1977" y="1639"/>
                  </a:lnTo>
                  <a:lnTo>
                    <a:pt x="1960" y="1626"/>
                  </a:lnTo>
                  <a:lnTo>
                    <a:pt x="1963" y="1648"/>
                  </a:lnTo>
                  <a:lnTo>
                    <a:pt x="1941" y="1650"/>
                  </a:lnTo>
                  <a:lnTo>
                    <a:pt x="1923" y="1636"/>
                  </a:lnTo>
                  <a:lnTo>
                    <a:pt x="1911" y="1655"/>
                  </a:lnTo>
                  <a:lnTo>
                    <a:pt x="1902" y="1655"/>
                  </a:lnTo>
                  <a:lnTo>
                    <a:pt x="1895" y="1642"/>
                  </a:lnTo>
                  <a:lnTo>
                    <a:pt x="1879" y="1645"/>
                  </a:lnTo>
                  <a:lnTo>
                    <a:pt x="1879" y="1629"/>
                  </a:lnTo>
                  <a:lnTo>
                    <a:pt x="1856" y="1627"/>
                  </a:lnTo>
                  <a:lnTo>
                    <a:pt x="1859" y="1637"/>
                  </a:lnTo>
                  <a:lnTo>
                    <a:pt x="1846" y="1643"/>
                  </a:lnTo>
                  <a:lnTo>
                    <a:pt x="1833" y="1630"/>
                  </a:lnTo>
                  <a:lnTo>
                    <a:pt x="1829" y="1622"/>
                  </a:lnTo>
                  <a:lnTo>
                    <a:pt x="1846" y="1613"/>
                  </a:lnTo>
                  <a:lnTo>
                    <a:pt x="1861" y="1590"/>
                  </a:lnTo>
                  <a:lnTo>
                    <a:pt x="1849" y="1577"/>
                  </a:lnTo>
                  <a:lnTo>
                    <a:pt x="1849" y="1557"/>
                  </a:lnTo>
                  <a:lnTo>
                    <a:pt x="1833" y="1552"/>
                  </a:lnTo>
                  <a:lnTo>
                    <a:pt x="1838" y="1534"/>
                  </a:lnTo>
                  <a:lnTo>
                    <a:pt x="1807" y="1548"/>
                  </a:lnTo>
                  <a:lnTo>
                    <a:pt x="1817" y="1580"/>
                  </a:lnTo>
                  <a:lnTo>
                    <a:pt x="1796" y="1597"/>
                  </a:lnTo>
                  <a:lnTo>
                    <a:pt x="1790" y="1570"/>
                  </a:lnTo>
                  <a:lnTo>
                    <a:pt x="1757" y="1557"/>
                  </a:lnTo>
                  <a:lnTo>
                    <a:pt x="1754" y="1542"/>
                  </a:lnTo>
                  <a:lnTo>
                    <a:pt x="1763" y="1532"/>
                  </a:lnTo>
                  <a:lnTo>
                    <a:pt x="1730" y="1538"/>
                  </a:lnTo>
                  <a:lnTo>
                    <a:pt x="1722" y="1570"/>
                  </a:lnTo>
                  <a:lnTo>
                    <a:pt x="1711" y="1554"/>
                  </a:lnTo>
                  <a:lnTo>
                    <a:pt x="1695" y="1560"/>
                  </a:lnTo>
                  <a:lnTo>
                    <a:pt x="1709" y="1539"/>
                  </a:lnTo>
                  <a:lnTo>
                    <a:pt x="1698" y="1521"/>
                  </a:lnTo>
                  <a:lnTo>
                    <a:pt x="1701" y="1505"/>
                  </a:lnTo>
                  <a:lnTo>
                    <a:pt x="1691" y="1509"/>
                  </a:lnTo>
                  <a:lnTo>
                    <a:pt x="1673" y="1486"/>
                  </a:lnTo>
                  <a:lnTo>
                    <a:pt x="1669" y="1428"/>
                  </a:lnTo>
                  <a:lnTo>
                    <a:pt x="1699" y="1405"/>
                  </a:lnTo>
                  <a:lnTo>
                    <a:pt x="1725" y="1403"/>
                  </a:lnTo>
                  <a:lnTo>
                    <a:pt x="1741" y="1385"/>
                  </a:lnTo>
                  <a:lnTo>
                    <a:pt x="1718" y="1398"/>
                  </a:lnTo>
                  <a:lnTo>
                    <a:pt x="1665" y="1410"/>
                  </a:lnTo>
                  <a:lnTo>
                    <a:pt x="1626" y="1456"/>
                  </a:lnTo>
                  <a:lnTo>
                    <a:pt x="1634" y="1479"/>
                  </a:lnTo>
                  <a:lnTo>
                    <a:pt x="1650" y="1485"/>
                  </a:lnTo>
                  <a:lnTo>
                    <a:pt x="1639" y="1496"/>
                  </a:lnTo>
                  <a:lnTo>
                    <a:pt x="1644" y="1508"/>
                  </a:lnTo>
                  <a:lnTo>
                    <a:pt x="1656" y="1502"/>
                  </a:lnTo>
                  <a:lnTo>
                    <a:pt x="1665" y="1511"/>
                  </a:lnTo>
                  <a:lnTo>
                    <a:pt x="1682" y="1548"/>
                  </a:lnTo>
                  <a:lnTo>
                    <a:pt x="1676" y="1558"/>
                  </a:lnTo>
                  <a:lnTo>
                    <a:pt x="1657" y="1564"/>
                  </a:lnTo>
                  <a:lnTo>
                    <a:pt x="1643" y="1558"/>
                  </a:lnTo>
                  <a:lnTo>
                    <a:pt x="1640" y="1571"/>
                  </a:lnTo>
                  <a:lnTo>
                    <a:pt x="1659" y="1577"/>
                  </a:lnTo>
                  <a:lnTo>
                    <a:pt x="1673" y="1568"/>
                  </a:lnTo>
                  <a:lnTo>
                    <a:pt x="1686" y="1570"/>
                  </a:lnTo>
                  <a:lnTo>
                    <a:pt x="1681" y="1587"/>
                  </a:lnTo>
                  <a:lnTo>
                    <a:pt x="1688" y="1630"/>
                  </a:lnTo>
                  <a:lnTo>
                    <a:pt x="1731" y="1666"/>
                  </a:lnTo>
                  <a:lnTo>
                    <a:pt x="1731" y="1671"/>
                  </a:lnTo>
                  <a:lnTo>
                    <a:pt x="1691" y="1678"/>
                  </a:lnTo>
                  <a:lnTo>
                    <a:pt x="1705" y="1695"/>
                  </a:lnTo>
                  <a:lnTo>
                    <a:pt x="1730" y="1689"/>
                  </a:lnTo>
                  <a:lnTo>
                    <a:pt x="1744" y="1695"/>
                  </a:lnTo>
                  <a:lnTo>
                    <a:pt x="1744" y="1701"/>
                  </a:lnTo>
                  <a:lnTo>
                    <a:pt x="1693" y="1722"/>
                  </a:lnTo>
                  <a:lnTo>
                    <a:pt x="1637" y="1733"/>
                  </a:lnTo>
                  <a:lnTo>
                    <a:pt x="1647" y="1717"/>
                  </a:lnTo>
                  <a:lnTo>
                    <a:pt x="1663" y="1712"/>
                  </a:lnTo>
                  <a:lnTo>
                    <a:pt x="1669" y="1694"/>
                  </a:lnTo>
                  <a:lnTo>
                    <a:pt x="1663" y="1692"/>
                  </a:lnTo>
                  <a:lnTo>
                    <a:pt x="1656" y="1708"/>
                  </a:lnTo>
                  <a:lnTo>
                    <a:pt x="1650" y="1701"/>
                  </a:lnTo>
                  <a:lnTo>
                    <a:pt x="1620" y="1705"/>
                  </a:lnTo>
                  <a:lnTo>
                    <a:pt x="1632" y="1730"/>
                  </a:lnTo>
                  <a:lnTo>
                    <a:pt x="1623" y="1735"/>
                  </a:lnTo>
                  <a:lnTo>
                    <a:pt x="1608" y="1733"/>
                  </a:lnTo>
                  <a:lnTo>
                    <a:pt x="1585" y="1699"/>
                  </a:lnTo>
                  <a:lnTo>
                    <a:pt x="1626" y="1697"/>
                  </a:lnTo>
                  <a:lnTo>
                    <a:pt x="1620" y="1675"/>
                  </a:lnTo>
                  <a:lnTo>
                    <a:pt x="1637" y="1663"/>
                  </a:lnTo>
                  <a:lnTo>
                    <a:pt x="1655" y="1662"/>
                  </a:lnTo>
                  <a:lnTo>
                    <a:pt x="1655" y="1655"/>
                  </a:lnTo>
                  <a:lnTo>
                    <a:pt x="1585" y="1635"/>
                  </a:lnTo>
                  <a:lnTo>
                    <a:pt x="1597" y="1622"/>
                  </a:lnTo>
                  <a:lnTo>
                    <a:pt x="1590" y="1614"/>
                  </a:lnTo>
                  <a:lnTo>
                    <a:pt x="1581" y="1620"/>
                  </a:lnTo>
                  <a:lnTo>
                    <a:pt x="1580" y="1594"/>
                  </a:lnTo>
                  <a:lnTo>
                    <a:pt x="1561" y="1627"/>
                  </a:lnTo>
                  <a:lnTo>
                    <a:pt x="1552" y="1624"/>
                  </a:lnTo>
                  <a:lnTo>
                    <a:pt x="1534" y="1639"/>
                  </a:lnTo>
                  <a:lnTo>
                    <a:pt x="1522" y="1639"/>
                  </a:lnTo>
                  <a:lnTo>
                    <a:pt x="1506" y="1623"/>
                  </a:lnTo>
                  <a:lnTo>
                    <a:pt x="1489" y="1617"/>
                  </a:lnTo>
                  <a:lnTo>
                    <a:pt x="1490" y="1633"/>
                  </a:lnTo>
                  <a:lnTo>
                    <a:pt x="1472" y="1640"/>
                  </a:lnTo>
                  <a:lnTo>
                    <a:pt x="1446" y="1624"/>
                  </a:lnTo>
                  <a:lnTo>
                    <a:pt x="1431" y="1624"/>
                  </a:lnTo>
                  <a:lnTo>
                    <a:pt x="1427" y="1643"/>
                  </a:lnTo>
                  <a:lnTo>
                    <a:pt x="1480" y="1673"/>
                  </a:lnTo>
                  <a:lnTo>
                    <a:pt x="1480" y="1681"/>
                  </a:lnTo>
                  <a:lnTo>
                    <a:pt x="1473" y="1686"/>
                  </a:lnTo>
                  <a:lnTo>
                    <a:pt x="1461" y="1673"/>
                  </a:lnTo>
                  <a:lnTo>
                    <a:pt x="1453" y="1691"/>
                  </a:lnTo>
                  <a:lnTo>
                    <a:pt x="1415" y="1695"/>
                  </a:lnTo>
                  <a:lnTo>
                    <a:pt x="1392" y="1730"/>
                  </a:lnTo>
                  <a:lnTo>
                    <a:pt x="1371" y="1730"/>
                  </a:lnTo>
                  <a:lnTo>
                    <a:pt x="1372" y="1715"/>
                  </a:lnTo>
                  <a:lnTo>
                    <a:pt x="1365" y="1714"/>
                  </a:lnTo>
                  <a:lnTo>
                    <a:pt x="1345" y="1731"/>
                  </a:lnTo>
                  <a:lnTo>
                    <a:pt x="1317" y="1738"/>
                  </a:lnTo>
                  <a:lnTo>
                    <a:pt x="1316" y="1748"/>
                  </a:lnTo>
                  <a:lnTo>
                    <a:pt x="1303" y="1741"/>
                  </a:lnTo>
                  <a:lnTo>
                    <a:pt x="1314" y="1769"/>
                  </a:lnTo>
                  <a:lnTo>
                    <a:pt x="1300" y="1782"/>
                  </a:lnTo>
                  <a:lnTo>
                    <a:pt x="1293" y="1777"/>
                  </a:lnTo>
                  <a:lnTo>
                    <a:pt x="1296" y="1795"/>
                  </a:lnTo>
                  <a:lnTo>
                    <a:pt x="1276" y="1809"/>
                  </a:lnTo>
                  <a:lnTo>
                    <a:pt x="1276" y="1822"/>
                  </a:lnTo>
                  <a:lnTo>
                    <a:pt x="1290" y="1809"/>
                  </a:lnTo>
                  <a:lnTo>
                    <a:pt x="1325" y="1802"/>
                  </a:lnTo>
                  <a:lnTo>
                    <a:pt x="1326" y="1770"/>
                  </a:lnTo>
                  <a:lnTo>
                    <a:pt x="1353" y="1754"/>
                  </a:lnTo>
                  <a:lnTo>
                    <a:pt x="1427" y="1735"/>
                  </a:lnTo>
                  <a:lnTo>
                    <a:pt x="1417" y="1718"/>
                  </a:lnTo>
                  <a:lnTo>
                    <a:pt x="1423" y="1699"/>
                  </a:lnTo>
                  <a:lnTo>
                    <a:pt x="1437" y="1697"/>
                  </a:lnTo>
                  <a:lnTo>
                    <a:pt x="1444" y="1711"/>
                  </a:lnTo>
                  <a:lnTo>
                    <a:pt x="1460" y="1702"/>
                  </a:lnTo>
                  <a:lnTo>
                    <a:pt x="1461" y="1685"/>
                  </a:lnTo>
                  <a:lnTo>
                    <a:pt x="1485" y="1709"/>
                  </a:lnTo>
                  <a:lnTo>
                    <a:pt x="1477" y="1724"/>
                  </a:lnTo>
                  <a:lnTo>
                    <a:pt x="1483" y="1731"/>
                  </a:lnTo>
                  <a:lnTo>
                    <a:pt x="1479" y="1747"/>
                  </a:lnTo>
                  <a:lnTo>
                    <a:pt x="1454" y="1741"/>
                  </a:lnTo>
                  <a:lnTo>
                    <a:pt x="1447" y="1746"/>
                  </a:lnTo>
                  <a:lnTo>
                    <a:pt x="1460" y="1754"/>
                  </a:lnTo>
                  <a:lnTo>
                    <a:pt x="1483" y="1757"/>
                  </a:lnTo>
                  <a:lnTo>
                    <a:pt x="1490" y="1769"/>
                  </a:lnTo>
                  <a:lnTo>
                    <a:pt x="1483" y="1783"/>
                  </a:lnTo>
                  <a:lnTo>
                    <a:pt x="1516" y="1799"/>
                  </a:lnTo>
                  <a:lnTo>
                    <a:pt x="1518" y="1810"/>
                  </a:lnTo>
                  <a:lnTo>
                    <a:pt x="1502" y="1832"/>
                  </a:lnTo>
                  <a:lnTo>
                    <a:pt x="1495" y="1820"/>
                  </a:lnTo>
                  <a:lnTo>
                    <a:pt x="1486" y="1822"/>
                  </a:lnTo>
                  <a:lnTo>
                    <a:pt x="1489" y="1844"/>
                  </a:lnTo>
                  <a:lnTo>
                    <a:pt x="1476" y="1845"/>
                  </a:lnTo>
                  <a:lnTo>
                    <a:pt x="1476" y="1858"/>
                  </a:lnTo>
                  <a:lnTo>
                    <a:pt x="1453" y="1848"/>
                  </a:lnTo>
                  <a:lnTo>
                    <a:pt x="1459" y="1865"/>
                  </a:lnTo>
                  <a:lnTo>
                    <a:pt x="1451" y="1867"/>
                  </a:lnTo>
                  <a:lnTo>
                    <a:pt x="1412" y="1854"/>
                  </a:lnTo>
                  <a:lnTo>
                    <a:pt x="1358" y="1852"/>
                  </a:lnTo>
                  <a:lnTo>
                    <a:pt x="1359" y="1878"/>
                  </a:lnTo>
                  <a:lnTo>
                    <a:pt x="1374" y="1869"/>
                  </a:lnTo>
                  <a:lnTo>
                    <a:pt x="1394" y="1871"/>
                  </a:lnTo>
                  <a:lnTo>
                    <a:pt x="1415" y="1878"/>
                  </a:lnTo>
                  <a:lnTo>
                    <a:pt x="1420" y="1897"/>
                  </a:lnTo>
                  <a:lnTo>
                    <a:pt x="1401" y="1921"/>
                  </a:lnTo>
                  <a:lnTo>
                    <a:pt x="1385" y="1931"/>
                  </a:lnTo>
                  <a:lnTo>
                    <a:pt x="1395" y="1936"/>
                  </a:lnTo>
                  <a:lnTo>
                    <a:pt x="1397" y="1956"/>
                  </a:lnTo>
                  <a:lnTo>
                    <a:pt x="1388" y="1966"/>
                  </a:lnTo>
                  <a:lnTo>
                    <a:pt x="1405" y="1982"/>
                  </a:lnTo>
                  <a:lnTo>
                    <a:pt x="1394" y="1991"/>
                  </a:lnTo>
                  <a:lnTo>
                    <a:pt x="1395" y="2014"/>
                  </a:lnTo>
                  <a:lnTo>
                    <a:pt x="1375" y="2028"/>
                  </a:lnTo>
                  <a:lnTo>
                    <a:pt x="1389" y="2041"/>
                  </a:lnTo>
                  <a:lnTo>
                    <a:pt x="1378" y="2055"/>
                  </a:lnTo>
                  <a:lnTo>
                    <a:pt x="1385" y="2083"/>
                  </a:lnTo>
                  <a:lnTo>
                    <a:pt x="1382" y="2106"/>
                  </a:lnTo>
                  <a:lnTo>
                    <a:pt x="1398" y="2093"/>
                  </a:lnTo>
                  <a:lnTo>
                    <a:pt x="1402" y="2084"/>
                  </a:lnTo>
                  <a:lnTo>
                    <a:pt x="1397" y="2081"/>
                  </a:lnTo>
                  <a:lnTo>
                    <a:pt x="1398" y="2073"/>
                  </a:lnTo>
                  <a:lnTo>
                    <a:pt x="1424" y="2047"/>
                  </a:lnTo>
                  <a:lnTo>
                    <a:pt x="1423" y="2034"/>
                  </a:lnTo>
                  <a:lnTo>
                    <a:pt x="1411" y="2027"/>
                  </a:lnTo>
                  <a:lnTo>
                    <a:pt x="1414" y="2021"/>
                  </a:lnTo>
                  <a:lnTo>
                    <a:pt x="1436" y="2019"/>
                  </a:lnTo>
                  <a:lnTo>
                    <a:pt x="1447" y="2038"/>
                  </a:lnTo>
                  <a:lnTo>
                    <a:pt x="1446" y="2050"/>
                  </a:lnTo>
                  <a:lnTo>
                    <a:pt x="1454" y="2050"/>
                  </a:lnTo>
                  <a:lnTo>
                    <a:pt x="1456" y="2064"/>
                  </a:lnTo>
                  <a:lnTo>
                    <a:pt x="1470" y="2063"/>
                  </a:lnTo>
                  <a:lnTo>
                    <a:pt x="1473" y="2068"/>
                  </a:lnTo>
                  <a:lnTo>
                    <a:pt x="1459" y="2110"/>
                  </a:lnTo>
                  <a:lnTo>
                    <a:pt x="1447" y="2106"/>
                  </a:lnTo>
                  <a:lnTo>
                    <a:pt x="1440" y="2086"/>
                  </a:lnTo>
                  <a:lnTo>
                    <a:pt x="1434" y="2103"/>
                  </a:lnTo>
                  <a:lnTo>
                    <a:pt x="1440" y="2120"/>
                  </a:lnTo>
                  <a:lnTo>
                    <a:pt x="1425" y="2119"/>
                  </a:lnTo>
                  <a:lnTo>
                    <a:pt x="1436" y="2133"/>
                  </a:lnTo>
                  <a:lnTo>
                    <a:pt x="1434" y="2159"/>
                  </a:lnTo>
                  <a:lnTo>
                    <a:pt x="1404" y="2178"/>
                  </a:lnTo>
                  <a:lnTo>
                    <a:pt x="1389" y="2172"/>
                  </a:lnTo>
                  <a:lnTo>
                    <a:pt x="1363" y="2184"/>
                  </a:lnTo>
                  <a:lnTo>
                    <a:pt x="1412" y="2195"/>
                  </a:lnTo>
                  <a:lnTo>
                    <a:pt x="1417" y="2211"/>
                  </a:lnTo>
                  <a:lnTo>
                    <a:pt x="1412" y="2223"/>
                  </a:lnTo>
                  <a:lnTo>
                    <a:pt x="1417" y="2248"/>
                  </a:lnTo>
                  <a:lnTo>
                    <a:pt x="1400" y="2244"/>
                  </a:lnTo>
                  <a:lnTo>
                    <a:pt x="1398" y="2251"/>
                  </a:lnTo>
                  <a:lnTo>
                    <a:pt x="1412" y="2267"/>
                  </a:lnTo>
                  <a:lnTo>
                    <a:pt x="1402" y="2277"/>
                  </a:lnTo>
                  <a:lnTo>
                    <a:pt x="1379" y="2273"/>
                  </a:lnTo>
                  <a:lnTo>
                    <a:pt x="1407" y="2295"/>
                  </a:lnTo>
                  <a:lnTo>
                    <a:pt x="1388" y="2318"/>
                  </a:lnTo>
                  <a:lnTo>
                    <a:pt x="1385" y="2333"/>
                  </a:lnTo>
                  <a:lnTo>
                    <a:pt x="1355" y="2332"/>
                  </a:lnTo>
                  <a:lnTo>
                    <a:pt x="1351" y="2321"/>
                  </a:lnTo>
                  <a:lnTo>
                    <a:pt x="1340" y="2328"/>
                  </a:lnTo>
                  <a:lnTo>
                    <a:pt x="1339" y="2297"/>
                  </a:lnTo>
                  <a:lnTo>
                    <a:pt x="1336" y="2293"/>
                  </a:lnTo>
                  <a:lnTo>
                    <a:pt x="1325" y="2303"/>
                  </a:lnTo>
                  <a:lnTo>
                    <a:pt x="1320" y="2295"/>
                  </a:lnTo>
                  <a:lnTo>
                    <a:pt x="1330" y="2283"/>
                  </a:lnTo>
                  <a:lnTo>
                    <a:pt x="1314" y="2261"/>
                  </a:lnTo>
                  <a:lnTo>
                    <a:pt x="1303" y="2279"/>
                  </a:lnTo>
                  <a:lnTo>
                    <a:pt x="1300" y="2267"/>
                  </a:lnTo>
                  <a:lnTo>
                    <a:pt x="1283" y="2264"/>
                  </a:lnTo>
                  <a:lnTo>
                    <a:pt x="1297" y="2248"/>
                  </a:lnTo>
                  <a:lnTo>
                    <a:pt x="1310" y="2247"/>
                  </a:lnTo>
                  <a:lnTo>
                    <a:pt x="1303" y="2237"/>
                  </a:lnTo>
                  <a:lnTo>
                    <a:pt x="1309" y="2224"/>
                  </a:lnTo>
                  <a:lnTo>
                    <a:pt x="1255" y="2202"/>
                  </a:lnTo>
                  <a:lnTo>
                    <a:pt x="1237" y="2220"/>
                  </a:lnTo>
                  <a:lnTo>
                    <a:pt x="1227" y="2201"/>
                  </a:lnTo>
                  <a:lnTo>
                    <a:pt x="1227" y="2192"/>
                  </a:lnTo>
                  <a:lnTo>
                    <a:pt x="1232" y="2199"/>
                  </a:lnTo>
                  <a:lnTo>
                    <a:pt x="1242" y="2194"/>
                  </a:lnTo>
                  <a:lnTo>
                    <a:pt x="1238" y="2168"/>
                  </a:lnTo>
                  <a:lnTo>
                    <a:pt x="1247" y="2169"/>
                  </a:lnTo>
                  <a:lnTo>
                    <a:pt x="1250" y="2188"/>
                  </a:lnTo>
                  <a:lnTo>
                    <a:pt x="1260" y="2182"/>
                  </a:lnTo>
                  <a:lnTo>
                    <a:pt x="1257" y="2169"/>
                  </a:lnTo>
                  <a:lnTo>
                    <a:pt x="1267" y="2166"/>
                  </a:lnTo>
                  <a:lnTo>
                    <a:pt x="1276" y="2172"/>
                  </a:lnTo>
                  <a:lnTo>
                    <a:pt x="1273" y="2184"/>
                  </a:lnTo>
                  <a:lnTo>
                    <a:pt x="1287" y="2192"/>
                  </a:lnTo>
                  <a:lnTo>
                    <a:pt x="1297" y="2182"/>
                  </a:lnTo>
                  <a:lnTo>
                    <a:pt x="1320" y="2228"/>
                  </a:lnTo>
                  <a:lnTo>
                    <a:pt x="1317" y="2197"/>
                  </a:lnTo>
                  <a:lnTo>
                    <a:pt x="1335" y="2202"/>
                  </a:lnTo>
                  <a:lnTo>
                    <a:pt x="1352" y="2188"/>
                  </a:lnTo>
                  <a:lnTo>
                    <a:pt x="1343" y="2184"/>
                  </a:lnTo>
                  <a:lnTo>
                    <a:pt x="1332" y="2194"/>
                  </a:lnTo>
                  <a:lnTo>
                    <a:pt x="1327" y="2182"/>
                  </a:lnTo>
                  <a:lnTo>
                    <a:pt x="1317" y="2184"/>
                  </a:lnTo>
                  <a:lnTo>
                    <a:pt x="1325" y="2168"/>
                  </a:lnTo>
                  <a:lnTo>
                    <a:pt x="1302" y="2169"/>
                  </a:lnTo>
                  <a:lnTo>
                    <a:pt x="1307" y="2162"/>
                  </a:lnTo>
                  <a:lnTo>
                    <a:pt x="1294" y="2149"/>
                  </a:lnTo>
                  <a:lnTo>
                    <a:pt x="1309" y="2148"/>
                  </a:lnTo>
                  <a:lnTo>
                    <a:pt x="1326" y="2125"/>
                  </a:lnTo>
                  <a:lnTo>
                    <a:pt x="1366" y="2133"/>
                  </a:lnTo>
                  <a:lnTo>
                    <a:pt x="1378" y="2127"/>
                  </a:lnTo>
                  <a:lnTo>
                    <a:pt x="1372" y="2116"/>
                  </a:lnTo>
                  <a:lnTo>
                    <a:pt x="1322" y="2116"/>
                  </a:lnTo>
                  <a:lnTo>
                    <a:pt x="1313" y="2104"/>
                  </a:lnTo>
                  <a:lnTo>
                    <a:pt x="1319" y="2086"/>
                  </a:lnTo>
                  <a:lnTo>
                    <a:pt x="1312" y="2074"/>
                  </a:lnTo>
                  <a:lnTo>
                    <a:pt x="1307" y="2086"/>
                  </a:lnTo>
                  <a:lnTo>
                    <a:pt x="1293" y="2078"/>
                  </a:lnTo>
                  <a:lnTo>
                    <a:pt x="1304" y="2106"/>
                  </a:lnTo>
                  <a:lnTo>
                    <a:pt x="1297" y="2113"/>
                  </a:lnTo>
                  <a:lnTo>
                    <a:pt x="1270" y="2107"/>
                  </a:lnTo>
                  <a:lnTo>
                    <a:pt x="1261" y="2077"/>
                  </a:lnTo>
                  <a:lnTo>
                    <a:pt x="1257" y="2104"/>
                  </a:lnTo>
                  <a:lnTo>
                    <a:pt x="1245" y="2101"/>
                  </a:lnTo>
                  <a:lnTo>
                    <a:pt x="1245" y="2086"/>
                  </a:lnTo>
                  <a:lnTo>
                    <a:pt x="1232" y="2084"/>
                  </a:lnTo>
                  <a:lnTo>
                    <a:pt x="1238" y="2096"/>
                  </a:lnTo>
                  <a:lnTo>
                    <a:pt x="1222" y="2099"/>
                  </a:lnTo>
                  <a:lnTo>
                    <a:pt x="1222" y="2077"/>
                  </a:lnTo>
                  <a:lnTo>
                    <a:pt x="1202" y="2091"/>
                  </a:lnTo>
                  <a:lnTo>
                    <a:pt x="1191" y="2064"/>
                  </a:lnTo>
                  <a:lnTo>
                    <a:pt x="1170" y="2050"/>
                  </a:lnTo>
                  <a:lnTo>
                    <a:pt x="1170" y="2042"/>
                  </a:lnTo>
                  <a:lnTo>
                    <a:pt x="1195" y="2029"/>
                  </a:lnTo>
                  <a:lnTo>
                    <a:pt x="1240" y="2029"/>
                  </a:lnTo>
                  <a:lnTo>
                    <a:pt x="1254" y="2038"/>
                  </a:lnTo>
                  <a:lnTo>
                    <a:pt x="1268" y="2032"/>
                  </a:lnTo>
                  <a:lnTo>
                    <a:pt x="1263" y="2022"/>
                  </a:lnTo>
                  <a:lnTo>
                    <a:pt x="1268" y="2011"/>
                  </a:lnTo>
                  <a:lnTo>
                    <a:pt x="1255" y="2009"/>
                  </a:lnTo>
                  <a:lnTo>
                    <a:pt x="1253" y="2005"/>
                  </a:lnTo>
                  <a:lnTo>
                    <a:pt x="1260" y="2002"/>
                  </a:lnTo>
                  <a:lnTo>
                    <a:pt x="1248" y="1992"/>
                  </a:lnTo>
                  <a:lnTo>
                    <a:pt x="1253" y="1976"/>
                  </a:lnTo>
                  <a:lnTo>
                    <a:pt x="1244" y="1949"/>
                  </a:lnTo>
                  <a:lnTo>
                    <a:pt x="1235" y="1957"/>
                  </a:lnTo>
                  <a:lnTo>
                    <a:pt x="1225" y="1952"/>
                  </a:lnTo>
                  <a:lnTo>
                    <a:pt x="1229" y="1933"/>
                  </a:lnTo>
                  <a:lnTo>
                    <a:pt x="1222" y="1936"/>
                  </a:lnTo>
                  <a:lnTo>
                    <a:pt x="1205" y="1921"/>
                  </a:lnTo>
                  <a:lnTo>
                    <a:pt x="1208" y="1943"/>
                  </a:lnTo>
                  <a:lnTo>
                    <a:pt x="1202" y="1944"/>
                  </a:lnTo>
                  <a:lnTo>
                    <a:pt x="1211" y="1957"/>
                  </a:lnTo>
                  <a:lnTo>
                    <a:pt x="1204" y="1959"/>
                  </a:lnTo>
                  <a:lnTo>
                    <a:pt x="1199" y="1969"/>
                  </a:lnTo>
                  <a:lnTo>
                    <a:pt x="1175" y="1973"/>
                  </a:lnTo>
                  <a:lnTo>
                    <a:pt x="1182" y="2011"/>
                  </a:lnTo>
                  <a:lnTo>
                    <a:pt x="1157" y="2029"/>
                  </a:lnTo>
                  <a:lnTo>
                    <a:pt x="1144" y="2016"/>
                  </a:lnTo>
                  <a:lnTo>
                    <a:pt x="1144" y="2041"/>
                  </a:lnTo>
                  <a:lnTo>
                    <a:pt x="1134" y="2041"/>
                  </a:lnTo>
                  <a:lnTo>
                    <a:pt x="1134" y="2028"/>
                  </a:lnTo>
                  <a:lnTo>
                    <a:pt x="1117" y="2024"/>
                  </a:lnTo>
                  <a:lnTo>
                    <a:pt x="1121" y="2012"/>
                  </a:lnTo>
                  <a:lnTo>
                    <a:pt x="1110" y="2003"/>
                  </a:lnTo>
                  <a:lnTo>
                    <a:pt x="1123" y="1979"/>
                  </a:lnTo>
                  <a:lnTo>
                    <a:pt x="1117" y="1966"/>
                  </a:lnTo>
                  <a:lnTo>
                    <a:pt x="1106" y="1965"/>
                  </a:lnTo>
                  <a:lnTo>
                    <a:pt x="1100" y="1973"/>
                  </a:lnTo>
                  <a:lnTo>
                    <a:pt x="1088" y="1962"/>
                  </a:lnTo>
                  <a:lnTo>
                    <a:pt x="1082" y="1975"/>
                  </a:lnTo>
                  <a:lnTo>
                    <a:pt x="1082" y="1959"/>
                  </a:lnTo>
                  <a:lnTo>
                    <a:pt x="1072" y="1956"/>
                  </a:lnTo>
                  <a:lnTo>
                    <a:pt x="1052" y="1965"/>
                  </a:lnTo>
                  <a:lnTo>
                    <a:pt x="1042" y="1954"/>
                  </a:lnTo>
                  <a:lnTo>
                    <a:pt x="1035" y="1969"/>
                  </a:lnTo>
                  <a:lnTo>
                    <a:pt x="1025" y="1962"/>
                  </a:lnTo>
                  <a:lnTo>
                    <a:pt x="1022" y="1969"/>
                  </a:lnTo>
                  <a:lnTo>
                    <a:pt x="1016" y="1965"/>
                  </a:lnTo>
                  <a:lnTo>
                    <a:pt x="999" y="1972"/>
                  </a:lnTo>
                  <a:lnTo>
                    <a:pt x="1013" y="1995"/>
                  </a:lnTo>
                  <a:lnTo>
                    <a:pt x="1003" y="2018"/>
                  </a:lnTo>
                  <a:lnTo>
                    <a:pt x="1009" y="2061"/>
                  </a:lnTo>
                  <a:lnTo>
                    <a:pt x="976" y="2058"/>
                  </a:lnTo>
                  <a:lnTo>
                    <a:pt x="964" y="2034"/>
                  </a:lnTo>
                  <a:lnTo>
                    <a:pt x="960" y="2055"/>
                  </a:lnTo>
                  <a:lnTo>
                    <a:pt x="947" y="2055"/>
                  </a:lnTo>
                  <a:lnTo>
                    <a:pt x="934" y="2034"/>
                  </a:lnTo>
                  <a:lnTo>
                    <a:pt x="905" y="2044"/>
                  </a:lnTo>
                  <a:lnTo>
                    <a:pt x="889" y="2073"/>
                  </a:lnTo>
                  <a:lnTo>
                    <a:pt x="872" y="2038"/>
                  </a:lnTo>
                  <a:lnTo>
                    <a:pt x="853" y="2044"/>
                  </a:lnTo>
                  <a:lnTo>
                    <a:pt x="840" y="2025"/>
                  </a:lnTo>
                  <a:lnTo>
                    <a:pt x="850" y="2009"/>
                  </a:lnTo>
                  <a:lnTo>
                    <a:pt x="862" y="2006"/>
                  </a:lnTo>
                  <a:lnTo>
                    <a:pt x="866" y="2016"/>
                  </a:lnTo>
                  <a:lnTo>
                    <a:pt x="871" y="2002"/>
                  </a:lnTo>
                  <a:lnTo>
                    <a:pt x="796" y="1993"/>
                  </a:lnTo>
                  <a:lnTo>
                    <a:pt x="794" y="2001"/>
                  </a:lnTo>
                  <a:lnTo>
                    <a:pt x="757" y="1988"/>
                  </a:lnTo>
                  <a:lnTo>
                    <a:pt x="732" y="1966"/>
                  </a:lnTo>
                  <a:lnTo>
                    <a:pt x="731" y="1953"/>
                  </a:lnTo>
                  <a:lnTo>
                    <a:pt x="715" y="1929"/>
                  </a:lnTo>
                  <a:lnTo>
                    <a:pt x="748" y="1904"/>
                  </a:lnTo>
                  <a:lnTo>
                    <a:pt x="754" y="1887"/>
                  </a:lnTo>
                  <a:lnTo>
                    <a:pt x="741" y="1880"/>
                  </a:lnTo>
                  <a:lnTo>
                    <a:pt x="729" y="1849"/>
                  </a:lnTo>
                  <a:lnTo>
                    <a:pt x="748" y="1807"/>
                  </a:lnTo>
                  <a:lnTo>
                    <a:pt x="741" y="1793"/>
                  </a:lnTo>
                  <a:lnTo>
                    <a:pt x="728" y="1805"/>
                  </a:lnTo>
                  <a:lnTo>
                    <a:pt x="725" y="1796"/>
                  </a:lnTo>
                  <a:lnTo>
                    <a:pt x="735" y="1777"/>
                  </a:lnTo>
                  <a:lnTo>
                    <a:pt x="731" y="1756"/>
                  </a:lnTo>
                  <a:lnTo>
                    <a:pt x="748" y="1698"/>
                  </a:lnTo>
                  <a:lnTo>
                    <a:pt x="768" y="1679"/>
                  </a:lnTo>
                  <a:lnTo>
                    <a:pt x="757" y="1673"/>
                  </a:lnTo>
                  <a:lnTo>
                    <a:pt x="721" y="1701"/>
                  </a:lnTo>
                  <a:lnTo>
                    <a:pt x="725" y="1712"/>
                  </a:lnTo>
                  <a:lnTo>
                    <a:pt x="708" y="1728"/>
                  </a:lnTo>
                  <a:lnTo>
                    <a:pt x="715" y="1747"/>
                  </a:lnTo>
                  <a:lnTo>
                    <a:pt x="709" y="1774"/>
                  </a:lnTo>
                  <a:lnTo>
                    <a:pt x="699" y="1786"/>
                  </a:lnTo>
                  <a:lnTo>
                    <a:pt x="680" y="1780"/>
                  </a:lnTo>
                  <a:lnTo>
                    <a:pt x="675" y="1771"/>
                  </a:lnTo>
                  <a:lnTo>
                    <a:pt x="696" y="1760"/>
                  </a:lnTo>
                  <a:lnTo>
                    <a:pt x="692" y="1748"/>
                  </a:lnTo>
                  <a:lnTo>
                    <a:pt x="690" y="1756"/>
                  </a:lnTo>
                  <a:lnTo>
                    <a:pt x="677" y="1763"/>
                  </a:lnTo>
                  <a:lnTo>
                    <a:pt x="672" y="1753"/>
                  </a:lnTo>
                  <a:lnTo>
                    <a:pt x="641" y="1747"/>
                  </a:lnTo>
                  <a:lnTo>
                    <a:pt x="633" y="1769"/>
                  </a:lnTo>
                  <a:lnTo>
                    <a:pt x="626" y="1771"/>
                  </a:lnTo>
                  <a:lnTo>
                    <a:pt x="624" y="1776"/>
                  </a:lnTo>
                  <a:lnTo>
                    <a:pt x="640" y="1776"/>
                  </a:lnTo>
                  <a:lnTo>
                    <a:pt x="644" y="1761"/>
                  </a:lnTo>
                  <a:lnTo>
                    <a:pt x="660" y="1764"/>
                  </a:lnTo>
                  <a:lnTo>
                    <a:pt x="657" y="1777"/>
                  </a:lnTo>
                  <a:lnTo>
                    <a:pt x="680" y="1796"/>
                  </a:lnTo>
                  <a:lnTo>
                    <a:pt x="677" y="1815"/>
                  </a:lnTo>
                  <a:lnTo>
                    <a:pt x="698" y="1819"/>
                  </a:lnTo>
                  <a:lnTo>
                    <a:pt x="690" y="1859"/>
                  </a:lnTo>
                  <a:lnTo>
                    <a:pt x="677" y="1852"/>
                  </a:lnTo>
                  <a:lnTo>
                    <a:pt x="679" y="1880"/>
                  </a:lnTo>
                  <a:lnTo>
                    <a:pt x="672" y="1877"/>
                  </a:lnTo>
                  <a:lnTo>
                    <a:pt x="675" y="1867"/>
                  </a:lnTo>
                  <a:lnTo>
                    <a:pt x="662" y="1851"/>
                  </a:lnTo>
                  <a:lnTo>
                    <a:pt x="653" y="1854"/>
                  </a:lnTo>
                  <a:lnTo>
                    <a:pt x="656" y="1875"/>
                  </a:lnTo>
                  <a:lnTo>
                    <a:pt x="649" y="1864"/>
                  </a:lnTo>
                  <a:lnTo>
                    <a:pt x="641" y="1868"/>
                  </a:lnTo>
                  <a:lnTo>
                    <a:pt x="650" y="1881"/>
                  </a:lnTo>
                  <a:lnTo>
                    <a:pt x="636" y="1890"/>
                  </a:lnTo>
                  <a:lnTo>
                    <a:pt x="616" y="1851"/>
                  </a:lnTo>
                  <a:lnTo>
                    <a:pt x="601" y="1854"/>
                  </a:lnTo>
                  <a:lnTo>
                    <a:pt x="592" y="1875"/>
                  </a:lnTo>
                  <a:lnTo>
                    <a:pt x="584" y="1871"/>
                  </a:lnTo>
                  <a:lnTo>
                    <a:pt x="575" y="1877"/>
                  </a:lnTo>
                  <a:lnTo>
                    <a:pt x="585" y="1893"/>
                  </a:lnTo>
                  <a:lnTo>
                    <a:pt x="558" y="1882"/>
                  </a:lnTo>
                  <a:lnTo>
                    <a:pt x="564" y="1867"/>
                  </a:lnTo>
                  <a:lnTo>
                    <a:pt x="554" y="1871"/>
                  </a:lnTo>
                  <a:lnTo>
                    <a:pt x="549" y="1859"/>
                  </a:lnTo>
                  <a:lnTo>
                    <a:pt x="555" y="1851"/>
                  </a:lnTo>
                  <a:lnTo>
                    <a:pt x="562" y="1855"/>
                  </a:lnTo>
                  <a:lnTo>
                    <a:pt x="564" y="1833"/>
                  </a:lnTo>
                  <a:lnTo>
                    <a:pt x="551" y="1831"/>
                  </a:lnTo>
                  <a:lnTo>
                    <a:pt x="536" y="1807"/>
                  </a:lnTo>
                  <a:lnTo>
                    <a:pt x="528" y="1820"/>
                  </a:lnTo>
                  <a:lnTo>
                    <a:pt x="533" y="1833"/>
                  </a:lnTo>
                  <a:lnTo>
                    <a:pt x="522" y="1858"/>
                  </a:lnTo>
                  <a:lnTo>
                    <a:pt x="525" y="1877"/>
                  </a:lnTo>
                  <a:lnTo>
                    <a:pt x="509" y="1877"/>
                  </a:lnTo>
                  <a:lnTo>
                    <a:pt x="516" y="1898"/>
                  </a:lnTo>
                  <a:lnTo>
                    <a:pt x="497" y="1901"/>
                  </a:lnTo>
                  <a:lnTo>
                    <a:pt x="489" y="1918"/>
                  </a:lnTo>
                  <a:lnTo>
                    <a:pt x="492" y="1926"/>
                  </a:lnTo>
                  <a:lnTo>
                    <a:pt x="479" y="1936"/>
                  </a:lnTo>
                  <a:lnTo>
                    <a:pt x="466" y="1936"/>
                  </a:lnTo>
                  <a:lnTo>
                    <a:pt x="458" y="1949"/>
                  </a:lnTo>
                  <a:lnTo>
                    <a:pt x="432" y="1953"/>
                  </a:lnTo>
                  <a:lnTo>
                    <a:pt x="425" y="1944"/>
                  </a:lnTo>
                  <a:lnTo>
                    <a:pt x="407" y="1953"/>
                  </a:lnTo>
                  <a:lnTo>
                    <a:pt x="402" y="1926"/>
                  </a:lnTo>
                  <a:lnTo>
                    <a:pt x="395" y="1920"/>
                  </a:lnTo>
                  <a:lnTo>
                    <a:pt x="392" y="1931"/>
                  </a:lnTo>
                  <a:lnTo>
                    <a:pt x="382" y="1917"/>
                  </a:lnTo>
                  <a:lnTo>
                    <a:pt x="373" y="1954"/>
                  </a:lnTo>
                  <a:lnTo>
                    <a:pt x="365" y="1960"/>
                  </a:lnTo>
                  <a:lnTo>
                    <a:pt x="356" y="1947"/>
                  </a:lnTo>
                  <a:lnTo>
                    <a:pt x="343" y="1950"/>
                  </a:lnTo>
                  <a:lnTo>
                    <a:pt x="342" y="1942"/>
                  </a:lnTo>
                  <a:lnTo>
                    <a:pt x="329" y="1936"/>
                  </a:lnTo>
                  <a:lnTo>
                    <a:pt x="330" y="1882"/>
                  </a:lnTo>
                  <a:lnTo>
                    <a:pt x="301" y="1809"/>
                  </a:lnTo>
                  <a:lnTo>
                    <a:pt x="301" y="1809"/>
                  </a:lnTo>
                  <a:lnTo>
                    <a:pt x="270" y="1786"/>
                  </a:lnTo>
                  <a:lnTo>
                    <a:pt x="270" y="1786"/>
                  </a:lnTo>
                  <a:lnTo>
                    <a:pt x="248" y="1751"/>
                  </a:lnTo>
                  <a:lnTo>
                    <a:pt x="219" y="1740"/>
                  </a:lnTo>
                  <a:lnTo>
                    <a:pt x="206" y="1717"/>
                  </a:lnTo>
                  <a:lnTo>
                    <a:pt x="206" y="1717"/>
                  </a:lnTo>
                  <a:lnTo>
                    <a:pt x="186" y="1698"/>
                  </a:lnTo>
                  <a:lnTo>
                    <a:pt x="186" y="1698"/>
                  </a:lnTo>
                  <a:lnTo>
                    <a:pt x="183" y="1646"/>
                  </a:lnTo>
                  <a:lnTo>
                    <a:pt x="128" y="1581"/>
                  </a:lnTo>
                  <a:lnTo>
                    <a:pt x="88" y="1561"/>
                  </a:lnTo>
                  <a:lnTo>
                    <a:pt x="65" y="1529"/>
                  </a:lnTo>
                  <a:lnTo>
                    <a:pt x="49" y="1364"/>
                  </a:lnTo>
                  <a:lnTo>
                    <a:pt x="0" y="1310"/>
                  </a:lnTo>
                  <a:lnTo>
                    <a:pt x="2" y="1283"/>
                  </a:lnTo>
                  <a:lnTo>
                    <a:pt x="15" y="1270"/>
                  </a:lnTo>
                  <a:lnTo>
                    <a:pt x="15" y="1270"/>
                  </a:lnTo>
                  <a:lnTo>
                    <a:pt x="19" y="1266"/>
                  </a:lnTo>
                  <a:lnTo>
                    <a:pt x="19" y="1266"/>
                  </a:lnTo>
                  <a:lnTo>
                    <a:pt x="59" y="1225"/>
                  </a:lnTo>
                  <a:lnTo>
                    <a:pt x="49" y="1173"/>
                  </a:lnTo>
                  <a:lnTo>
                    <a:pt x="55" y="1152"/>
                  </a:lnTo>
                  <a:lnTo>
                    <a:pt x="69" y="1117"/>
                  </a:lnTo>
                  <a:lnTo>
                    <a:pt x="137" y="1052"/>
                  </a:lnTo>
                  <a:lnTo>
                    <a:pt x="147" y="990"/>
                  </a:lnTo>
                  <a:lnTo>
                    <a:pt x="147" y="990"/>
                  </a:lnTo>
                  <a:lnTo>
                    <a:pt x="144" y="980"/>
                  </a:lnTo>
                  <a:lnTo>
                    <a:pt x="144" y="980"/>
                  </a:lnTo>
                  <a:lnTo>
                    <a:pt x="115" y="973"/>
                  </a:lnTo>
                  <a:lnTo>
                    <a:pt x="115" y="973"/>
                  </a:lnTo>
                  <a:lnTo>
                    <a:pt x="102" y="938"/>
                  </a:lnTo>
                  <a:lnTo>
                    <a:pt x="102" y="938"/>
                  </a:lnTo>
                  <a:lnTo>
                    <a:pt x="115" y="878"/>
                  </a:lnTo>
                  <a:lnTo>
                    <a:pt x="115" y="878"/>
                  </a:lnTo>
                  <a:lnTo>
                    <a:pt x="92" y="838"/>
                  </a:lnTo>
                  <a:lnTo>
                    <a:pt x="92" y="838"/>
                  </a:lnTo>
                  <a:lnTo>
                    <a:pt x="84" y="819"/>
                  </a:lnTo>
                  <a:lnTo>
                    <a:pt x="85" y="786"/>
                  </a:lnTo>
                  <a:lnTo>
                    <a:pt x="85" y="786"/>
                  </a:lnTo>
                  <a:lnTo>
                    <a:pt x="72" y="773"/>
                  </a:lnTo>
                  <a:lnTo>
                    <a:pt x="35" y="760"/>
                  </a:lnTo>
                  <a:lnTo>
                    <a:pt x="35" y="760"/>
                  </a:lnTo>
                  <a:lnTo>
                    <a:pt x="32" y="719"/>
                  </a:lnTo>
                  <a:lnTo>
                    <a:pt x="32" y="719"/>
                  </a:lnTo>
                  <a:lnTo>
                    <a:pt x="61" y="660"/>
                  </a:lnTo>
                  <a:lnTo>
                    <a:pt x="61" y="660"/>
                  </a:lnTo>
                  <a:lnTo>
                    <a:pt x="75" y="575"/>
                  </a:lnTo>
                  <a:lnTo>
                    <a:pt x="75" y="575"/>
                  </a:lnTo>
                  <a:lnTo>
                    <a:pt x="108" y="486"/>
                  </a:lnTo>
                  <a:lnTo>
                    <a:pt x="126" y="460"/>
                  </a:lnTo>
                  <a:lnTo>
                    <a:pt x="126" y="460"/>
                  </a:lnTo>
                  <a:lnTo>
                    <a:pt x="141" y="446"/>
                  </a:lnTo>
                  <a:lnTo>
                    <a:pt x="144" y="411"/>
                  </a:lnTo>
                  <a:lnTo>
                    <a:pt x="144" y="411"/>
                  </a:lnTo>
                  <a:lnTo>
                    <a:pt x="159" y="325"/>
                  </a:lnTo>
                  <a:lnTo>
                    <a:pt x="189" y="303"/>
                  </a:lnTo>
                  <a:lnTo>
                    <a:pt x="248" y="240"/>
                  </a:lnTo>
                  <a:lnTo>
                    <a:pt x="262" y="198"/>
                  </a:lnTo>
                  <a:lnTo>
                    <a:pt x="262" y="198"/>
                  </a:lnTo>
                  <a:lnTo>
                    <a:pt x="274" y="176"/>
                  </a:lnTo>
                  <a:lnTo>
                    <a:pt x="274" y="176"/>
                  </a:lnTo>
                  <a:lnTo>
                    <a:pt x="277" y="166"/>
                  </a:lnTo>
                  <a:lnTo>
                    <a:pt x="277" y="166"/>
                  </a:lnTo>
                  <a:lnTo>
                    <a:pt x="281" y="154"/>
                  </a:lnTo>
                  <a:lnTo>
                    <a:pt x="288" y="157"/>
                  </a:lnTo>
                  <a:lnTo>
                    <a:pt x="288" y="157"/>
                  </a:lnTo>
                  <a:lnTo>
                    <a:pt x="301" y="166"/>
                  </a:lnTo>
                  <a:lnTo>
                    <a:pt x="301" y="166"/>
                  </a:lnTo>
                  <a:lnTo>
                    <a:pt x="326" y="165"/>
                  </a:lnTo>
                  <a:lnTo>
                    <a:pt x="326" y="165"/>
                  </a:lnTo>
                  <a:lnTo>
                    <a:pt x="358" y="144"/>
                  </a:lnTo>
                  <a:lnTo>
                    <a:pt x="358" y="144"/>
                  </a:lnTo>
                  <a:lnTo>
                    <a:pt x="385" y="144"/>
                  </a:lnTo>
                  <a:lnTo>
                    <a:pt x="417" y="114"/>
                  </a:lnTo>
                  <a:lnTo>
                    <a:pt x="440" y="110"/>
                  </a:lnTo>
                  <a:lnTo>
                    <a:pt x="450" y="75"/>
                  </a:lnTo>
                  <a:lnTo>
                    <a:pt x="477" y="28"/>
                  </a:lnTo>
                  <a:lnTo>
                    <a:pt x="519" y="0"/>
                  </a:lnTo>
                  <a:lnTo>
                    <a:pt x="520" y="35"/>
                  </a:lnTo>
                  <a:lnTo>
                    <a:pt x="530" y="51"/>
                  </a:lnTo>
                  <a:close/>
                  <a:moveTo>
                    <a:pt x="2075" y="1704"/>
                  </a:moveTo>
                  <a:lnTo>
                    <a:pt x="2083" y="1705"/>
                  </a:lnTo>
                  <a:lnTo>
                    <a:pt x="2085" y="1730"/>
                  </a:lnTo>
                  <a:lnTo>
                    <a:pt x="2103" y="1724"/>
                  </a:lnTo>
                  <a:lnTo>
                    <a:pt x="2111" y="1756"/>
                  </a:lnTo>
                  <a:lnTo>
                    <a:pt x="2083" y="1818"/>
                  </a:lnTo>
                  <a:lnTo>
                    <a:pt x="2094" y="1832"/>
                  </a:lnTo>
                  <a:lnTo>
                    <a:pt x="2084" y="1858"/>
                  </a:lnTo>
                  <a:lnTo>
                    <a:pt x="2071" y="1865"/>
                  </a:lnTo>
                  <a:lnTo>
                    <a:pt x="2075" y="1854"/>
                  </a:lnTo>
                  <a:lnTo>
                    <a:pt x="2061" y="1854"/>
                  </a:lnTo>
                  <a:lnTo>
                    <a:pt x="2061" y="1841"/>
                  </a:lnTo>
                  <a:lnTo>
                    <a:pt x="2055" y="1836"/>
                  </a:lnTo>
                  <a:lnTo>
                    <a:pt x="2058" y="1822"/>
                  </a:lnTo>
                  <a:lnTo>
                    <a:pt x="2070" y="1815"/>
                  </a:lnTo>
                  <a:lnTo>
                    <a:pt x="2034" y="1799"/>
                  </a:lnTo>
                  <a:lnTo>
                    <a:pt x="2032" y="1792"/>
                  </a:lnTo>
                  <a:lnTo>
                    <a:pt x="2044" y="1793"/>
                  </a:lnTo>
                  <a:lnTo>
                    <a:pt x="2051" y="1784"/>
                  </a:lnTo>
                  <a:lnTo>
                    <a:pt x="2036" y="1774"/>
                  </a:lnTo>
                  <a:lnTo>
                    <a:pt x="2045" y="1770"/>
                  </a:lnTo>
                  <a:lnTo>
                    <a:pt x="2044" y="1758"/>
                  </a:lnTo>
                  <a:lnTo>
                    <a:pt x="2034" y="1746"/>
                  </a:lnTo>
                  <a:lnTo>
                    <a:pt x="2021" y="1743"/>
                  </a:lnTo>
                  <a:lnTo>
                    <a:pt x="2018" y="1731"/>
                  </a:lnTo>
                  <a:lnTo>
                    <a:pt x="2034" y="1725"/>
                  </a:lnTo>
                  <a:lnTo>
                    <a:pt x="2034" y="1718"/>
                  </a:lnTo>
                  <a:lnTo>
                    <a:pt x="2062" y="1717"/>
                  </a:lnTo>
                  <a:lnTo>
                    <a:pt x="2065" y="1705"/>
                  </a:lnTo>
                  <a:lnTo>
                    <a:pt x="2075" y="1704"/>
                  </a:lnTo>
                  <a:close/>
                  <a:moveTo>
                    <a:pt x="1819" y="1757"/>
                  </a:moveTo>
                  <a:lnTo>
                    <a:pt x="1832" y="1763"/>
                  </a:lnTo>
                  <a:lnTo>
                    <a:pt x="1840" y="1779"/>
                  </a:lnTo>
                  <a:lnTo>
                    <a:pt x="1853" y="1777"/>
                  </a:lnTo>
                  <a:lnTo>
                    <a:pt x="1852" y="1767"/>
                  </a:lnTo>
                  <a:lnTo>
                    <a:pt x="1862" y="1776"/>
                  </a:lnTo>
                  <a:lnTo>
                    <a:pt x="1877" y="1776"/>
                  </a:lnTo>
                  <a:lnTo>
                    <a:pt x="1892" y="1803"/>
                  </a:lnTo>
                  <a:lnTo>
                    <a:pt x="1877" y="1832"/>
                  </a:lnTo>
                  <a:lnTo>
                    <a:pt x="1866" y="1825"/>
                  </a:lnTo>
                  <a:lnTo>
                    <a:pt x="1858" y="1831"/>
                  </a:lnTo>
                  <a:lnTo>
                    <a:pt x="1856" y="1838"/>
                  </a:lnTo>
                  <a:lnTo>
                    <a:pt x="1865" y="1841"/>
                  </a:lnTo>
                  <a:lnTo>
                    <a:pt x="1866" y="1849"/>
                  </a:lnTo>
                  <a:lnTo>
                    <a:pt x="1842" y="1851"/>
                  </a:lnTo>
                  <a:lnTo>
                    <a:pt x="1845" y="1861"/>
                  </a:lnTo>
                  <a:lnTo>
                    <a:pt x="1856" y="1859"/>
                  </a:lnTo>
                  <a:lnTo>
                    <a:pt x="1846" y="1881"/>
                  </a:lnTo>
                  <a:lnTo>
                    <a:pt x="1849" y="1900"/>
                  </a:lnTo>
                  <a:lnTo>
                    <a:pt x="1861" y="1900"/>
                  </a:lnTo>
                  <a:lnTo>
                    <a:pt x="1868" y="1916"/>
                  </a:lnTo>
                  <a:lnTo>
                    <a:pt x="1884" y="1917"/>
                  </a:lnTo>
                  <a:lnTo>
                    <a:pt x="1881" y="1931"/>
                  </a:lnTo>
                  <a:lnTo>
                    <a:pt x="1888" y="1946"/>
                  </a:lnTo>
                  <a:lnTo>
                    <a:pt x="1900" y="1949"/>
                  </a:lnTo>
                  <a:lnTo>
                    <a:pt x="1901" y="1969"/>
                  </a:lnTo>
                  <a:lnTo>
                    <a:pt x="1894" y="1973"/>
                  </a:lnTo>
                  <a:lnTo>
                    <a:pt x="1887" y="1967"/>
                  </a:lnTo>
                  <a:lnTo>
                    <a:pt x="1887" y="2006"/>
                  </a:lnTo>
                  <a:lnTo>
                    <a:pt x="1895" y="2021"/>
                  </a:lnTo>
                  <a:lnTo>
                    <a:pt x="1889" y="2029"/>
                  </a:lnTo>
                  <a:lnTo>
                    <a:pt x="1874" y="2024"/>
                  </a:lnTo>
                  <a:lnTo>
                    <a:pt x="1885" y="2048"/>
                  </a:lnTo>
                  <a:lnTo>
                    <a:pt x="1868" y="2051"/>
                  </a:lnTo>
                  <a:lnTo>
                    <a:pt x="1861" y="2064"/>
                  </a:lnTo>
                  <a:lnTo>
                    <a:pt x="1849" y="2068"/>
                  </a:lnTo>
                  <a:lnTo>
                    <a:pt x="1848" y="2087"/>
                  </a:lnTo>
                  <a:lnTo>
                    <a:pt x="1874" y="2093"/>
                  </a:lnTo>
                  <a:lnTo>
                    <a:pt x="1866" y="2104"/>
                  </a:lnTo>
                  <a:lnTo>
                    <a:pt x="1872" y="2109"/>
                  </a:lnTo>
                  <a:lnTo>
                    <a:pt x="1885" y="2083"/>
                  </a:lnTo>
                  <a:lnTo>
                    <a:pt x="1905" y="2068"/>
                  </a:lnTo>
                  <a:lnTo>
                    <a:pt x="1923" y="2078"/>
                  </a:lnTo>
                  <a:lnTo>
                    <a:pt x="1944" y="2060"/>
                  </a:lnTo>
                  <a:lnTo>
                    <a:pt x="1928" y="2081"/>
                  </a:lnTo>
                  <a:lnTo>
                    <a:pt x="1931" y="2090"/>
                  </a:lnTo>
                  <a:lnTo>
                    <a:pt x="1921" y="2091"/>
                  </a:lnTo>
                  <a:lnTo>
                    <a:pt x="1928" y="2114"/>
                  </a:lnTo>
                  <a:lnTo>
                    <a:pt x="1917" y="2127"/>
                  </a:lnTo>
                  <a:lnTo>
                    <a:pt x="1900" y="2117"/>
                  </a:lnTo>
                  <a:lnTo>
                    <a:pt x="1895" y="2122"/>
                  </a:lnTo>
                  <a:lnTo>
                    <a:pt x="1917" y="2165"/>
                  </a:lnTo>
                  <a:lnTo>
                    <a:pt x="1897" y="2169"/>
                  </a:lnTo>
                  <a:lnTo>
                    <a:pt x="1885" y="2152"/>
                  </a:lnTo>
                  <a:lnTo>
                    <a:pt x="1856" y="2171"/>
                  </a:lnTo>
                  <a:lnTo>
                    <a:pt x="1858" y="2186"/>
                  </a:lnTo>
                  <a:lnTo>
                    <a:pt x="1869" y="2197"/>
                  </a:lnTo>
                  <a:lnTo>
                    <a:pt x="1884" y="2178"/>
                  </a:lnTo>
                  <a:lnTo>
                    <a:pt x="1897" y="2188"/>
                  </a:lnTo>
                  <a:lnTo>
                    <a:pt x="1900" y="2198"/>
                  </a:lnTo>
                  <a:lnTo>
                    <a:pt x="1887" y="2208"/>
                  </a:lnTo>
                  <a:lnTo>
                    <a:pt x="1923" y="2269"/>
                  </a:lnTo>
                  <a:lnTo>
                    <a:pt x="1923" y="2282"/>
                  </a:lnTo>
                  <a:lnTo>
                    <a:pt x="1914" y="2283"/>
                  </a:lnTo>
                  <a:lnTo>
                    <a:pt x="1905" y="2270"/>
                  </a:lnTo>
                  <a:lnTo>
                    <a:pt x="1871" y="2267"/>
                  </a:lnTo>
                  <a:lnTo>
                    <a:pt x="1871" y="2259"/>
                  </a:lnTo>
                  <a:lnTo>
                    <a:pt x="1881" y="2253"/>
                  </a:lnTo>
                  <a:lnTo>
                    <a:pt x="1868" y="2228"/>
                  </a:lnTo>
                  <a:lnTo>
                    <a:pt x="1849" y="2240"/>
                  </a:lnTo>
                  <a:lnTo>
                    <a:pt x="1852" y="2261"/>
                  </a:lnTo>
                  <a:lnTo>
                    <a:pt x="1846" y="2261"/>
                  </a:lnTo>
                  <a:lnTo>
                    <a:pt x="1835" y="2259"/>
                  </a:lnTo>
                  <a:lnTo>
                    <a:pt x="1840" y="2250"/>
                  </a:lnTo>
                  <a:lnTo>
                    <a:pt x="1838" y="2237"/>
                  </a:lnTo>
                  <a:lnTo>
                    <a:pt x="1800" y="2228"/>
                  </a:lnTo>
                  <a:lnTo>
                    <a:pt x="1796" y="2270"/>
                  </a:lnTo>
                  <a:lnTo>
                    <a:pt x="1809" y="2284"/>
                  </a:lnTo>
                  <a:lnTo>
                    <a:pt x="1783" y="2308"/>
                  </a:lnTo>
                  <a:lnTo>
                    <a:pt x="1761" y="2300"/>
                  </a:lnTo>
                  <a:lnTo>
                    <a:pt x="1748" y="2332"/>
                  </a:lnTo>
                  <a:lnTo>
                    <a:pt x="1774" y="2375"/>
                  </a:lnTo>
                  <a:lnTo>
                    <a:pt x="1809" y="2370"/>
                  </a:lnTo>
                  <a:lnTo>
                    <a:pt x="1822" y="2378"/>
                  </a:lnTo>
                  <a:lnTo>
                    <a:pt x="1825" y="2385"/>
                  </a:lnTo>
                  <a:lnTo>
                    <a:pt x="1813" y="2388"/>
                  </a:lnTo>
                  <a:lnTo>
                    <a:pt x="1813" y="2403"/>
                  </a:lnTo>
                  <a:lnTo>
                    <a:pt x="1804" y="2388"/>
                  </a:lnTo>
                  <a:lnTo>
                    <a:pt x="1779" y="2380"/>
                  </a:lnTo>
                  <a:lnTo>
                    <a:pt x="1771" y="2391"/>
                  </a:lnTo>
                  <a:lnTo>
                    <a:pt x="1751" y="2387"/>
                  </a:lnTo>
                  <a:lnTo>
                    <a:pt x="1734" y="2397"/>
                  </a:lnTo>
                  <a:lnTo>
                    <a:pt x="1731" y="2385"/>
                  </a:lnTo>
                  <a:lnTo>
                    <a:pt x="1722" y="2398"/>
                  </a:lnTo>
                  <a:lnTo>
                    <a:pt x="1737" y="2420"/>
                  </a:lnTo>
                  <a:lnTo>
                    <a:pt x="1753" y="2424"/>
                  </a:lnTo>
                  <a:lnTo>
                    <a:pt x="1757" y="2434"/>
                  </a:lnTo>
                  <a:lnTo>
                    <a:pt x="1750" y="2442"/>
                  </a:lnTo>
                  <a:lnTo>
                    <a:pt x="1738" y="2442"/>
                  </a:lnTo>
                  <a:lnTo>
                    <a:pt x="1728" y="2433"/>
                  </a:lnTo>
                  <a:lnTo>
                    <a:pt x="1701" y="2459"/>
                  </a:lnTo>
                  <a:lnTo>
                    <a:pt x="1668" y="2442"/>
                  </a:lnTo>
                  <a:lnTo>
                    <a:pt x="1644" y="2456"/>
                  </a:lnTo>
                  <a:lnTo>
                    <a:pt x="1642" y="2446"/>
                  </a:lnTo>
                  <a:lnTo>
                    <a:pt x="1650" y="2429"/>
                  </a:lnTo>
                  <a:lnTo>
                    <a:pt x="1665" y="2427"/>
                  </a:lnTo>
                  <a:lnTo>
                    <a:pt x="1659" y="2414"/>
                  </a:lnTo>
                  <a:lnTo>
                    <a:pt x="1691" y="2406"/>
                  </a:lnTo>
                  <a:lnTo>
                    <a:pt x="1696" y="2397"/>
                  </a:lnTo>
                  <a:lnTo>
                    <a:pt x="1686" y="2384"/>
                  </a:lnTo>
                  <a:lnTo>
                    <a:pt x="1662" y="2385"/>
                  </a:lnTo>
                  <a:lnTo>
                    <a:pt x="1646" y="2377"/>
                  </a:lnTo>
                  <a:lnTo>
                    <a:pt x="1646" y="2354"/>
                  </a:lnTo>
                  <a:lnTo>
                    <a:pt x="1653" y="2345"/>
                  </a:lnTo>
                  <a:lnTo>
                    <a:pt x="1649" y="2333"/>
                  </a:lnTo>
                  <a:lnTo>
                    <a:pt x="1686" y="2331"/>
                  </a:lnTo>
                  <a:lnTo>
                    <a:pt x="1685" y="2322"/>
                  </a:lnTo>
                  <a:lnTo>
                    <a:pt x="1670" y="2316"/>
                  </a:lnTo>
                  <a:lnTo>
                    <a:pt x="1679" y="2300"/>
                  </a:lnTo>
                  <a:lnTo>
                    <a:pt x="1653" y="2306"/>
                  </a:lnTo>
                  <a:lnTo>
                    <a:pt x="1642" y="2300"/>
                  </a:lnTo>
                  <a:lnTo>
                    <a:pt x="1619" y="2325"/>
                  </a:lnTo>
                  <a:lnTo>
                    <a:pt x="1606" y="2322"/>
                  </a:lnTo>
                  <a:lnTo>
                    <a:pt x="1604" y="2306"/>
                  </a:lnTo>
                  <a:lnTo>
                    <a:pt x="1629" y="2280"/>
                  </a:lnTo>
                  <a:lnTo>
                    <a:pt x="1611" y="2277"/>
                  </a:lnTo>
                  <a:lnTo>
                    <a:pt x="1587" y="2306"/>
                  </a:lnTo>
                  <a:lnTo>
                    <a:pt x="1591" y="2286"/>
                  </a:lnTo>
                  <a:lnTo>
                    <a:pt x="1578" y="2280"/>
                  </a:lnTo>
                  <a:lnTo>
                    <a:pt x="1596" y="2277"/>
                  </a:lnTo>
                  <a:lnTo>
                    <a:pt x="1600" y="2267"/>
                  </a:lnTo>
                  <a:lnTo>
                    <a:pt x="1636" y="2267"/>
                  </a:lnTo>
                  <a:lnTo>
                    <a:pt x="1657" y="2259"/>
                  </a:lnTo>
                  <a:lnTo>
                    <a:pt x="1657" y="2217"/>
                  </a:lnTo>
                  <a:lnTo>
                    <a:pt x="1676" y="2202"/>
                  </a:lnTo>
                  <a:lnTo>
                    <a:pt x="1675" y="2188"/>
                  </a:lnTo>
                  <a:lnTo>
                    <a:pt x="1663" y="2192"/>
                  </a:lnTo>
                  <a:lnTo>
                    <a:pt x="1659" y="2176"/>
                  </a:lnTo>
                  <a:lnTo>
                    <a:pt x="1647" y="2172"/>
                  </a:lnTo>
                  <a:lnTo>
                    <a:pt x="1644" y="2163"/>
                  </a:lnTo>
                  <a:lnTo>
                    <a:pt x="1663" y="2169"/>
                  </a:lnTo>
                  <a:lnTo>
                    <a:pt x="1665" y="2158"/>
                  </a:lnTo>
                  <a:lnTo>
                    <a:pt x="1639" y="2142"/>
                  </a:lnTo>
                  <a:lnTo>
                    <a:pt x="1620" y="2166"/>
                  </a:lnTo>
                  <a:lnTo>
                    <a:pt x="1623" y="2186"/>
                  </a:lnTo>
                  <a:lnTo>
                    <a:pt x="1581" y="2182"/>
                  </a:lnTo>
                  <a:lnTo>
                    <a:pt x="1578" y="2195"/>
                  </a:lnTo>
                  <a:lnTo>
                    <a:pt x="1564" y="2186"/>
                  </a:lnTo>
                  <a:lnTo>
                    <a:pt x="1555" y="2198"/>
                  </a:lnTo>
                  <a:lnTo>
                    <a:pt x="1562" y="2211"/>
                  </a:lnTo>
                  <a:lnTo>
                    <a:pt x="1548" y="2207"/>
                  </a:lnTo>
                  <a:lnTo>
                    <a:pt x="1555" y="2223"/>
                  </a:lnTo>
                  <a:lnTo>
                    <a:pt x="1544" y="2237"/>
                  </a:lnTo>
                  <a:lnTo>
                    <a:pt x="1532" y="2237"/>
                  </a:lnTo>
                  <a:lnTo>
                    <a:pt x="1531" y="2218"/>
                  </a:lnTo>
                  <a:lnTo>
                    <a:pt x="1515" y="2205"/>
                  </a:lnTo>
                  <a:lnTo>
                    <a:pt x="1528" y="2191"/>
                  </a:lnTo>
                  <a:lnTo>
                    <a:pt x="1506" y="2188"/>
                  </a:lnTo>
                  <a:lnTo>
                    <a:pt x="1483" y="2171"/>
                  </a:lnTo>
                  <a:lnTo>
                    <a:pt x="1477" y="2155"/>
                  </a:lnTo>
                  <a:lnTo>
                    <a:pt x="1482" y="2149"/>
                  </a:lnTo>
                  <a:lnTo>
                    <a:pt x="1470" y="2142"/>
                  </a:lnTo>
                  <a:lnTo>
                    <a:pt x="1477" y="2136"/>
                  </a:lnTo>
                  <a:lnTo>
                    <a:pt x="1467" y="2104"/>
                  </a:lnTo>
                  <a:lnTo>
                    <a:pt x="1474" y="2081"/>
                  </a:lnTo>
                  <a:lnTo>
                    <a:pt x="1489" y="2071"/>
                  </a:lnTo>
                  <a:lnTo>
                    <a:pt x="1502" y="2047"/>
                  </a:lnTo>
                  <a:lnTo>
                    <a:pt x="1516" y="2047"/>
                  </a:lnTo>
                  <a:lnTo>
                    <a:pt x="1509" y="2034"/>
                  </a:lnTo>
                  <a:lnTo>
                    <a:pt x="1523" y="2040"/>
                  </a:lnTo>
                  <a:lnTo>
                    <a:pt x="1515" y="2025"/>
                  </a:lnTo>
                  <a:lnTo>
                    <a:pt x="1526" y="2032"/>
                  </a:lnTo>
                  <a:lnTo>
                    <a:pt x="1541" y="2029"/>
                  </a:lnTo>
                  <a:lnTo>
                    <a:pt x="1541" y="2018"/>
                  </a:lnTo>
                  <a:lnTo>
                    <a:pt x="1558" y="2001"/>
                  </a:lnTo>
                  <a:lnTo>
                    <a:pt x="1574" y="2005"/>
                  </a:lnTo>
                  <a:lnTo>
                    <a:pt x="1591" y="2019"/>
                  </a:lnTo>
                  <a:lnTo>
                    <a:pt x="1591" y="2029"/>
                  </a:lnTo>
                  <a:lnTo>
                    <a:pt x="1627" y="2051"/>
                  </a:lnTo>
                  <a:lnTo>
                    <a:pt x="1643" y="2048"/>
                  </a:lnTo>
                  <a:lnTo>
                    <a:pt x="1644" y="2041"/>
                  </a:lnTo>
                  <a:lnTo>
                    <a:pt x="1633" y="2032"/>
                  </a:lnTo>
                  <a:lnTo>
                    <a:pt x="1659" y="2018"/>
                  </a:lnTo>
                  <a:lnTo>
                    <a:pt x="1669" y="2032"/>
                  </a:lnTo>
                  <a:lnTo>
                    <a:pt x="1679" y="2028"/>
                  </a:lnTo>
                  <a:lnTo>
                    <a:pt x="1682" y="2041"/>
                  </a:lnTo>
                  <a:lnTo>
                    <a:pt x="1696" y="2034"/>
                  </a:lnTo>
                  <a:lnTo>
                    <a:pt x="1708" y="2060"/>
                  </a:lnTo>
                  <a:lnTo>
                    <a:pt x="1727" y="2065"/>
                  </a:lnTo>
                  <a:lnTo>
                    <a:pt x="1728" y="2052"/>
                  </a:lnTo>
                  <a:lnTo>
                    <a:pt x="1711" y="2025"/>
                  </a:lnTo>
                  <a:lnTo>
                    <a:pt x="1717" y="2014"/>
                  </a:lnTo>
                  <a:lnTo>
                    <a:pt x="1698" y="2019"/>
                  </a:lnTo>
                  <a:lnTo>
                    <a:pt x="1704" y="2001"/>
                  </a:lnTo>
                  <a:lnTo>
                    <a:pt x="1691" y="1999"/>
                  </a:lnTo>
                  <a:lnTo>
                    <a:pt x="1676" y="1965"/>
                  </a:lnTo>
                  <a:lnTo>
                    <a:pt x="1659" y="1960"/>
                  </a:lnTo>
                  <a:lnTo>
                    <a:pt x="1666" y="1940"/>
                  </a:lnTo>
                  <a:lnTo>
                    <a:pt x="1673" y="1949"/>
                  </a:lnTo>
                  <a:lnTo>
                    <a:pt x="1682" y="1937"/>
                  </a:lnTo>
                  <a:lnTo>
                    <a:pt x="1681" y="1913"/>
                  </a:lnTo>
                  <a:lnTo>
                    <a:pt x="1693" y="1904"/>
                  </a:lnTo>
                  <a:lnTo>
                    <a:pt x="1702" y="1910"/>
                  </a:lnTo>
                  <a:lnTo>
                    <a:pt x="1693" y="1929"/>
                  </a:lnTo>
                  <a:lnTo>
                    <a:pt x="1714" y="1917"/>
                  </a:lnTo>
                  <a:lnTo>
                    <a:pt x="1740" y="1923"/>
                  </a:lnTo>
                  <a:lnTo>
                    <a:pt x="1740" y="1911"/>
                  </a:lnTo>
                  <a:lnTo>
                    <a:pt x="1755" y="1927"/>
                  </a:lnTo>
                  <a:lnTo>
                    <a:pt x="1768" y="1930"/>
                  </a:lnTo>
                  <a:lnTo>
                    <a:pt x="1774" y="1924"/>
                  </a:lnTo>
                  <a:lnTo>
                    <a:pt x="1764" y="1920"/>
                  </a:lnTo>
                  <a:lnTo>
                    <a:pt x="1766" y="1900"/>
                  </a:lnTo>
                  <a:lnTo>
                    <a:pt x="1774" y="1884"/>
                  </a:lnTo>
                  <a:lnTo>
                    <a:pt x="1784" y="1880"/>
                  </a:lnTo>
                  <a:lnTo>
                    <a:pt x="1776" y="1878"/>
                  </a:lnTo>
                  <a:lnTo>
                    <a:pt x="1776" y="1867"/>
                  </a:lnTo>
                  <a:lnTo>
                    <a:pt x="1794" y="1862"/>
                  </a:lnTo>
                  <a:lnTo>
                    <a:pt x="1784" y="1848"/>
                  </a:lnTo>
                  <a:lnTo>
                    <a:pt x="1799" y="1854"/>
                  </a:lnTo>
                  <a:lnTo>
                    <a:pt x="1804" y="1845"/>
                  </a:lnTo>
                  <a:lnTo>
                    <a:pt x="1812" y="1864"/>
                  </a:lnTo>
                  <a:lnTo>
                    <a:pt x="1822" y="1864"/>
                  </a:lnTo>
                  <a:lnTo>
                    <a:pt x="1809" y="1841"/>
                  </a:lnTo>
                  <a:lnTo>
                    <a:pt x="1825" y="1838"/>
                  </a:lnTo>
                  <a:lnTo>
                    <a:pt x="1822" y="1828"/>
                  </a:lnTo>
                  <a:lnTo>
                    <a:pt x="1815" y="1835"/>
                  </a:lnTo>
                  <a:lnTo>
                    <a:pt x="1799" y="1829"/>
                  </a:lnTo>
                  <a:lnTo>
                    <a:pt x="1806" y="1799"/>
                  </a:lnTo>
                  <a:lnTo>
                    <a:pt x="1813" y="1799"/>
                  </a:lnTo>
                  <a:lnTo>
                    <a:pt x="1813" y="1776"/>
                  </a:lnTo>
                  <a:lnTo>
                    <a:pt x="1829" y="1773"/>
                  </a:lnTo>
                  <a:lnTo>
                    <a:pt x="1813" y="1763"/>
                  </a:lnTo>
                  <a:lnTo>
                    <a:pt x="1819" y="1757"/>
                  </a:lnTo>
                  <a:close/>
                  <a:moveTo>
                    <a:pt x="1768" y="1797"/>
                  </a:moveTo>
                  <a:lnTo>
                    <a:pt x="1777" y="1819"/>
                  </a:lnTo>
                  <a:lnTo>
                    <a:pt x="1764" y="1842"/>
                  </a:lnTo>
                  <a:lnTo>
                    <a:pt x="1764" y="1849"/>
                  </a:lnTo>
                  <a:lnTo>
                    <a:pt x="1774" y="1852"/>
                  </a:lnTo>
                  <a:lnTo>
                    <a:pt x="1763" y="1854"/>
                  </a:lnTo>
                  <a:lnTo>
                    <a:pt x="1761" y="1884"/>
                  </a:lnTo>
                  <a:lnTo>
                    <a:pt x="1731" y="1891"/>
                  </a:lnTo>
                  <a:lnTo>
                    <a:pt x="1735" y="1884"/>
                  </a:lnTo>
                  <a:lnTo>
                    <a:pt x="1722" y="1878"/>
                  </a:lnTo>
                  <a:lnTo>
                    <a:pt x="1715" y="1894"/>
                  </a:lnTo>
                  <a:lnTo>
                    <a:pt x="1701" y="1898"/>
                  </a:lnTo>
                  <a:lnTo>
                    <a:pt x="1705" y="1872"/>
                  </a:lnTo>
                  <a:lnTo>
                    <a:pt x="1712" y="1868"/>
                  </a:lnTo>
                  <a:lnTo>
                    <a:pt x="1717" y="1874"/>
                  </a:lnTo>
                  <a:lnTo>
                    <a:pt x="1730" y="1858"/>
                  </a:lnTo>
                  <a:lnTo>
                    <a:pt x="1728" y="1852"/>
                  </a:lnTo>
                  <a:lnTo>
                    <a:pt x="1711" y="1854"/>
                  </a:lnTo>
                  <a:lnTo>
                    <a:pt x="1714" y="1844"/>
                  </a:lnTo>
                  <a:lnTo>
                    <a:pt x="1741" y="1844"/>
                  </a:lnTo>
                  <a:lnTo>
                    <a:pt x="1737" y="1823"/>
                  </a:lnTo>
                  <a:lnTo>
                    <a:pt x="1748" y="1809"/>
                  </a:lnTo>
                  <a:lnTo>
                    <a:pt x="1758" y="1816"/>
                  </a:lnTo>
                  <a:lnTo>
                    <a:pt x="1768" y="1797"/>
                  </a:lnTo>
                  <a:close/>
                  <a:moveTo>
                    <a:pt x="484" y="1952"/>
                  </a:moveTo>
                  <a:lnTo>
                    <a:pt x="493" y="1962"/>
                  </a:lnTo>
                  <a:lnTo>
                    <a:pt x="510" y="1962"/>
                  </a:lnTo>
                  <a:lnTo>
                    <a:pt x="512" y="1969"/>
                  </a:lnTo>
                  <a:lnTo>
                    <a:pt x="519" y="1963"/>
                  </a:lnTo>
                  <a:lnTo>
                    <a:pt x="523" y="1975"/>
                  </a:lnTo>
                  <a:lnTo>
                    <a:pt x="526" y="1960"/>
                  </a:lnTo>
                  <a:lnTo>
                    <a:pt x="538" y="1966"/>
                  </a:lnTo>
                  <a:lnTo>
                    <a:pt x="530" y="1978"/>
                  </a:lnTo>
                  <a:lnTo>
                    <a:pt x="543" y="2016"/>
                  </a:lnTo>
                  <a:lnTo>
                    <a:pt x="535" y="2044"/>
                  </a:lnTo>
                  <a:lnTo>
                    <a:pt x="538" y="2067"/>
                  </a:lnTo>
                  <a:lnTo>
                    <a:pt x="528" y="2065"/>
                  </a:lnTo>
                  <a:lnTo>
                    <a:pt x="510" y="2083"/>
                  </a:lnTo>
                  <a:lnTo>
                    <a:pt x="497" y="2081"/>
                  </a:lnTo>
                  <a:lnTo>
                    <a:pt x="492" y="2109"/>
                  </a:lnTo>
                  <a:lnTo>
                    <a:pt x="510" y="2148"/>
                  </a:lnTo>
                  <a:lnTo>
                    <a:pt x="520" y="2156"/>
                  </a:lnTo>
                  <a:lnTo>
                    <a:pt x="510" y="2172"/>
                  </a:lnTo>
                  <a:lnTo>
                    <a:pt x="538" y="2192"/>
                  </a:lnTo>
                  <a:lnTo>
                    <a:pt x="549" y="2186"/>
                  </a:lnTo>
                  <a:lnTo>
                    <a:pt x="568" y="2198"/>
                  </a:lnTo>
                  <a:lnTo>
                    <a:pt x="571" y="2237"/>
                  </a:lnTo>
                  <a:lnTo>
                    <a:pt x="587" y="2244"/>
                  </a:lnTo>
                  <a:lnTo>
                    <a:pt x="601" y="2241"/>
                  </a:lnTo>
                  <a:lnTo>
                    <a:pt x="607" y="2235"/>
                  </a:lnTo>
                  <a:lnTo>
                    <a:pt x="595" y="2225"/>
                  </a:lnTo>
                  <a:lnTo>
                    <a:pt x="627" y="2214"/>
                  </a:lnTo>
                  <a:lnTo>
                    <a:pt x="626" y="2201"/>
                  </a:lnTo>
                  <a:lnTo>
                    <a:pt x="649" y="2189"/>
                  </a:lnTo>
                  <a:lnTo>
                    <a:pt x="696" y="2192"/>
                  </a:lnTo>
                  <a:lnTo>
                    <a:pt x="698" y="2186"/>
                  </a:lnTo>
                  <a:lnTo>
                    <a:pt x="715" y="2184"/>
                  </a:lnTo>
                  <a:lnTo>
                    <a:pt x="722" y="2198"/>
                  </a:lnTo>
                  <a:lnTo>
                    <a:pt x="741" y="2208"/>
                  </a:lnTo>
                  <a:lnTo>
                    <a:pt x="745" y="2202"/>
                  </a:lnTo>
                  <a:lnTo>
                    <a:pt x="767" y="2211"/>
                  </a:lnTo>
                  <a:lnTo>
                    <a:pt x="777" y="2228"/>
                  </a:lnTo>
                  <a:lnTo>
                    <a:pt x="768" y="2244"/>
                  </a:lnTo>
                  <a:lnTo>
                    <a:pt x="775" y="2253"/>
                  </a:lnTo>
                  <a:lnTo>
                    <a:pt x="767" y="2259"/>
                  </a:lnTo>
                  <a:lnTo>
                    <a:pt x="754" y="2253"/>
                  </a:lnTo>
                  <a:lnTo>
                    <a:pt x="752" y="2264"/>
                  </a:lnTo>
                  <a:lnTo>
                    <a:pt x="763" y="2270"/>
                  </a:lnTo>
                  <a:lnTo>
                    <a:pt x="750" y="2292"/>
                  </a:lnTo>
                  <a:lnTo>
                    <a:pt x="764" y="2355"/>
                  </a:lnTo>
                  <a:lnTo>
                    <a:pt x="760" y="2368"/>
                  </a:lnTo>
                  <a:lnTo>
                    <a:pt x="748" y="2372"/>
                  </a:lnTo>
                  <a:lnTo>
                    <a:pt x="726" y="2395"/>
                  </a:lnTo>
                  <a:lnTo>
                    <a:pt x="722" y="2410"/>
                  </a:lnTo>
                  <a:lnTo>
                    <a:pt x="767" y="2442"/>
                  </a:lnTo>
                  <a:lnTo>
                    <a:pt x="755" y="2436"/>
                  </a:lnTo>
                  <a:lnTo>
                    <a:pt x="755" y="2444"/>
                  </a:lnTo>
                  <a:lnTo>
                    <a:pt x="744" y="2446"/>
                  </a:lnTo>
                  <a:lnTo>
                    <a:pt x="737" y="2457"/>
                  </a:lnTo>
                  <a:lnTo>
                    <a:pt x="724" y="2455"/>
                  </a:lnTo>
                  <a:lnTo>
                    <a:pt x="726" y="2446"/>
                  </a:lnTo>
                  <a:lnTo>
                    <a:pt x="711" y="2446"/>
                  </a:lnTo>
                  <a:lnTo>
                    <a:pt x="706" y="2460"/>
                  </a:lnTo>
                  <a:lnTo>
                    <a:pt x="698" y="2457"/>
                  </a:lnTo>
                  <a:lnTo>
                    <a:pt x="709" y="2421"/>
                  </a:lnTo>
                  <a:lnTo>
                    <a:pt x="692" y="2411"/>
                  </a:lnTo>
                  <a:lnTo>
                    <a:pt x="677" y="2416"/>
                  </a:lnTo>
                  <a:lnTo>
                    <a:pt x="683" y="2429"/>
                  </a:lnTo>
                  <a:lnTo>
                    <a:pt x="679" y="2436"/>
                  </a:lnTo>
                  <a:lnTo>
                    <a:pt x="672" y="2436"/>
                  </a:lnTo>
                  <a:lnTo>
                    <a:pt x="666" y="2427"/>
                  </a:lnTo>
                  <a:lnTo>
                    <a:pt x="652" y="2433"/>
                  </a:lnTo>
                  <a:lnTo>
                    <a:pt x="646" y="2417"/>
                  </a:lnTo>
                  <a:lnTo>
                    <a:pt x="637" y="2423"/>
                  </a:lnTo>
                  <a:lnTo>
                    <a:pt x="644" y="2436"/>
                  </a:lnTo>
                  <a:lnTo>
                    <a:pt x="637" y="2443"/>
                  </a:lnTo>
                  <a:lnTo>
                    <a:pt x="618" y="2437"/>
                  </a:lnTo>
                  <a:lnTo>
                    <a:pt x="591" y="2442"/>
                  </a:lnTo>
                  <a:lnTo>
                    <a:pt x="584" y="2427"/>
                  </a:lnTo>
                  <a:lnTo>
                    <a:pt x="592" y="2423"/>
                  </a:lnTo>
                  <a:lnTo>
                    <a:pt x="592" y="2414"/>
                  </a:lnTo>
                  <a:lnTo>
                    <a:pt x="579" y="2411"/>
                  </a:lnTo>
                  <a:lnTo>
                    <a:pt x="569" y="2365"/>
                  </a:lnTo>
                  <a:lnTo>
                    <a:pt x="577" y="2328"/>
                  </a:lnTo>
                  <a:lnTo>
                    <a:pt x="588" y="2310"/>
                  </a:lnTo>
                  <a:lnTo>
                    <a:pt x="581" y="2302"/>
                  </a:lnTo>
                  <a:lnTo>
                    <a:pt x="542" y="2305"/>
                  </a:lnTo>
                  <a:lnTo>
                    <a:pt x="502" y="2325"/>
                  </a:lnTo>
                  <a:lnTo>
                    <a:pt x="515" y="2391"/>
                  </a:lnTo>
                  <a:lnTo>
                    <a:pt x="506" y="2406"/>
                  </a:lnTo>
                  <a:lnTo>
                    <a:pt x="477" y="2416"/>
                  </a:lnTo>
                  <a:lnTo>
                    <a:pt x="422" y="2404"/>
                  </a:lnTo>
                  <a:lnTo>
                    <a:pt x="430" y="2391"/>
                  </a:lnTo>
                  <a:lnTo>
                    <a:pt x="411" y="2384"/>
                  </a:lnTo>
                  <a:lnTo>
                    <a:pt x="421" y="2374"/>
                  </a:lnTo>
                  <a:lnTo>
                    <a:pt x="414" y="2362"/>
                  </a:lnTo>
                  <a:lnTo>
                    <a:pt x="388" y="2361"/>
                  </a:lnTo>
                  <a:lnTo>
                    <a:pt x="385" y="2345"/>
                  </a:lnTo>
                  <a:lnTo>
                    <a:pt x="395" y="2342"/>
                  </a:lnTo>
                  <a:lnTo>
                    <a:pt x="399" y="2332"/>
                  </a:lnTo>
                  <a:lnTo>
                    <a:pt x="394" y="2322"/>
                  </a:lnTo>
                  <a:lnTo>
                    <a:pt x="414" y="2318"/>
                  </a:lnTo>
                  <a:lnTo>
                    <a:pt x="402" y="2282"/>
                  </a:lnTo>
                  <a:lnTo>
                    <a:pt x="389" y="2277"/>
                  </a:lnTo>
                  <a:lnTo>
                    <a:pt x="382" y="2264"/>
                  </a:lnTo>
                  <a:lnTo>
                    <a:pt x="386" y="2238"/>
                  </a:lnTo>
                  <a:lnTo>
                    <a:pt x="372" y="2233"/>
                  </a:lnTo>
                  <a:lnTo>
                    <a:pt x="373" y="2220"/>
                  </a:lnTo>
                  <a:lnTo>
                    <a:pt x="347" y="2186"/>
                  </a:lnTo>
                  <a:lnTo>
                    <a:pt x="337" y="2136"/>
                  </a:lnTo>
                  <a:lnTo>
                    <a:pt x="355" y="2119"/>
                  </a:lnTo>
                  <a:lnTo>
                    <a:pt x="350" y="2106"/>
                  </a:lnTo>
                  <a:lnTo>
                    <a:pt x="356" y="2100"/>
                  </a:lnTo>
                  <a:lnTo>
                    <a:pt x="373" y="2099"/>
                  </a:lnTo>
                  <a:lnTo>
                    <a:pt x="371" y="2083"/>
                  </a:lnTo>
                  <a:lnTo>
                    <a:pt x="381" y="2065"/>
                  </a:lnTo>
                  <a:lnTo>
                    <a:pt x="375" y="2061"/>
                  </a:lnTo>
                  <a:lnTo>
                    <a:pt x="394" y="2051"/>
                  </a:lnTo>
                  <a:lnTo>
                    <a:pt x="396" y="2035"/>
                  </a:lnTo>
                  <a:lnTo>
                    <a:pt x="404" y="2047"/>
                  </a:lnTo>
                  <a:lnTo>
                    <a:pt x="432" y="2042"/>
                  </a:lnTo>
                  <a:lnTo>
                    <a:pt x="415" y="2019"/>
                  </a:lnTo>
                  <a:lnTo>
                    <a:pt x="415" y="2003"/>
                  </a:lnTo>
                  <a:lnTo>
                    <a:pt x="425" y="2003"/>
                  </a:lnTo>
                  <a:lnTo>
                    <a:pt x="418" y="1991"/>
                  </a:lnTo>
                  <a:lnTo>
                    <a:pt x="437" y="1985"/>
                  </a:lnTo>
                  <a:lnTo>
                    <a:pt x="435" y="1973"/>
                  </a:lnTo>
                  <a:lnTo>
                    <a:pt x="444" y="1962"/>
                  </a:lnTo>
                  <a:lnTo>
                    <a:pt x="484" y="1952"/>
                  </a:lnTo>
                  <a:close/>
                  <a:moveTo>
                    <a:pt x="716" y="2002"/>
                  </a:moveTo>
                  <a:lnTo>
                    <a:pt x="721" y="2015"/>
                  </a:lnTo>
                  <a:lnTo>
                    <a:pt x="708" y="2045"/>
                  </a:lnTo>
                  <a:lnTo>
                    <a:pt x="692" y="2060"/>
                  </a:lnTo>
                  <a:lnTo>
                    <a:pt x="682" y="2116"/>
                  </a:lnTo>
                  <a:lnTo>
                    <a:pt x="705" y="2122"/>
                  </a:lnTo>
                  <a:lnTo>
                    <a:pt x="703" y="2084"/>
                  </a:lnTo>
                  <a:lnTo>
                    <a:pt x="726" y="2052"/>
                  </a:lnTo>
                  <a:lnTo>
                    <a:pt x="744" y="2055"/>
                  </a:lnTo>
                  <a:lnTo>
                    <a:pt x="748" y="2084"/>
                  </a:lnTo>
                  <a:lnTo>
                    <a:pt x="760" y="2080"/>
                  </a:lnTo>
                  <a:lnTo>
                    <a:pt x="778" y="2103"/>
                  </a:lnTo>
                  <a:lnTo>
                    <a:pt x="775" y="2127"/>
                  </a:lnTo>
                  <a:lnTo>
                    <a:pt x="763" y="2133"/>
                  </a:lnTo>
                  <a:lnTo>
                    <a:pt x="757" y="2148"/>
                  </a:lnTo>
                  <a:lnTo>
                    <a:pt x="770" y="2142"/>
                  </a:lnTo>
                  <a:lnTo>
                    <a:pt x="774" y="2155"/>
                  </a:lnTo>
                  <a:lnTo>
                    <a:pt x="767" y="2162"/>
                  </a:lnTo>
                  <a:lnTo>
                    <a:pt x="793" y="2162"/>
                  </a:lnTo>
                  <a:lnTo>
                    <a:pt x="794" y="2175"/>
                  </a:lnTo>
                  <a:lnTo>
                    <a:pt x="810" y="2179"/>
                  </a:lnTo>
                  <a:lnTo>
                    <a:pt x="813" y="2197"/>
                  </a:lnTo>
                  <a:lnTo>
                    <a:pt x="797" y="2197"/>
                  </a:lnTo>
                  <a:lnTo>
                    <a:pt x="788" y="2182"/>
                  </a:lnTo>
                  <a:lnTo>
                    <a:pt x="775" y="2192"/>
                  </a:lnTo>
                  <a:lnTo>
                    <a:pt x="758" y="2175"/>
                  </a:lnTo>
                  <a:lnTo>
                    <a:pt x="744" y="2181"/>
                  </a:lnTo>
                  <a:lnTo>
                    <a:pt x="702" y="2153"/>
                  </a:lnTo>
                  <a:lnTo>
                    <a:pt x="696" y="2175"/>
                  </a:lnTo>
                  <a:lnTo>
                    <a:pt x="672" y="2181"/>
                  </a:lnTo>
                  <a:lnTo>
                    <a:pt x="643" y="2181"/>
                  </a:lnTo>
                  <a:lnTo>
                    <a:pt x="613" y="2165"/>
                  </a:lnTo>
                  <a:lnTo>
                    <a:pt x="617" y="2159"/>
                  </a:lnTo>
                  <a:lnTo>
                    <a:pt x="604" y="2146"/>
                  </a:lnTo>
                  <a:lnTo>
                    <a:pt x="600" y="2125"/>
                  </a:lnTo>
                  <a:lnTo>
                    <a:pt x="603" y="2107"/>
                  </a:lnTo>
                  <a:lnTo>
                    <a:pt x="626" y="2093"/>
                  </a:lnTo>
                  <a:lnTo>
                    <a:pt x="628" y="2077"/>
                  </a:lnTo>
                  <a:lnTo>
                    <a:pt x="649" y="2061"/>
                  </a:lnTo>
                  <a:lnTo>
                    <a:pt x="650" y="2042"/>
                  </a:lnTo>
                  <a:lnTo>
                    <a:pt x="662" y="2025"/>
                  </a:lnTo>
                  <a:lnTo>
                    <a:pt x="693" y="2006"/>
                  </a:lnTo>
                  <a:lnTo>
                    <a:pt x="705" y="2009"/>
                  </a:lnTo>
                  <a:lnTo>
                    <a:pt x="716" y="2002"/>
                  </a:lnTo>
                  <a:close/>
                  <a:moveTo>
                    <a:pt x="1005" y="2130"/>
                  </a:moveTo>
                  <a:lnTo>
                    <a:pt x="1046" y="2148"/>
                  </a:lnTo>
                  <a:lnTo>
                    <a:pt x="1061" y="2162"/>
                  </a:lnTo>
                  <a:lnTo>
                    <a:pt x="1057" y="2168"/>
                  </a:lnTo>
                  <a:lnTo>
                    <a:pt x="1016" y="2166"/>
                  </a:lnTo>
                  <a:lnTo>
                    <a:pt x="1005" y="2174"/>
                  </a:lnTo>
                  <a:lnTo>
                    <a:pt x="997" y="2197"/>
                  </a:lnTo>
                  <a:lnTo>
                    <a:pt x="979" y="2202"/>
                  </a:lnTo>
                  <a:lnTo>
                    <a:pt x="970" y="2189"/>
                  </a:lnTo>
                  <a:lnTo>
                    <a:pt x="977" y="2179"/>
                  </a:lnTo>
                  <a:lnTo>
                    <a:pt x="954" y="2174"/>
                  </a:lnTo>
                  <a:lnTo>
                    <a:pt x="948" y="2150"/>
                  </a:lnTo>
                  <a:lnTo>
                    <a:pt x="1005" y="2130"/>
                  </a:lnTo>
                  <a:close/>
                  <a:moveTo>
                    <a:pt x="1068" y="2169"/>
                  </a:moveTo>
                  <a:lnTo>
                    <a:pt x="1090" y="2205"/>
                  </a:lnTo>
                  <a:lnTo>
                    <a:pt x="1117" y="2221"/>
                  </a:lnTo>
                  <a:lnTo>
                    <a:pt x="1107" y="2235"/>
                  </a:lnTo>
                  <a:lnTo>
                    <a:pt x="1071" y="2233"/>
                  </a:lnTo>
                  <a:lnTo>
                    <a:pt x="1081" y="2253"/>
                  </a:lnTo>
                  <a:lnTo>
                    <a:pt x="1075" y="2266"/>
                  </a:lnTo>
                  <a:lnTo>
                    <a:pt x="1067" y="2253"/>
                  </a:lnTo>
                  <a:lnTo>
                    <a:pt x="1045" y="2253"/>
                  </a:lnTo>
                  <a:lnTo>
                    <a:pt x="1044" y="2238"/>
                  </a:lnTo>
                  <a:lnTo>
                    <a:pt x="1022" y="2240"/>
                  </a:lnTo>
                  <a:lnTo>
                    <a:pt x="1019" y="2233"/>
                  </a:lnTo>
                  <a:lnTo>
                    <a:pt x="1032" y="2230"/>
                  </a:lnTo>
                  <a:lnTo>
                    <a:pt x="1028" y="2224"/>
                  </a:lnTo>
                  <a:lnTo>
                    <a:pt x="1003" y="2217"/>
                  </a:lnTo>
                  <a:lnTo>
                    <a:pt x="1006" y="2202"/>
                  </a:lnTo>
                  <a:lnTo>
                    <a:pt x="1013" y="2211"/>
                  </a:lnTo>
                  <a:lnTo>
                    <a:pt x="1028" y="2210"/>
                  </a:lnTo>
                  <a:lnTo>
                    <a:pt x="1016" y="2199"/>
                  </a:lnTo>
                  <a:lnTo>
                    <a:pt x="1032" y="2176"/>
                  </a:lnTo>
                  <a:lnTo>
                    <a:pt x="1068" y="2169"/>
                  </a:lnTo>
                  <a:close/>
                  <a:moveTo>
                    <a:pt x="1489" y="2218"/>
                  </a:moveTo>
                  <a:lnTo>
                    <a:pt x="1490" y="2224"/>
                  </a:lnTo>
                  <a:lnTo>
                    <a:pt x="1477" y="2231"/>
                  </a:lnTo>
                  <a:lnTo>
                    <a:pt x="1485" y="2238"/>
                  </a:lnTo>
                  <a:lnTo>
                    <a:pt x="1486" y="2230"/>
                  </a:lnTo>
                  <a:lnTo>
                    <a:pt x="1493" y="2231"/>
                  </a:lnTo>
                  <a:lnTo>
                    <a:pt x="1489" y="2240"/>
                  </a:lnTo>
                  <a:lnTo>
                    <a:pt x="1502" y="2254"/>
                  </a:lnTo>
                  <a:lnTo>
                    <a:pt x="1503" y="2292"/>
                  </a:lnTo>
                  <a:lnTo>
                    <a:pt x="1525" y="2287"/>
                  </a:lnTo>
                  <a:lnTo>
                    <a:pt x="1535" y="2303"/>
                  </a:lnTo>
                  <a:lnTo>
                    <a:pt x="1529" y="2323"/>
                  </a:lnTo>
                  <a:lnTo>
                    <a:pt x="1495" y="2344"/>
                  </a:lnTo>
                  <a:lnTo>
                    <a:pt x="1483" y="2335"/>
                  </a:lnTo>
                  <a:lnTo>
                    <a:pt x="1460" y="2336"/>
                  </a:lnTo>
                  <a:lnTo>
                    <a:pt x="1466" y="2331"/>
                  </a:lnTo>
                  <a:lnTo>
                    <a:pt x="1460" y="2319"/>
                  </a:lnTo>
                  <a:lnTo>
                    <a:pt x="1470" y="2315"/>
                  </a:lnTo>
                  <a:lnTo>
                    <a:pt x="1446" y="2283"/>
                  </a:lnTo>
                  <a:lnTo>
                    <a:pt x="1451" y="2273"/>
                  </a:lnTo>
                  <a:lnTo>
                    <a:pt x="1450" y="2241"/>
                  </a:lnTo>
                  <a:lnTo>
                    <a:pt x="1460" y="2253"/>
                  </a:lnTo>
                  <a:lnTo>
                    <a:pt x="1459" y="2274"/>
                  </a:lnTo>
                  <a:lnTo>
                    <a:pt x="1472" y="2267"/>
                  </a:lnTo>
                  <a:lnTo>
                    <a:pt x="1469" y="2248"/>
                  </a:lnTo>
                  <a:lnTo>
                    <a:pt x="1489" y="2260"/>
                  </a:lnTo>
                  <a:lnTo>
                    <a:pt x="1477" y="2241"/>
                  </a:lnTo>
                  <a:lnTo>
                    <a:pt x="1461" y="2246"/>
                  </a:lnTo>
                  <a:lnTo>
                    <a:pt x="1457" y="2233"/>
                  </a:lnTo>
                  <a:lnTo>
                    <a:pt x="1461" y="2218"/>
                  </a:lnTo>
                  <a:lnTo>
                    <a:pt x="1489" y="2218"/>
                  </a:lnTo>
                  <a:close/>
                  <a:moveTo>
                    <a:pt x="1082" y="2557"/>
                  </a:moveTo>
                  <a:lnTo>
                    <a:pt x="1104" y="2574"/>
                  </a:lnTo>
                  <a:lnTo>
                    <a:pt x="1116" y="2571"/>
                  </a:lnTo>
                  <a:lnTo>
                    <a:pt x="1133" y="2586"/>
                  </a:lnTo>
                  <a:lnTo>
                    <a:pt x="1129" y="2596"/>
                  </a:lnTo>
                  <a:lnTo>
                    <a:pt x="1116" y="2599"/>
                  </a:lnTo>
                  <a:lnTo>
                    <a:pt x="1127" y="2604"/>
                  </a:lnTo>
                  <a:lnTo>
                    <a:pt x="1133" y="2615"/>
                  </a:lnTo>
                  <a:lnTo>
                    <a:pt x="1149" y="2586"/>
                  </a:lnTo>
                  <a:lnTo>
                    <a:pt x="1173" y="2584"/>
                  </a:lnTo>
                  <a:lnTo>
                    <a:pt x="1163" y="2594"/>
                  </a:lnTo>
                  <a:lnTo>
                    <a:pt x="1169" y="2602"/>
                  </a:lnTo>
                  <a:lnTo>
                    <a:pt x="1155" y="2610"/>
                  </a:lnTo>
                  <a:lnTo>
                    <a:pt x="1157" y="2626"/>
                  </a:lnTo>
                  <a:lnTo>
                    <a:pt x="1127" y="2625"/>
                  </a:lnTo>
                  <a:lnTo>
                    <a:pt x="1126" y="2616"/>
                  </a:lnTo>
                  <a:lnTo>
                    <a:pt x="1111" y="2610"/>
                  </a:lnTo>
                  <a:lnTo>
                    <a:pt x="1100" y="2626"/>
                  </a:lnTo>
                  <a:lnTo>
                    <a:pt x="1081" y="2627"/>
                  </a:lnTo>
                  <a:lnTo>
                    <a:pt x="1078" y="2643"/>
                  </a:lnTo>
                  <a:lnTo>
                    <a:pt x="1061" y="2640"/>
                  </a:lnTo>
                  <a:lnTo>
                    <a:pt x="1057" y="2630"/>
                  </a:lnTo>
                  <a:lnTo>
                    <a:pt x="1077" y="2627"/>
                  </a:lnTo>
                  <a:lnTo>
                    <a:pt x="1077" y="2617"/>
                  </a:lnTo>
                  <a:lnTo>
                    <a:pt x="1062" y="2607"/>
                  </a:lnTo>
                  <a:lnTo>
                    <a:pt x="1068" y="2594"/>
                  </a:lnTo>
                  <a:lnTo>
                    <a:pt x="1052" y="2603"/>
                  </a:lnTo>
                  <a:lnTo>
                    <a:pt x="1044" y="2590"/>
                  </a:lnTo>
                  <a:lnTo>
                    <a:pt x="1064" y="2583"/>
                  </a:lnTo>
                  <a:lnTo>
                    <a:pt x="1052" y="2566"/>
                  </a:lnTo>
                  <a:lnTo>
                    <a:pt x="1061" y="2558"/>
                  </a:lnTo>
                  <a:lnTo>
                    <a:pt x="1082" y="25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6" name="Freeform 20">
              <a:extLst>
                <a:ext uri="{FF2B5EF4-FFF2-40B4-BE49-F238E27FC236}">
                  <a16:creationId xmlns:a16="http://schemas.microsoft.com/office/drawing/2014/main" id="{A7B9E414-38D6-F848-8110-9515F4C0EBA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3323661" y="5429673"/>
              <a:ext cx="713464" cy="387752"/>
            </a:xfrm>
            <a:custGeom>
              <a:avLst/>
              <a:gdLst>
                <a:gd name="T0" fmla="*/ 1355 w 1381"/>
                <a:gd name="T1" fmla="*/ 105 h 751"/>
                <a:gd name="T2" fmla="*/ 1371 w 1381"/>
                <a:gd name="T3" fmla="*/ 113 h 751"/>
                <a:gd name="T4" fmla="*/ 1330 w 1381"/>
                <a:gd name="T5" fmla="*/ 147 h 751"/>
                <a:gd name="T6" fmla="*/ 1350 w 1381"/>
                <a:gd name="T7" fmla="*/ 81 h 751"/>
                <a:gd name="T8" fmla="*/ 1211 w 1381"/>
                <a:gd name="T9" fmla="*/ 394 h 751"/>
                <a:gd name="T10" fmla="*/ 1160 w 1381"/>
                <a:gd name="T11" fmla="*/ 500 h 751"/>
                <a:gd name="T12" fmla="*/ 1046 w 1381"/>
                <a:gd name="T13" fmla="*/ 525 h 751"/>
                <a:gd name="T14" fmla="*/ 878 w 1381"/>
                <a:gd name="T15" fmla="*/ 605 h 751"/>
                <a:gd name="T16" fmla="*/ 780 w 1381"/>
                <a:gd name="T17" fmla="*/ 643 h 751"/>
                <a:gd name="T18" fmla="*/ 729 w 1381"/>
                <a:gd name="T19" fmla="*/ 662 h 751"/>
                <a:gd name="T20" fmla="*/ 688 w 1381"/>
                <a:gd name="T21" fmla="*/ 675 h 751"/>
                <a:gd name="T22" fmla="*/ 594 w 1381"/>
                <a:gd name="T23" fmla="*/ 676 h 751"/>
                <a:gd name="T24" fmla="*/ 494 w 1381"/>
                <a:gd name="T25" fmla="*/ 659 h 751"/>
                <a:gd name="T26" fmla="*/ 418 w 1381"/>
                <a:gd name="T27" fmla="*/ 652 h 751"/>
                <a:gd name="T28" fmla="*/ 228 w 1381"/>
                <a:gd name="T29" fmla="*/ 695 h 751"/>
                <a:gd name="T30" fmla="*/ 212 w 1381"/>
                <a:gd name="T31" fmla="*/ 739 h 751"/>
                <a:gd name="T32" fmla="*/ 170 w 1381"/>
                <a:gd name="T33" fmla="*/ 739 h 751"/>
                <a:gd name="T34" fmla="*/ 121 w 1381"/>
                <a:gd name="T35" fmla="*/ 667 h 751"/>
                <a:gd name="T36" fmla="*/ 0 w 1381"/>
                <a:gd name="T37" fmla="*/ 562 h 751"/>
                <a:gd name="T38" fmla="*/ 7 w 1381"/>
                <a:gd name="T39" fmla="*/ 457 h 751"/>
                <a:gd name="T40" fmla="*/ 82 w 1381"/>
                <a:gd name="T41" fmla="*/ 386 h 751"/>
                <a:gd name="T42" fmla="*/ 164 w 1381"/>
                <a:gd name="T43" fmla="*/ 313 h 751"/>
                <a:gd name="T44" fmla="*/ 249 w 1381"/>
                <a:gd name="T45" fmla="*/ 200 h 751"/>
                <a:gd name="T46" fmla="*/ 324 w 1381"/>
                <a:gd name="T47" fmla="*/ 186 h 751"/>
                <a:gd name="T48" fmla="*/ 382 w 1381"/>
                <a:gd name="T49" fmla="*/ 153 h 751"/>
                <a:gd name="T50" fmla="*/ 424 w 1381"/>
                <a:gd name="T51" fmla="*/ 150 h 751"/>
                <a:gd name="T52" fmla="*/ 545 w 1381"/>
                <a:gd name="T53" fmla="*/ 111 h 751"/>
                <a:gd name="T54" fmla="*/ 601 w 1381"/>
                <a:gd name="T55" fmla="*/ 100 h 751"/>
                <a:gd name="T56" fmla="*/ 662 w 1381"/>
                <a:gd name="T57" fmla="*/ 91 h 751"/>
                <a:gd name="T58" fmla="*/ 737 w 1381"/>
                <a:gd name="T59" fmla="*/ 61 h 751"/>
                <a:gd name="T60" fmla="*/ 823 w 1381"/>
                <a:gd name="T61" fmla="*/ 19 h 751"/>
                <a:gd name="T62" fmla="*/ 876 w 1381"/>
                <a:gd name="T63" fmla="*/ 26 h 751"/>
                <a:gd name="T64" fmla="*/ 1018 w 1381"/>
                <a:gd name="T65" fmla="*/ 16 h 751"/>
                <a:gd name="T66" fmla="*/ 1081 w 1381"/>
                <a:gd name="T67" fmla="*/ 20 h 751"/>
                <a:gd name="T68" fmla="*/ 1133 w 1381"/>
                <a:gd name="T69" fmla="*/ 36 h 751"/>
                <a:gd name="T70" fmla="*/ 1186 w 1381"/>
                <a:gd name="T71" fmla="*/ 82 h 751"/>
                <a:gd name="T72" fmla="*/ 1263 w 1381"/>
                <a:gd name="T73" fmla="*/ 89 h 751"/>
                <a:gd name="T74" fmla="*/ 1280 w 1381"/>
                <a:gd name="T75" fmla="*/ 130 h 751"/>
                <a:gd name="T76" fmla="*/ 1258 w 1381"/>
                <a:gd name="T77" fmla="*/ 169 h 751"/>
                <a:gd name="T78" fmla="*/ 1317 w 1381"/>
                <a:gd name="T79" fmla="*/ 202 h 751"/>
                <a:gd name="T80" fmla="*/ 1309 w 1381"/>
                <a:gd name="T81" fmla="*/ 215 h 751"/>
                <a:gd name="T82" fmla="*/ 1319 w 1381"/>
                <a:gd name="T83" fmla="*/ 274 h 751"/>
                <a:gd name="T84" fmla="*/ 1299 w 1381"/>
                <a:gd name="T85" fmla="*/ 273 h 7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381" h="751">
                  <a:moveTo>
                    <a:pt x="1350" y="81"/>
                  </a:moveTo>
                  <a:lnTo>
                    <a:pt x="1362" y="94"/>
                  </a:lnTo>
                  <a:lnTo>
                    <a:pt x="1355" y="105"/>
                  </a:lnTo>
                  <a:lnTo>
                    <a:pt x="1369" y="100"/>
                  </a:lnTo>
                  <a:lnTo>
                    <a:pt x="1381" y="104"/>
                  </a:lnTo>
                  <a:lnTo>
                    <a:pt x="1371" y="113"/>
                  </a:lnTo>
                  <a:lnTo>
                    <a:pt x="1378" y="134"/>
                  </a:lnTo>
                  <a:lnTo>
                    <a:pt x="1368" y="156"/>
                  </a:lnTo>
                  <a:lnTo>
                    <a:pt x="1330" y="147"/>
                  </a:lnTo>
                  <a:lnTo>
                    <a:pt x="1323" y="121"/>
                  </a:lnTo>
                  <a:lnTo>
                    <a:pt x="1337" y="85"/>
                  </a:lnTo>
                  <a:lnTo>
                    <a:pt x="1350" y="81"/>
                  </a:lnTo>
                  <a:close/>
                  <a:moveTo>
                    <a:pt x="1267" y="352"/>
                  </a:moveTo>
                  <a:lnTo>
                    <a:pt x="1241" y="362"/>
                  </a:lnTo>
                  <a:lnTo>
                    <a:pt x="1211" y="394"/>
                  </a:lnTo>
                  <a:lnTo>
                    <a:pt x="1202" y="430"/>
                  </a:lnTo>
                  <a:lnTo>
                    <a:pt x="1157" y="474"/>
                  </a:lnTo>
                  <a:lnTo>
                    <a:pt x="1160" y="500"/>
                  </a:lnTo>
                  <a:lnTo>
                    <a:pt x="1137" y="526"/>
                  </a:lnTo>
                  <a:lnTo>
                    <a:pt x="1098" y="535"/>
                  </a:lnTo>
                  <a:lnTo>
                    <a:pt x="1046" y="525"/>
                  </a:lnTo>
                  <a:lnTo>
                    <a:pt x="990" y="584"/>
                  </a:lnTo>
                  <a:lnTo>
                    <a:pt x="945" y="587"/>
                  </a:lnTo>
                  <a:lnTo>
                    <a:pt x="878" y="605"/>
                  </a:lnTo>
                  <a:lnTo>
                    <a:pt x="863" y="598"/>
                  </a:lnTo>
                  <a:lnTo>
                    <a:pt x="827" y="604"/>
                  </a:lnTo>
                  <a:lnTo>
                    <a:pt x="780" y="643"/>
                  </a:lnTo>
                  <a:lnTo>
                    <a:pt x="778" y="656"/>
                  </a:lnTo>
                  <a:lnTo>
                    <a:pt x="745" y="669"/>
                  </a:lnTo>
                  <a:lnTo>
                    <a:pt x="729" y="662"/>
                  </a:lnTo>
                  <a:lnTo>
                    <a:pt x="728" y="653"/>
                  </a:lnTo>
                  <a:lnTo>
                    <a:pt x="696" y="652"/>
                  </a:lnTo>
                  <a:lnTo>
                    <a:pt x="688" y="675"/>
                  </a:lnTo>
                  <a:lnTo>
                    <a:pt x="662" y="659"/>
                  </a:lnTo>
                  <a:lnTo>
                    <a:pt x="623" y="662"/>
                  </a:lnTo>
                  <a:lnTo>
                    <a:pt x="594" y="676"/>
                  </a:lnTo>
                  <a:lnTo>
                    <a:pt x="528" y="692"/>
                  </a:lnTo>
                  <a:lnTo>
                    <a:pt x="507" y="662"/>
                  </a:lnTo>
                  <a:lnTo>
                    <a:pt x="494" y="659"/>
                  </a:lnTo>
                  <a:lnTo>
                    <a:pt x="453" y="670"/>
                  </a:lnTo>
                  <a:lnTo>
                    <a:pt x="428" y="650"/>
                  </a:lnTo>
                  <a:lnTo>
                    <a:pt x="418" y="652"/>
                  </a:lnTo>
                  <a:lnTo>
                    <a:pt x="359" y="679"/>
                  </a:lnTo>
                  <a:lnTo>
                    <a:pt x="283" y="659"/>
                  </a:lnTo>
                  <a:lnTo>
                    <a:pt x="228" y="695"/>
                  </a:lnTo>
                  <a:lnTo>
                    <a:pt x="228" y="748"/>
                  </a:lnTo>
                  <a:lnTo>
                    <a:pt x="218" y="751"/>
                  </a:lnTo>
                  <a:lnTo>
                    <a:pt x="212" y="739"/>
                  </a:lnTo>
                  <a:lnTo>
                    <a:pt x="203" y="739"/>
                  </a:lnTo>
                  <a:lnTo>
                    <a:pt x="186" y="751"/>
                  </a:lnTo>
                  <a:lnTo>
                    <a:pt x="170" y="739"/>
                  </a:lnTo>
                  <a:lnTo>
                    <a:pt x="174" y="719"/>
                  </a:lnTo>
                  <a:lnTo>
                    <a:pt x="159" y="719"/>
                  </a:lnTo>
                  <a:lnTo>
                    <a:pt x="121" y="667"/>
                  </a:lnTo>
                  <a:lnTo>
                    <a:pt x="66" y="644"/>
                  </a:lnTo>
                  <a:lnTo>
                    <a:pt x="33" y="617"/>
                  </a:lnTo>
                  <a:lnTo>
                    <a:pt x="0" y="562"/>
                  </a:lnTo>
                  <a:lnTo>
                    <a:pt x="10" y="503"/>
                  </a:lnTo>
                  <a:lnTo>
                    <a:pt x="0" y="470"/>
                  </a:lnTo>
                  <a:lnTo>
                    <a:pt x="7" y="457"/>
                  </a:lnTo>
                  <a:lnTo>
                    <a:pt x="32" y="444"/>
                  </a:lnTo>
                  <a:lnTo>
                    <a:pt x="32" y="418"/>
                  </a:lnTo>
                  <a:lnTo>
                    <a:pt x="82" y="386"/>
                  </a:lnTo>
                  <a:lnTo>
                    <a:pt x="104" y="353"/>
                  </a:lnTo>
                  <a:lnTo>
                    <a:pt x="125" y="358"/>
                  </a:lnTo>
                  <a:lnTo>
                    <a:pt x="164" y="313"/>
                  </a:lnTo>
                  <a:lnTo>
                    <a:pt x="172" y="261"/>
                  </a:lnTo>
                  <a:lnTo>
                    <a:pt x="248" y="231"/>
                  </a:lnTo>
                  <a:lnTo>
                    <a:pt x="249" y="200"/>
                  </a:lnTo>
                  <a:lnTo>
                    <a:pt x="255" y="196"/>
                  </a:lnTo>
                  <a:lnTo>
                    <a:pt x="291" y="195"/>
                  </a:lnTo>
                  <a:lnTo>
                    <a:pt x="324" y="186"/>
                  </a:lnTo>
                  <a:lnTo>
                    <a:pt x="329" y="176"/>
                  </a:lnTo>
                  <a:lnTo>
                    <a:pt x="352" y="177"/>
                  </a:lnTo>
                  <a:lnTo>
                    <a:pt x="382" y="153"/>
                  </a:lnTo>
                  <a:lnTo>
                    <a:pt x="391" y="153"/>
                  </a:lnTo>
                  <a:lnTo>
                    <a:pt x="404" y="166"/>
                  </a:lnTo>
                  <a:lnTo>
                    <a:pt x="424" y="150"/>
                  </a:lnTo>
                  <a:lnTo>
                    <a:pt x="499" y="131"/>
                  </a:lnTo>
                  <a:lnTo>
                    <a:pt x="522" y="113"/>
                  </a:lnTo>
                  <a:lnTo>
                    <a:pt x="545" y="111"/>
                  </a:lnTo>
                  <a:lnTo>
                    <a:pt x="552" y="97"/>
                  </a:lnTo>
                  <a:lnTo>
                    <a:pt x="565" y="89"/>
                  </a:lnTo>
                  <a:lnTo>
                    <a:pt x="601" y="100"/>
                  </a:lnTo>
                  <a:lnTo>
                    <a:pt x="624" y="97"/>
                  </a:lnTo>
                  <a:lnTo>
                    <a:pt x="644" y="82"/>
                  </a:lnTo>
                  <a:lnTo>
                    <a:pt x="662" y="91"/>
                  </a:lnTo>
                  <a:lnTo>
                    <a:pt x="685" y="78"/>
                  </a:lnTo>
                  <a:lnTo>
                    <a:pt x="722" y="81"/>
                  </a:lnTo>
                  <a:lnTo>
                    <a:pt x="737" y="61"/>
                  </a:lnTo>
                  <a:lnTo>
                    <a:pt x="803" y="55"/>
                  </a:lnTo>
                  <a:lnTo>
                    <a:pt x="804" y="40"/>
                  </a:lnTo>
                  <a:lnTo>
                    <a:pt x="823" y="19"/>
                  </a:lnTo>
                  <a:lnTo>
                    <a:pt x="856" y="46"/>
                  </a:lnTo>
                  <a:lnTo>
                    <a:pt x="872" y="42"/>
                  </a:lnTo>
                  <a:lnTo>
                    <a:pt x="876" y="26"/>
                  </a:lnTo>
                  <a:lnTo>
                    <a:pt x="892" y="32"/>
                  </a:lnTo>
                  <a:lnTo>
                    <a:pt x="960" y="10"/>
                  </a:lnTo>
                  <a:lnTo>
                    <a:pt x="1018" y="16"/>
                  </a:lnTo>
                  <a:lnTo>
                    <a:pt x="1022" y="0"/>
                  </a:lnTo>
                  <a:lnTo>
                    <a:pt x="1075" y="10"/>
                  </a:lnTo>
                  <a:lnTo>
                    <a:pt x="1081" y="20"/>
                  </a:lnTo>
                  <a:lnTo>
                    <a:pt x="1114" y="9"/>
                  </a:lnTo>
                  <a:lnTo>
                    <a:pt x="1131" y="10"/>
                  </a:lnTo>
                  <a:lnTo>
                    <a:pt x="1133" y="36"/>
                  </a:lnTo>
                  <a:lnTo>
                    <a:pt x="1154" y="65"/>
                  </a:lnTo>
                  <a:lnTo>
                    <a:pt x="1173" y="66"/>
                  </a:lnTo>
                  <a:lnTo>
                    <a:pt x="1186" y="82"/>
                  </a:lnTo>
                  <a:lnTo>
                    <a:pt x="1203" y="71"/>
                  </a:lnTo>
                  <a:lnTo>
                    <a:pt x="1244" y="75"/>
                  </a:lnTo>
                  <a:lnTo>
                    <a:pt x="1263" y="89"/>
                  </a:lnTo>
                  <a:lnTo>
                    <a:pt x="1255" y="113"/>
                  </a:lnTo>
                  <a:lnTo>
                    <a:pt x="1273" y="113"/>
                  </a:lnTo>
                  <a:lnTo>
                    <a:pt x="1280" y="130"/>
                  </a:lnTo>
                  <a:lnTo>
                    <a:pt x="1277" y="153"/>
                  </a:lnTo>
                  <a:lnTo>
                    <a:pt x="1263" y="156"/>
                  </a:lnTo>
                  <a:lnTo>
                    <a:pt x="1258" y="169"/>
                  </a:lnTo>
                  <a:lnTo>
                    <a:pt x="1291" y="195"/>
                  </a:lnTo>
                  <a:lnTo>
                    <a:pt x="1316" y="186"/>
                  </a:lnTo>
                  <a:lnTo>
                    <a:pt x="1317" y="202"/>
                  </a:lnTo>
                  <a:lnTo>
                    <a:pt x="1335" y="216"/>
                  </a:lnTo>
                  <a:lnTo>
                    <a:pt x="1326" y="226"/>
                  </a:lnTo>
                  <a:lnTo>
                    <a:pt x="1309" y="215"/>
                  </a:lnTo>
                  <a:lnTo>
                    <a:pt x="1294" y="236"/>
                  </a:lnTo>
                  <a:lnTo>
                    <a:pt x="1291" y="255"/>
                  </a:lnTo>
                  <a:lnTo>
                    <a:pt x="1319" y="274"/>
                  </a:lnTo>
                  <a:lnTo>
                    <a:pt x="1306" y="290"/>
                  </a:lnTo>
                  <a:lnTo>
                    <a:pt x="1294" y="281"/>
                  </a:lnTo>
                  <a:lnTo>
                    <a:pt x="1299" y="273"/>
                  </a:lnTo>
                  <a:lnTo>
                    <a:pt x="1283" y="267"/>
                  </a:lnTo>
                  <a:lnTo>
                    <a:pt x="1267" y="352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  <p:sp>
          <p:nvSpPr>
            <p:cNvPr id="37" name="Freeform 21">
              <a:extLst>
                <a:ext uri="{FF2B5EF4-FFF2-40B4-BE49-F238E27FC236}">
                  <a16:creationId xmlns:a16="http://schemas.microsoft.com/office/drawing/2014/main" id="{3A01D60B-8DF1-6E40-9586-081C0AE09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2023141" y="3120222"/>
              <a:ext cx="198529" cy="448242"/>
            </a:xfrm>
            <a:custGeom>
              <a:avLst/>
              <a:gdLst>
                <a:gd name="T0" fmla="*/ 268 w 385"/>
                <a:gd name="T1" fmla="*/ 85 h 865"/>
                <a:gd name="T2" fmla="*/ 296 w 385"/>
                <a:gd name="T3" fmla="*/ 125 h 865"/>
                <a:gd name="T4" fmla="*/ 290 w 385"/>
                <a:gd name="T5" fmla="*/ 176 h 865"/>
                <a:gd name="T6" fmla="*/ 251 w 385"/>
                <a:gd name="T7" fmla="*/ 186 h 865"/>
                <a:gd name="T8" fmla="*/ 302 w 385"/>
                <a:gd name="T9" fmla="*/ 248 h 865"/>
                <a:gd name="T10" fmla="*/ 302 w 385"/>
                <a:gd name="T11" fmla="*/ 298 h 865"/>
                <a:gd name="T12" fmla="*/ 309 w 385"/>
                <a:gd name="T13" fmla="*/ 323 h 865"/>
                <a:gd name="T14" fmla="*/ 369 w 385"/>
                <a:gd name="T15" fmla="*/ 327 h 865"/>
                <a:gd name="T16" fmla="*/ 368 w 385"/>
                <a:gd name="T17" fmla="*/ 353 h 865"/>
                <a:gd name="T18" fmla="*/ 353 w 385"/>
                <a:gd name="T19" fmla="*/ 385 h 865"/>
                <a:gd name="T20" fmla="*/ 372 w 385"/>
                <a:gd name="T21" fmla="*/ 406 h 865"/>
                <a:gd name="T22" fmla="*/ 339 w 385"/>
                <a:gd name="T23" fmla="*/ 516 h 865"/>
                <a:gd name="T24" fmla="*/ 349 w 385"/>
                <a:gd name="T25" fmla="*/ 501 h 865"/>
                <a:gd name="T26" fmla="*/ 356 w 385"/>
                <a:gd name="T27" fmla="*/ 496 h 865"/>
                <a:gd name="T28" fmla="*/ 369 w 385"/>
                <a:gd name="T29" fmla="*/ 498 h 865"/>
                <a:gd name="T30" fmla="*/ 381 w 385"/>
                <a:gd name="T31" fmla="*/ 514 h 865"/>
                <a:gd name="T32" fmla="*/ 385 w 385"/>
                <a:gd name="T33" fmla="*/ 514 h 865"/>
                <a:gd name="T34" fmla="*/ 379 w 385"/>
                <a:gd name="T35" fmla="*/ 573 h 865"/>
                <a:gd name="T36" fmla="*/ 364 w 385"/>
                <a:gd name="T37" fmla="*/ 624 h 865"/>
                <a:gd name="T38" fmla="*/ 302 w 385"/>
                <a:gd name="T39" fmla="*/ 651 h 865"/>
                <a:gd name="T40" fmla="*/ 284 w 385"/>
                <a:gd name="T41" fmla="*/ 653 h 865"/>
                <a:gd name="T42" fmla="*/ 240 w 385"/>
                <a:gd name="T43" fmla="*/ 663 h 865"/>
                <a:gd name="T44" fmla="*/ 245 w 385"/>
                <a:gd name="T45" fmla="*/ 820 h 865"/>
                <a:gd name="T46" fmla="*/ 206 w 385"/>
                <a:gd name="T47" fmla="*/ 865 h 865"/>
                <a:gd name="T48" fmla="*/ 175 w 385"/>
                <a:gd name="T49" fmla="*/ 828 h 865"/>
                <a:gd name="T50" fmla="*/ 145 w 385"/>
                <a:gd name="T51" fmla="*/ 804 h 865"/>
                <a:gd name="T52" fmla="*/ 121 w 385"/>
                <a:gd name="T53" fmla="*/ 748 h 865"/>
                <a:gd name="T54" fmla="*/ 124 w 385"/>
                <a:gd name="T55" fmla="*/ 676 h 865"/>
                <a:gd name="T56" fmla="*/ 120 w 385"/>
                <a:gd name="T57" fmla="*/ 624 h 865"/>
                <a:gd name="T58" fmla="*/ 96 w 385"/>
                <a:gd name="T59" fmla="*/ 555 h 865"/>
                <a:gd name="T60" fmla="*/ 47 w 385"/>
                <a:gd name="T61" fmla="*/ 527 h 865"/>
                <a:gd name="T62" fmla="*/ 13 w 385"/>
                <a:gd name="T63" fmla="*/ 481 h 865"/>
                <a:gd name="T64" fmla="*/ 10 w 385"/>
                <a:gd name="T65" fmla="*/ 445 h 865"/>
                <a:gd name="T66" fmla="*/ 31 w 385"/>
                <a:gd name="T67" fmla="*/ 402 h 865"/>
                <a:gd name="T68" fmla="*/ 31 w 385"/>
                <a:gd name="T69" fmla="*/ 346 h 865"/>
                <a:gd name="T70" fmla="*/ 28 w 385"/>
                <a:gd name="T71" fmla="*/ 282 h 865"/>
                <a:gd name="T72" fmla="*/ 22 w 385"/>
                <a:gd name="T73" fmla="*/ 222 h 865"/>
                <a:gd name="T74" fmla="*/ 35 w 385"/>
                <a:gd name="T75" fmla="*/ 179 h 865"/>
                <a:gd name="T76" fmla="*/ 31 w 385"/>
                <a:gd name="T77" fmla="*/ 122 h 865"/>
                <a:gd name="T78" fmla="*/ 21 w 385"/>
                <a:gd name="T79" fmla="*/ 86 h 865"/>
                <a:gd name="T80" fmla="*/ 0 w 385"/>
                <a:gd name="T81" fmla="*/ 50 h 865"/>
                <a:gd name="T82" fmla="*/ 8 w 385"/>
                <a:gd name="T83" fmla="*/ 19 h 865"/>
                <a:gd name="T84" fmla="*/ 57 w 385"/>
                <a:gd name="T85" fmla="*/ 0 h 865"/>
                <a:gd name="T86" fmla="*/ 103 w 385"/>
                <a:gd name="T87" fmla="*/ 14 h 865"/>
                <a:gd name="T88" fmla="*/ 129 w 385"/>
                <a:gd name="T89" fmla="*/ 43 h 865"/>
                <a:gd name="T90" fmla="*/ 178 w 385"/>
                <a:gd name="T91" fmla="*/ 72 h 865"/>
                <a:gd name="T92" fmla="*/ 224 w 385"/>
                <a:gd name="T93" fmla="*/ 89 h 865"/>
                <a:gd name="T94" fmla="*/ 268 w 385"/>
                <a:gd name="T95" fmla="*/ 85 h 8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85" h="865">
                  <a:moveTo>
                    <a:pt x="268" y="85"/>
                  </a:moveTo>
                  <a:lnTo>
                    <a:pt x="296" y="125"/>
                  </a:lnTo>
                  <a:lnTo>
                    <a:pt x="290" y="176"/>
                  </a:lnTo>
                  <a:lnTo>
                    <a:pt x="251" y="186"/>
                  </a:lnTo>
                  <a:lnTo>
                    <a:pt x="302" y="248"/>
                  </a:lnTo>
                  <a:lnTo>
                    <a:pt x="302" y="298"/>
                  </a:lnTo>
                  <a:lnTo>
                    <a:pt x="309" y="323"/>
                  </a:lnTo>
                  <a:lnTo>
                    <a:pt x="369" y="327"/>
                  </a:lnTo>
                  <a:lnTo>
                    <a:pt x="368" y="353"/>
                  </a:lnTo>
                  <a:lnTo>
                    <a:pt x="353" y="385"/>
                  </a:lnTo>
                  <a:lnTo>
                    <a:pt x="372" y="406"/>
                  </a:lnTo>
                  <a:lnTo>
                    <a:pt x="339" y="516"/>
                  </a:lnTo>
                  <a:lnTo>
                    <a:pt x="349" y="501"/>
                  </a:lnTo>
                  <a:lnTo>
                    <a:pt x="356" y="496"/>
                  </a:lnTo>
                  <a:lnTo>
                    <a:pt x="369" y="498"/>
                  </a:lnTo>
                  <a:lnTo>
                    <a:pt x="381" y="514"/>
                  </a:lnTo>
                  <a:lnTo>
                    <a:pt x="385" y="514"/>
                  </a:lnTo>
                  <a:lnTo>
                    <a:pt x="379" y="573"/>
                  </a:lnTo>
                  <a:lnTo>
                    <a:pt x="364" y="624"/>
                  </a:lnTo>
                  <a:lnTo>
                    <a:pt x="302" y="651"/>
                  </a:lnTo>
                  <a:lnTo>
                    <a:pt x="284" y="653"/>
                  </a:lnTo>
                  <a:lnTo>
                    <a:pt x="240" y="663"/>
                  </a:lnTo>
                  <a:lnTo>
                    <a:pt x="245" y="820"/>
                  </a:lnTo>
                  <a:lnTo>
                    <a:pt x="206" y="865"/>
                  </a:lnTo>
                  <a:lnTo>
                    <a:pt x="175" y="828"/>
                  </a:lnTo>
                  <a:lnTo>
                    <a:pt x="145" y="804"/>
                  </a:lnTo>
                  <a:lnTo>
                    <a:pt x="121" y="748"/>
                  </a:lnTo>
                  <a:lnTo>
                    <a:pt x="124" y="676"/>
                  </a:lnTo>
                  <a:lnTo>
                    <a:pt x="120" y="624"/>
                  </a:lnTo>
                  <a:lnTo>
                    <a:pt x="96" y="555"/>
                  </a:lnTo>
                  <a:lnTo>
                    <a:pt x="47" y="527"/>
                  </a:lnTo>
                  <a:lnTo>
                    <a:pt x="13" y="481"/>
                  </a:lnTo>
                  <a:lnTo>
                    <a:pt x="10" y="445"/>
                  </a:lnTo>
                  <a:lnTo>
                    <a:pt x="31" y="402"/>
                  </a:lnTo>
                  <a:lnTo>
                    <a:pt x="31" y="346"/>
                  </a:lnTo>
                  <a:lnTo>
                    <a:pt x="28" y="282"/>
                  </a:lnTo>
                  <a:lnTo>
                    <a:pt x="22" y="222"/>
                  </a:lnTo>
                  <a:lnTo>
                    <a:pt x="35" y="179"/>
                  </a:lnTo>
                  <a:lnTo>
                    <a:pt x="31" y="122"/>
                  </a:lnTo>
                  <a:lnTo>
                    <a:pt x="21" y="86"/>
                  </a:lnTo>
                  <a:lnTo>
                    <a:pt x="0" y="50"/>
                  </a:lnTo>
                  <a:lnTo>
                    <a:pt x="8" y="19"/>
                  </a:lnTo>
                  <a:lnTo>
                    <a:pt x="57" y="0"/>
                  </a:lnTo>
                  <a:lnTo>
                    <a:pt x="103" y="14"/>
                  </a:lnTo>
                  <a:lnTo>
                    <a:pt x="129" y="43"/>
                  </a:lnTo>
                  <a:lnTo>
                    <a:pt x="178" y="72"/>
                  </a:lnTo>
                  <a:lnTo>
                    <a:pt x="224" y="89"/>
                  </a:lnTo>
                  <a:lnTo>
                    <a:pt x="268" y="85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19050">
              <a:solidFill>
                <a:srgbClr val="4C4741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ko-KR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39" name="설명선 2[L] 38">
            <a:extLst>
              <a:ext uri="{FF2B5EF4-FFF2-40B4-BE49-F238E27FC236}">
                <a16:creationId xmlns:a16="http://schemas.microsoft.com/office/drawing/2014/main" id="{698D460A-0EB7-E84E-A252-66D5DC3E33EF}"/>
              </a:ext>
            </a:extLst>
          </p:cNvPr>
          <p:cNvSpPr/>
          <p:nvPr/>
        </p:nvSpPr>
        <p:spPr>
          <a:xfrm>
            <a:off x="6515004" y="1127013"/>
            <a:ext cx="4125287" cy="1125099"/>
          </a:xfrm>
          <a:prstGeom prst="borderCallout2">
            <a:avLst>
              <a:gd name="adj1" fmla="val 24387"/>
              <a:gd name="adj2" fmla="val 168"/>
              <a:gd name="adj3" fmla="val 23280"/>
              <a:gd name="adj4" fmla="val -23472"/>
              <a:gd name="adj5" fmla="val 133458"/>
              <a:gd name="adj6" fmla="val -102777"/>
            </a:avLst>
          </a:prstGeom>
          <a:noFill/>
          <a:ln w="28575"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활용 모범사례 참고</a:t>
            </a:r>
            <a:endParaRPr kumimoji="1" lang="ko-Kore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AB9CC17-1C74-EE49-8213-51B83F5ED9CB}"/>
              </a:ext>
            </a:extLst>
          </p:cNvPr>
          <p:cNvSpPr/>
          <p:nvPr/>
        </p:nvSpPr>
        <p:spPr>
          <a:xfrm>
            <a:off x="6266686" y="767458"/>
            <a:ext cx="496636" cy="503107"/>
          </a:xfrm>
          <a:prstGeom prst="ellipse">
            <a:avLst/>
          </a:prstGeom>
          <a:solidFill>
            <a:srgbClr val="140034"/>
          </a:solidFill>
          <a:ln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38" name="사각형: 둥근 모서리 96">
            <a:extLst>
              <a:ext uri="{FF2B5EF4-FFF2-40B4-BE49-F238E27FC236}">
                <a16:creationId xmlns:a16="http://schemas.microsoft.com/office/drawing/2014/main" id="{907BB93E-D39B-9E45-AD71-6E4C90CDE5DE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전국적 활용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2" name="사각형: 둥근 모서리 96">
            <a:extLst>
              <a:ext uri="{FF2B5EF4-FFF2-40B4-BE49-F238E27FC236}">
                <a16:creationId xmlns:a16="http://schemas.microsoft.com/office/drawing/2014/main" id="{0F28CC44-FEEA-FB42-B0B6-AD208DD3ED5E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기대 효과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33093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7D1D8FE-C434-43D7-B45B-AAADBDE96B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2552" y="2249011"/>
            <a:ext cx="5543021" cy="3563371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01FB0177-752E-4EC4-89A9-D197B7B09A6C}"/>
              </a:ext>
            </a:extLst>
          </p:cNvPr>
          <p:cNvSpPr/>
          <p:nvPr/>
        </p:nvSpPr>
        <p:spPr>
          <a:xfrm>
            <a:off x="1973029" y="2682124"/>
            <a:ext cx="1086055" cy="1582993"/>
          </a:xfrm>
          <a:prstGeom prst="ellipse">
            <a:avLst/>
          </a:prstGeom>
          <a:noFill/>
          <a:ln w="12700">
            <a:solidFill>
              <a:srgbClr val="FFD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6A3A25A2-4BA1-4879-986A-338DD1C16A3B}"/>
              </a:ext>
            </a:extLst>
          </p:cNvPr>
          <p:cNvSpPr/>
          <p:nvPr/>
        </p:nvSpPr>
        <p:spPr>
          <a:xfrm>
            <a:off x="4688481" y="4641482"/>
            <a:ext cx="1141670" cy="561666"/>
          </a:xfrm>
          <a:prstGeom prst="ellipse">
            <a:avLst/>
          </a:prstGeom>
          <a:noFill/>
          <a:ln w="12700">
            <a:solidFill>
              <a:srgbClr val="FFD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>
            <a:extLst>
              <a:ext uri="{FF2B5EF4-FFF2-40B4-BE49-F238E27FC236}">
                <a16:creationId xmlns:a16="http://schemas.microsoft.com/office/drawing/2014/main" id="{C0B29452-630A-446A-BDF7-77B51A5690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0386" y="3704918"/>
            <a:ext cx="5667375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EFAC1452-69D8-4C48-AAF2-420237797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712" y="710407"/>
            <a:ext cx="5715000" cy="3019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사각형: 둥근 모서리 96">
            <a:extLst>
              <a:ext uri="{FF2B5EF4-FFF2-40B4-BE49-F238E27FC236}">
                <a16:creationId xmlns:a16="http://schemas.microsoft.com/office/drawing/2014/main" id="{ED9B899D-2703-4F68-92D4-191BA0B6E820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GyeonggiTitleOTF Light"/>
                <a:ea typeface="경기천년제목 Light" panose="02020403020101020101" pitchFamily="18" charset="-127"/>
              </a:rPr>
              <a:t>  코로나 타임라인</a:t>
            </a:r>
            <a:r>
              <a:rPr lang="en-US" altLang="ko-KR" sz="2000" b="1" spc="600" dirty="0">
                <a:solidFill>
                  <a:schemeClr val="bg1"/>
                </a:solidFill>
                <a:latin typeface="GyeonggiTitleOTF Light"/>
                <a:ea typeface="경기천년제목 Light" panose="02020403020101020101" pitchFamily="18" charset="-127"/>
              </a:rPr>
              <a:t> : </a:t>
            </a:r>
            <a:r>
              <a:rPr lang="ko-KR" altLang="en-US" sz="2000" b="1" spc="600" dirty="0">
                <a:solidFill>
                  <a:schemeClr val="bg1"/>
                </a:solidFill>
                <a:latin typeface="GyeonggiTitleOTF Light"/>
                <a:ea typeface="경기천년제목 Light" panose="02020403020101020101" pitchFamily="18" charset="-127"/>
              </a:rPr>
              <a:t>지역별 일일 </a:t>
            </a:r>
            <a:r>
              <a:rPr lang="ko-KR" altLang="en-US" sz="2000" b="1" spc="600" dirty="0" err="1">
                <a:solidFill>
                  <a:schemeClr val="bg1"/>
                </a:solidFill>
                <a:latin typeface="GyeonggiTitleOTF Light"/>
                <a:ea typeface="경기천년제목 Light" panose="02020403020101020101" pitchFamily="18" charset="-127"/>
              </a:rPr>
              <a:t>확진자</a:t>
            </a:r>
            <a:endParaRPr lang="en-US" altLang="ko-KR" sz="2000" b="1" spc="600" dirty="0">
              <a:solidFill>
                <a:schemeClr val="bg1"/>
              </a:solidFill>
              <a:latin typeface="GyeonggiTitleOTF Light"/>
              <a:ea typeface="경기천년제목 Light" panose="02020403020101020101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B0596193-8BF2-4457-BDB2-C523813BE708}"/>
              </a:ext>
            </a:extLst>
          </p:cNvPr>
          <p:cNvSpPr/>
          <p:nvPr/>
        </p:nvSpPr>
        <p:spPr>
          <a:xfrm>
            <a:off x="7412609" y="810790"/>
            <a:ext cx="1086055" cy="1582993"/>
          </a:xfrm>
          <a:prstGeom prst="ellipse">
            <a:avLst/>
          </a:prstGeom>
          <a:noFill/>
          <a:ln w="12700">
            <a:solidFill>
              <a:srgbClr val="FFD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연결선: 구부러짐 26">
            <a:extLst>
              <a:ext uri="{FF2B5EF4-FFF2-40B4-BE49-F238E27FC236}">
                <a16:creationId xmlns:a16="http://schemas.microsoft.com/office/drawing/2014/main" id="{4C65D29E-BD30-45E5-BD49-6659A3E60835}"/>
              </a:ext>
            </a:extLst>
          </p:cNvPr>
          <p:cNvCxnSpPr>
            <a:cxnSpLocks/>
            <a:stCxn id="2" idx="0"/>
          </p:cNvCxnSpPr>
          <p:nvPr/>
        </p:nvCxnSpPr>
        <p:spPr>
          <a:xfrm rot="5400000" flipH="1" flipV="1">
            <a:off x="4456119" y="-274364"/>
            <a:ext cx="1016427" cy="4896551"/>
          </a:xfrm>
          <a:prstGeom prst="curvedConnector2">
            <a:avLst/>
          </a:prstGeom>
          <a:ln w="12700">
            <a:solidFill>
              <a:srgbClr val="FFD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타원 28">
            <a:extLst>
              <a:ext uri="{FF2B5EF4-FFF2-40B4-BE49-F238E27FC236}">
                <a16:creationId xmlns:a16="http://schemas.microsoft.com/office/drawing/2014/main" id="{2C01ED23-13A1-4271-A04A-9C2C3D7CC58C}"/>
              </a:ext>
            </a:extLst>
          </p:cNvPr>
          <p:cNvSpPr/>
          <p:nvPr/>
        </p:nvSpPr>
        <p:spPr>
          <a:xfrm>
            <a:off x="10411005" y="5048972"/>
            <a:ext cx="1405599" cy="1421275"/>
          </a:xfrm>
          <a:prstGeom prst="ellipse">
            <a:avLst/>
          </a:prstGeom>
          <a:noFill/>
          <a:ln w="12700">
            <a:solidFill>
              <a:srgbClr val="FFD68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7" name="연결선: 구부러짐 36">
            <a:extLst>
              <a:ext uri="{FF2B5EF4-FFF2-40B4-BE49-F238E27FC236}">
                <a16:creationId xmlns:a16="http://schemas.microsoft.com/office/drawing/2014/main" id="{50201BAF-4666-4511-B509-E6B440746B31}"/>
              </a:ext>
            </a:extLst>
          </p:cNvPr>
          <p:cNvCxnSpPr>
            <a:stCxn id="5" idx="6"/>
            <a:endCxn id="29" idx="0"/>
          </p:cNvCxnSpPr>
          <p:nvPr/>
        </p:nvCxnSpPr>
        <p:spPr>
          <a:xfrm>
            <a:off x="5830151" y="4922315"/>
            <a:ext cx="5283654" cy="126657"/>
          </a:xfrm>
          <a:prstGeom prst="curvedConnector2">
            <a:avLst/>
          </a:prstGeom>
          <a:ln w="12700">
            <a:solidFill>
              <a:srgbClr val="FFD689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06C9E27B-C098-4A76-83EE-F3E0670A64C1}"/>
              </a:ext>
            </a:extLst>
          </p:cNvPr>
          <p:cNvSpPr/>
          <p:nvPr/>
        </p:nvSpPr>
        <p:spPr>
          <a:xfrm>
            <a:off x="8551506" y="1359574"/>
            <a:ext cx="2222782" cy="32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신천지 집단 감염</a:t>
            </a:r>
            <a:endParaRPr lang="en-US" altLang="ko-KR" sz="11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6548C28E-E9AA-4C50-95FC-F976D9D97DA8}"/>
              </a:ext>
            </a:extLst>
          </p:cNvPr>
          <p:cNvSpPr/>
          <p:nvPr/>
        </p:nvSpPr>
        <p:spPr>
          <a:xfrm>
            <a:off x="10329259" y="4601939"/>
            <a:ext cx="1487345" cy="3218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1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 이태원 집단감염</a:t>
            </a:r>
            <a:endParaRPr lang="en-US" altLang="ko-KR" sz="11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6" name="object 13">
            <a:extLst>
              <a:ext uri="{FF2B5EF4-FFF2-40B4-BE49-F238E27FC236}">
                <a16:creationId xmlns:a16="http://schemas.microsoft.com/office/drawing/2014/main" id="{5EC8D1C3-81CF-45D9-BB05-5AFE7035323F}"/>
              </a:ext>
            </a:extLst>
          </p:cNvPr>
          <p:cNvSpPr txBox="1"/>
          <p:nvPr/>
        </p:nvSpPr>
        <p:spPr>
          <a:xfrm>
            <a:off x="1355309" y="5606124"/>
            <a:ext cx="5311216" cy="789011"/>
          </a:xfrm>
          <a:prstGeom prst="rect">
            <a:avLst/>
          </a:prstGeom>
          <a:noFill/>
        </p:spPr>
        <p:txBody>
          <a:bodyPr vert="horz" wrap="square" lIns="0" tIns="128905" rIns="0" bIns="0" rtlCol="0">
            <a:noAutofit/>
          </a:bodyPr>
          <a:lstStyle/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대구의 경우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2~3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신천지 집단 감염으로 다수의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서울의 경우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 이태원발 집단 감염으로 다수의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발생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9" name="사각형: 둥근 모서리 96">
            <a:extLst>
              <a:ext uri="{FF2B5EF4-FFF2-40B4-BE49-F238E27FC236}">
                <a16:creationId xmlns:a16="http://schemas.microsoft.com/office/drawing/2014/main" id="{30601B24-1DB9-4D8E-B63C-235D41863057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A9FF29B-9445-4382-83C3-177BA6BEAACB}"/>
              </a:ext>
            </a:extLst>
          </p:cNvPr>
          <p:cNvSpPr/>
          <p:nvPr/>
        </p:nvSpPr>
        <p:spPr>
          <a:xfrm>
            <a:off x="1398372" y="769816"/>
            <a:ext cx="1044818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일일 코로나 </a:t>
            </a:r>
            <a:r>
              <a:rPr lang="ko-KR" altLang="en-US" sz="1400" spc="3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확진자수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그래프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2D8A514-48B7-4A0D-967F-AD1EF03F3E0D}"/>
              </a:ext>
            </a:extLst>
          </p:cNvPr>
          <p:cNvSpPr/>
          <p:nvPr/>
        </p:nvSpPr>
        <p:spPr>
          <a:xfrm>
            <a:off x="1166371" y="92989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object 13">
            <a:extLst>
              <a:ext uri="{FF2B5EF4-FFF2-40B4-BE49-F238E27FC236}">
                <a16:creationId xmlns:a16="http://schemas.microsoft.com/office/drawing/2014/main" id="{7918ED5B-E698-4325-82A7-3A20D3145934}"/>
              </a:ext>
            </a:extLst>
          </p:cNvPr>
          <p:cNvSpPr txBox="1"/>
          <p:nvPr/>
        </p:nvSpPr>
        <p:spPr>
          <a:xfrm>
            <a:off x="1398371" y="1303812"/>
            <a:ext cx="4564089" cy="474651"/>
          </a:xfrm>
          <a:prstGeom prst="roundRect">
            <a:avLst>
              <a:gd name="adj" fmla="val 2890"/>
            </a:avLst>
          </a:prstGeom>
          <a:solidFill>
            <a:srgbClr val="DAE2F3">
              <a:alpha val="34901"/>
            </a:srgbClr>
          </a:solidFill>
          <a:effectLst>
            <a:softEdge rad="0"/>
          </a:effectLst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45498A1-A051-43C8-9456-E04B62EA71C8}"/>
              </a:ext>
            </a:extLst>
          </p:cNvPr>
          <p:cNvSpPr/>
          <p:nvPr/>
        </p:nvSpPr>
        <p:spPr>
          <a:xfrm>
            <a:off x="1549020" y="1410865"/>
            <a:ext cx="456409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변화의 추세를 보기위해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Moving Average (7)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사용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0FA462D-34C5-4467-8B38-632E8011B51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alphaModFix amt="8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893992" y="5682495"/>
            <a:ext cx="338997" cy="318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546514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>
            <a:extLst>
              <a:ext uri="{FF2B5EF4-FFF2-40B4-BE49-F238E27FC236}">
                <a16:creationId xmlns:a16="http://schemas.microsoft.com/office/drawing/2014/main" id="{2AF17671-5386-294C-8188-C22EC4CEFD70}"/>
              </a:ext>
            </a:extLst>
          </p:cNvPr>
          <p:cNvSpPr>
            <a:spLocks/>
          </p:cNvSpPr>
          <p:nvPr/>
        </p:nvSpPr>
        <p:spPr bwMode="auto">
          <a:xfrm>
            <a:off x="1711388" y="2252112"/>
            <a:ext cx="358283" cy="285385"/>
          </a:xfrm>
          <a:custGeom>
            <a:avLst/>
            <a:gdLst>
              <a:gd name="T0" fmla="*/ 12 w 691"/>
              <a:gd name="T1" fmla="*/ 295 h 552"/>
              <a:gd name="T2" fmla="*/ 80 w 691"/>
              <a:gd name="T3" fmla="*/ 364 h 552"/>
              <a:gd name="T4" fmla="*/ 88 w 691"/>
              <a:gd name="T5" fmla="*/ 406 h 552"/>
              <a:gd name="T6" fmla="*/ 104 w 691"/>
              <a:gd name="T7" fmla="*/ 471 h 552"/>
              <a:gd name="T8" fmla="*/ 158 w 691"/>
              <a:gd name="T9" fmla="*/ 446 h 552"/>
              <a:gd name="T10" fmla="*/ 212 w 691"/>
              <a:gd name="T11" fmla="*/ 552 h 552"/>
              <a:gd name="T12" fmla="*/ 267 w 691"/>
              <a:gd name="T13" fmla="*/ 547 h 552"/>
              <a:gd name="T14" fmla="*/ 385 w 691"/>
              <a:gd name="T15" fmla="*/ 504 h 552"/>
              <a:gd name="T16" fmla="*/ 440 w 691"/>
              <a:gd name="T17" fmla="*/ 529 h 552"/>
              <a:gd name="T18" fmla="*/ 518 w 691"/>
              <a:gd name="T19" fmla="*/ 514 h 552"/>
              <a:gd name="T20" fmla="*/ 603 w 691"/>
              <a:gd name="T21" fmla="*/ 481 h 552"/>
              <a:gd name="T22" fmla="*/ 601 w 691"/>
              <a:gd name="T23" fmla="*/ 459 h 552"/>
              <a:gd name="T24" fmla="*/ 624 w 691"/>
              <a:gd name="T25" fmla="*/ 455 h 552"/>
              <a:gd name="T26" fmla="*/ 648 w 691"/>
              <a:gd name="T27" fmla="*/ 413 h 552"/>
              <a:gd name="T28" fmla="*/ 633 w 691"/>
              <a:gd name="T29" fmla="*/ 359 h 552"/>
              <a:gd name="T30" fmla="*/ 684 w 691"/>
              <a:gd name="T31" fmla="*/ 330 h 552"/>
              <a:gd name="T32" fmla="*/ 679 w 691"/>
              <a:gd name="T33" fmla="*/ 278 h 552"/>
              <a:gd name="T34" fmla="*/ 645 w 691"/>
              <a:gd name="T35" fmla="*/ 272 h 552"/>
              <a:gd name="T36" fmla="*/ 578 w 691"/>
              <a:gd name="T37" fmla="*/ 295 h 552"/>
              <a:gd name="T38" fmla="*/ 551 w 691"/>
              <a:gd name="T39" fmla="*/ 288 h 552"/>
              <a:gd name="T40" fmla="*/ 577 w 691"/>
              <a:gd name="T41" fmla="*/ 191 h 552"/>
              <a:gd name="T42" fmla="*/ 555 w 691"/>
              <a:gd name="T43" fmla="*/ 128 h 552"/>
              <a:gd name="T44" fmla="*/ 537 w 691"/>
              <a:gd name="T45" fmla="*/ 26 h 552"/>
              <a:gd name="T46" fmla="*/ 499 w 691"/>
              <a:gd name="T47" fmla="*/ 3 h 552"/>
              <a:gd name="T48" fmla="*/ 410 w 691"/>
              <a:gd name="T49" fmla="*/ 0 h 552"/>
              <a:gd name="T50" fmla="*/ 371 w 691"/>
              <a:gd name="T51" fmla="*/ 27 h 552"/>
              <a:gd name="T52" fmla="*/ 362 w 691"/>
              <a:gd name="T53" fmla="*/ 57 h 552"/>
              <a:gd name="T54" fmla="*/ 341 w 691"/>
              <a:gd name="T55" fmla="*/ 131 h 552"/>
              <a:gd name="T56" fmla="*/ 228 w 691"/>
              <a:gd name="T57" fmla="*/ 151 h 552"/>
              <a:gd name="T58" fmla="*/ 209 w 691"/>
              <a:gd name="T59" fmla="*/ 226 h 552"/>
              <a:gd name="T60" fmla="*/ 133 w 691"/>
              <a:gd name="T61" fmla="*/ 262 h 552"/>
              <a:gd name="T62" fmla="*/ 65 w 691"/>
              <a:gd name="T63" fmla="*/ 210 h 552"/>
              <a:gd name="T64" fmla="*/ 23 w 691"/>
              <a:gd name="T65" fmla="*/ 249 h 552"/>
              <a:gd name="T66" fmla="*/ 0 w 691"/>
              <a:gd name="T67" fmla="*/ 289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1" h="552">
                <a:moveTo>
                  <a:pt x="0" y="289"/>
                </a:moveTo>
                <a:lnTo>
                  <a:pt x="12" y="295"/>
                </a:lnTo>
                <a:lnTo>
                  <a:pt x="12" y="295"/>
                </a:lnTo>
                <a:lnTo>
                  <a:pt x="80" y="364"/>
                </a:lnTo>
                <a:lnTo>
                  <a:pt x="78" y="396"/>
                </a:lnTo>
                <a:lnTo>
                  <a:pt x="88" y="406"/>
                </a:lnTo>
                <a:lnTo>
                  <a:pt x="94" y="461"/>
                </a:lnTo>
                <a:lnTo>
                  <a:pt x="104" y="471"/>
                </a:lnTo>
                <a:lnTo>
                  <a:pt x="114" y="470"/>
                </a:lnTo>
                <a:lnTo>
                  <a:pt x="158" y="446"/>
                </a:lnTo>
                <a:lnTo>
                  <a:pt x="204" y="549"/>
                </a:lnTo>
                <a:lnTo>
                  <a:pt x="212" y="552"/>
                </a:lnTo>
                <a:lnTo>
                  <a:pt x="245" y="539"/>
                </a:lnTo>
                <a:lnTo>
                  <a:pt x="267" y="547"/>
                </a:lnTo>
                <a:lnTo>
                  <a:pt x="310" y="544"/>
                </a:lnTo>
                <a:lnTo>
                  <a:pt x="385" y="504"/>
                </a:lnTo>
                <a:lnTo>
                  <a:pt x="440" y="498"/>
                </a:lnTo>
                <a:lnTo>
                  <a:pt x="440" y="529"/>
                </a:lnTo>
                <a:lnTo>
                  <a:pt x="453" y="552"/>
                </a:lnTo>
                <a:lnTo>
                  <a:pt x="518" y="514"/>
                </a:lnTo>
                <a:lnTo>
                  <a:pt x="573" y="508"/>
                </a:lnTo>
                <a:lnTo>
                  <a:pt x="603" y="481"/>
                </a:lnTo>
                <a:lnTo>
                  <a:pt x="594" y="471"/>
                </a:lnTo>
                <a:lnTo>
                  <a:pt x="601" y="459"/>
                </a:lnTo>
                <a:lnTo>
                  <a:pt x="613" y="462"/>
                </a:lnTo>
                <a:lnTo>
                  <a:pt x="624" y="455"/>
                </a:lnTo>
                <a:lnTo>
                  <a:pt x="648" y="423"/>
                </a:lnTo>
                <a:lnTo>
                  <a:pt x="648" y="413"/>
                </a:lnTo>
                <a:lnTo>
                  <a:pt x="626" y="405"/>
                </a:lnTo>
                <a:lnTo>
                  <a:pt x="633" y="359"/>
                </a:lnTo>
                <a:lnTo>
                  <a:pt x="652" y="341"/>
                </a:lnTo>
                <a:lnTo>
                  <a:pt x="684" y="330"/>
                </a:lnTo>
                <a:lnTo>
                  <a:pt x="691" y="321"/>
                </a:lnTo>
                <a:lnTo>
                  <a:pt x="679" y="278"/>
                </a:lnTo>
                <a:lnTo>
                  <a:pt x="665" y="256"/>
                </a:lnTo>
                <a:lnTo>
                  <a:pt x="645" y="272"/>
                </a:lnTo>
                <a:lnTo>
                  <a:pt x="600" y="282"/>
                </a:lnTo>
                <a:lnTo>
                  <a:pt x="578" y="295"/>
                </a:lnTo>
                <a:lnTo>
                  <a:pt x="557" y="299"/>
                </a:lnTo>
                <a:lnTo>
                  <a:pt x="551" y="288"/>
                </a:lnTo>
                <a:lnTo>
                  <a:pt x="551" y="266"/>
                </a:lnTo>
                <a:lnTo>
                  <a:pt x="577" y="191"/>
                </a:lnTo>
                <a:lnTo>
                  <a:pt x="557" y="161"/>
                </a:lnTo>
                <a:lnTo>
                  <a:pt x="555" y="128"/>
                </a:lnTo>
                <a:lnTo>
                  <a:pt x="539" y="108"/>
                </a:lnTo>
                <a:lnTo>
                  <a:pt x="537" y="26"/>
                </a:lnTo>
                <a:lnTo>
                  <a:pt x="521" y="7"/>
                </a:lnTo>
                <a:lnTo>
                  <a:pt x="499" y="3"/>
                </a:lnTo>
                <a:lnTo>
                  <a:pt x="452" y="8"/>
                </a:lnTo>
                <a:lnTo>
                  <a:pt x="410" y="0"/>
                </a:lnTo>
                <a:lnTo>
                  <a:pt x="394" y="17"/>
                </a:lnTo>
                <a:lnTo>
                  <a:pt x="371" y="27"/>
                </a:lnTo>
                <a:lnTo>
                  <a:pt x="361" y="36"/>
                </a:lnTo>
                <a:lnTo>
                  <a:pt x="362" y="57"/>
                </a:lnTo>
                <a:lnTo>
                  <a:pt x="342" y="76"/>
                </a:lnTo>
                <a:lnTo>
                  <a:pt x="341" y="131"/>
                </a:lnTo>
                <a:lnTo>
                  <a:pt x="320" y="145"/>
                </a:lnTo>
                <a:lnTo>
                  <a:pt x="228" y="151"/>
                </a:lnTo>
                <a:lnTo>
                  <a:pt x="212" y="171"/>
                </a:lnTo>
                <a:lnTo>
                  <a:pt x="209" y="226"/>
                </a:lnTo>
                <a:lnTo>
                  <a:pt x="199" y="233"/>
                </a:lnTo>
                <a:lnTo>
                  <a:pt x="133" y="262"/>
                </a:lnTo>
                <a:lnTo>
                  <a:pt x="90" y="242"/>
                </a:lnTo>
                <a:lnTo>
                  <a:pt x="65" y="210"/>
                </a:lnTo>
                <a:lnTo>
                  <a:pt x="42" y="204"/>
                </a:lnTo>
                <a:lnTo>
                  <a:pt x="23" y="249"/>
                </a:lnTo>
                <a:lnTo>
                  <a:pt x="3" y="266"/>
                </a:lnTo>
                <a:lnTo>
                  <a:pt x="0" y="28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C62C881-1C40-3445-9ACE-41437E630EEB}"/>
              </a:ext>
            </a:extLst>
          </p:cNvPr>
          <p:cNvSpPr>
            <a:spLocks noEditPoints="1"/>
          </p:cNvSpPr>
          <p:nvPr/>
        </p:nvSpPr>
        <p:spPr bwMode="auto">
          <a:xfrm>
            <a:off x="3462476" y="4767846"/>
            <a:ext cx="435834" cy="364487"/>
          </a:xfrm>
          <a:custGeom>
            <a:avLst/>
            <a:gdLst>
              <a:gd name="T0" fmla="*/ 802 w 844"/>
              <a:gd name="T1" fmla="*/ 19 h 705"/>
              <a:gd name="T2" fmla="*/ 844 w 844"/>
              <a:gd name="T3" fmla="*/ 74 h 705"/>
              <a:gd name="T4" fmla="*/ 815 w 844"/>
              <a:gd name="T5" fmla="*/ 121 h 705"/>
              <a:gd name="T6" fmla="*/ 800 w 844"/>
              <a:gd name="T7" fmla="*/ 210 h 705"/>
              <a:gd name="T8" fmla="*/ 766 w 844"/>
              <a:gd name="T9" fmla="*/ 229 h 705"/>
              <a:gd name="T10" fmla="*/ 801 w 844"/>
              <a:gd name="T11" fmla="*/ 261 h 705"/>
              <a:gd name="T12" fmla="*/ 758 w 844"/>
              <a:gd name="T13" fmla="*/ 307 h 705"/>
              <a:gd name="T14" fmla="*/ 759 w 844"/>
              <a:gd name="T15" fmla="*/ 366 h 705"/>
              <a:gd name="T16" fmla="*/ 742 w 844"/>
              <a:gd name="T17" fmla="*/ 392 h 705"/>
              <a:gd name="T18" fmla="*/ 709 w 844"/>
              <a:gd name="T19" fmla="*/ 401 h 705"/>
              <a:gd name="T20" fmla="*/ 678 w 844"/>
              <a:gd name="T21" fmla="*/ 453 h 705"/>
              <a:gd name="T22" fmla="*/ 625 w 844"/>
              <a:gd name="T23" fmla="*/ 458 h 705"/>
              <a:gd name="T24" fmla="*/ 569 w 844"/>
              <a:gd name="T25" fmla="*/ 457 h 705"/>
              <a:gd name="T26" fmla="*/ 557 w 844"/>
              <a:gd name="T27" fmla="*/ 494 h 705"/>
              <a:gd name="T28" fmla="*/ 583 w 844"/>
              <a:gd name="T29" fmla="*/ 571 h 705"/>
              <a:gd name="T30" fmla="*/ 544 w 844"/>
              <a:gd name="T31" fmla="*/ 569 h 705"/>
              <a:gd name="T32" fmla="*/ 521 w 844"/>
              <a:gd name="T33" fmla="*/ 559 h 705"/>
              <a:gd name="T34" fmla="*/ 478 w 844"/>
              <a:gd name="T35" fmla="*/ 510 h 705"/>
              <a:gd name="T36" fmla="*/ 441 w 844"/>
              <a:gd name="T37" fmla="*/ 545 h 705"/>
              <a:gd name="T38" fmla="*/ 412 w 844"/>
              <a:gd name="T39" fmla="*/ 614 h 705"/>
              <a:gd name="T40" fmla="*/ 396 w 844"/>
              <a:gd name="T41" fmla="*/ 663 h 705"/>
              <a:gd name="T42" fmla="*/ 357 w 844"/>
              <a:gd name="T43" fmla="*/ 601 h 705"/>
              <a:gd name="T44" fmla="*/ 357 w 844"/>
              <a:gd name="T45" fmla="*/ 679 h 705"/>
              <a:gd name="T46" fmla="*/ 331 w 844"/>
              <a:gd name="T47" fmla="*/ 659 h 705"/>
              <a:gd name="T48" fmla="*/ 320 w 844"/>
              <a:gd name="T49" fmla="*/ 673 h 705"/>
              <a:gd name="T50" fmla="*/ 310 w 844"/>
              <a:gd name="T51" fmla="*/ 705 h 705"/>
              <a:gd name="T52" fmla="*/ 284 w 844"/>
              <a:gd name="T53" fmla="*/ 607 h 705"/>
              <a:gd name="T54" fmla="*/ 278 w 844"/>
              <a:gd name="T55" fmla="*/ 582 h 705"/>
              <a:gd name="T56" fmla="*/ 263 w 844"/>
              <a:gd name="T57" fmla="*/ 546 h 705"/>
              <a:gd name="T58" fmla="*/ 220 w 844"/>
              <a:gd name="T59" fmla="*/ 594 h 705"/>
              <a:gd name="T60" fmla="*/ 200 w 844"/>
              <a:gd name="T61" fmla="*/ 540 h 705"/>
              <a:gd name="T62" fmla="*/ 173 w 844"/>
              <a:gd name="T63" fmla="*/ 610 h 705"/>
              <a:gd name="T64" fmla="*/ 66 w 844"/>
              <a:gd name="T65" fmla="*/ 571 h 705"/>
              <a:gd name="T66" fmla="*/ 13 w 844"/>
              <a:gd name="T67" fmla="*/ 610 h 705"/>
              <a:gd name="T68" fmla="*/ 13 w 844"/>
              <a:gd name="T69" fmla="*/ 575 h 705"/>
              <a:gd name="T70" fmla="*/ 10 w 844"/>
              <a:gd name="T71" fmla="*/ 569 h 705"/>
              <a:gd name="T72" fmla="*/ 18 w 844"/>
              <a:gd name="T73" fmla="*/ 519 h 705"/>
              <a:gd name="T74" fmla="*/ 148 w 844"/>
              <a:gd name="T75" fmla="*/ 391 h 705"/>
              <a:gd name="T76" fmla="*/ 333 w 844"/>
              <a:gd name="T77" fmla="*/ 339 h 705"/>
              <a:gd name="T78" fmla="*/ 389 w 844"/>
              <a:gd name="T79" fmla="*/ 271 h 705"/>
              <a:gd name="T80" fmla="*/ 510 w 844"/>
              <a:gd name="T81" fmla="*/ 212 h 705"/>
              <a:gd name="T82" fmla="*/ 575 w 844"/>
              <a:gd name="T83" fmla="*/ 92 h 705"/>
              <a:gd name="T84" fmla="*/ 726 w 844"/>
              <a:gd name="T85" fmla="*/ 0 h 705"/>
              <a:gd name="T86" fmla="*/ 470 w 844"/>
              <a:gd name="T87" fmla="*/ 561 h 705"/>
              <a:gd name="T88" fmla="*/ 533 w 844"/>
              <a:gd name="T89" fmla="*/ 649 h 705"/>
              <a:gd name="T90" fmla="*/ 500 w 844"/>
              <a:gd name="T91" fmla="*/ 647 h 705"/>
              <a:gd name="T92" fmla="*/ 478 w 844"/>
              <a:gd name="T93" fmla="*/ 628 h 705"/>
              <a:gd name="T94" fmla="*/ 422 w 844"/>
              <a:gd name="T95" fmla="*/ 578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44" h="705">
                <a:moveTo>
                  <a:pt x="730" y="6"/>
                </a:moveTo>
                <a:lnTo>
                  <a:pt x="732" y="19"/>
                </a:lnTo>
                <a:lnTo>
                  <a:pt x="802" y="19"/>
                </a:lnTo>
                <a:lnTo>
                  <a:pt x="827" y="43"/>
                </a:lnTo>
                <a:lnTo>
                  <a:pt x="827" y="43"/>
                </a:lnTo>
                <a:lnTo>
                  <a:pt x="844" y="74"/>
                </a:lnTo>
                <a:lnTo>
                  <a:pt x="841" y="101"/>
                </a:lnTo>
                <a:lnTo>
                  <a:pt x="825" y="107"/>
                </a:lnTo>
                <a:lnTo>
                  <a:pt x="815" y="121"/>
                </a:lnTo>
                <a:lnTo>
                  <a:pt x="808" y="138"/>
                </a:lnTo>
                <a:lnTo>
                  <a:pt x="813" y="169"/>
                </a:lnTo>
                <a:lnTo>
                  <a:pt x="800" y="210"/>
                </a:lnTo>
                <a:lnTo>
                  <a:pt x="784" y="209"/>
                </a:lnTo>
                <a:lnTo>
                  <a:pt x="782" y="226"/>
                </a:lnTo>
                <a:lnTo>
                  <a:pt x="766" y="229"/>
                </a:lnTo>
                <a:lnTo>
                  <a:pt x="776" y="238"/>
                </a:lnTo>
                <a:lnTo>
                  <a:pt x="795" y="232"/>
                </a:lnTo>
                <a:lnTo>
                  <a:pt x="801" y="261"/>
                </a:lnTo>
                <a:lnTo>
                  <a:pt x="775" y="316"/>
                </a:lnTo>
                <a:lnTo>
                  <a:pt x="764" y="316"/>
                </a:lnTo>
                <a:lnTo>
                  <a:pt x="758" y="307"/>
                </a:lnTo>
                <a:lnTo>
                  <a:pt x="746" y="332"/>
                </a:lnTo>
                <a:lnTo>
                  <a:pt x="761" y="357"/>
                </a:lnTo>
                <a:lnTo>
                  <a:pt x="759" y="366"/>
                </a:lnTo>
                <a:lnTo>
                  <a:pt x="752" y="366"/>
                </a:lnTo>
                <a:lnTo>
                  <a:pt x="751" y="388"/>
                </a:lnTo>
                <a:lnTo>
                  <a:pt x="742" y="392"/>
                </a:lnTo>
                <a:lnTo>
                  <a:pt x="736" y="385"/>
                </a:lnTo>
                <a:lnTo>
                  <a:pt x="727" y="398"/>
                </a:lnTo>
                <a:lnTo>
                  <a:pt x="709" y="401"/>
                </a:lnTo>
                <a:lnTo>
                  <a:pt x="699" y="440"/>
                </a:lnTo>
                <a:lnTo>
                  <a:pt x="686" y="442"/>
                </a:lnTo>
                <a:lnTo>
                  <a:pt x="678" y="453"/>
                </a:lnTo>
                <a:lnTo>
                  <a:pt x="648" y="441"/>
                </a:lnTo>
                <a:lnTo>
                  <a:pt x="638" y="442"/>
                </a:lnTo>
                <a:lnTo>
                  <a:pt x="625" y="458"/>
                </a:lnTo>
                <a:lnTo>
                  <a:pt x="596" y="438"/>
                </a:lnTo>
                <a:lnTo>
                  <a:pt x="598" y="453"/>
                </a:lnTo>
                <a:lnTo>
                  <a:pt x="569" y="457"/>
                </a:lnTo>
                <a:lnTo>
                  <a:pt x="565" y="467"/>
                </a:lnTo>
                <a:lnTo>
                  <a:pt x="569" y="483"/>
                </a:lnTo>
                <a:lnTo>
                  <a:pt x="557" y="494"/>
                </a:lnTo>
                <a:lnTo>
                  <a:pt x="576" y="497"/>
                </a:lnTo>
                <a:lnTo>
                  <a:pt x="585" y="525"/>
                </a:lnTo>
                <a:lnTo>
                  <a:pt x="583" y="571"/>
                </a:lnTo>
                <a:lnTo>
                  <a:pt x="562" y="559"/>
                </a:lnTo>
                <a:lnTo>
                  <a:pt x="549" y="559"/>
                </a:lnTo>
                <a:lnTo>
                  <a:pt x="544" y="569"/>
                </a:lnTo>
                <a:lnTo>
                  <a:pt x="527" y="565"/>
                </a:lnTo>
                <a:lnTo>
                  <a:pt x="526" y="548"/>
                </a:lnTo>
                <a:lnTo>
                  <a:pt x="521" y="559"/>
                </a:lnTo>
                <a:lnTo>
                  <a:pt x="487" y="553"/>
                </a:lnTo>
                <a:lnTo>
                  <a:pt x="491" y="519"/>
                </a:lnTo>
                <a:lnTo>
                  <a:pt x="478" y="510"/>
                </a:lnTo>
                <a:lnTo>
                  <a:pt x="468" y="525"/>
                </a:lnTo>
                <a:lnTo>
                  <a:pt x="445" y="533"/>
                </a:lnTo>
                <a:lnTo>
                  <a:pt x="441" y="545"/>
                </a:lnTo>
                <a:lnTo>
                  <a:pt x="444" y="551"/>
                </a:lnTo>
                <a:lnTo>
                  <a:pt x="415" y="582"/>
                </a:lnTo>
                <a:lnTo>
                  <a:pt x="412" y="614"/>
                </a:lnTo>
                <a:lnTo>
                  <a:pt x="396" y="615"/>
                </a:lnTo>
                <a:lnTo>
                  <a:pt x="409" y="641"/>
                </a:lnTo>
                <a:lnTo>
                  <a:pt x="396" y="663"/>
                </a:lnTo>
                <a:lnTo>
                  <a:pt x="380" y="626"/>
                </a:lnTo>
                <a:lnTo>
                  <a:pt x="376" y="598"/>
                </a:lnTo>
                <a:lnTo>
                  <a:pt x="357" y="601"/>
                </a:lnTo>
                <a:lnTo>
                  <a:pt x="373" y="672"/>
                </a:lnTo>
                <a:lnTo>
                  <a:pt x="367" y="680"/>
                </a:lnTo>
                <a:lnTo>
                  <a:pt x="357" y="679"/>
                </a:lnTo>
                <a:lnTo>
                  <a:pt x="354" y="653"/>
                </a:lnTo>
                <a:lnTo>
                  <a:pt x="335" y="646"/>
                </a:lnTo>
                <a:lnTo>
                  <a:pt x="331" y="659"/>
                </a:lnTo>
                <a:lnTo>
                  <a:pt x="343" y="662"/>
                </a:lnTo>
                <a:lnTo>
                  <a:pt x="340" y="676"/>
                </a:lnTo>
                <a:lnTo>
                  <a:pt x="320" y="673"/>
                </a:lnTo>
                <a:lnTo>
                  <a:pt x="331" y="690"/>
                </a:lnTo>
                <a:lnTo>
                  <a:pt x="324" y="690"/>
                </a:lnTo>
                <a:lnTo>
                  <a:pt x="310" y="705"/>
                </a:lnTo>
                <a:lnTo>
                  <a:pt x="312" y="673"/>
                </a:lnTo>
                <a:lnTo>
                  <a:pt x="299" y="666"/>
                </a:lnTo>
                <a:lnTo>
                  <a:pt x="284" y="607"/>
                </a:lnTo>
                <a:lnTo>
                  <a:pt x="294" y="552"/>
                </a:lnTo>
                <a:lnTo>
                  <a:pt x="284" y="551"/>
                </a:lnTo>
                <a:lnTo>
                  <a:pt x="278" y="582"/>
                </a:lnTo>
                <a:lnTo>
                  <a:pt x="256" y="597"/>
                </a:lnTo>
                <a:lnTo>
                  <a:pt x="255" y="575"/>
                </a:lnTo>
                <a:lnTo>
                  <a:pt x="263" y="546"/>
                </a:lnTo>
                <a:lnTo>
                  <a:pt x="255" y="545"/>
                </a:lnTo>
                <a:lnTo>
                  <a:pt x="243" y="581"/>
                </a:lnTo>
                <a:lnTo>
                  <a:pt x="220" y="594"/>
                </a:lnTo>
                <a:lnTo>
                  <a:pt x="220" y="610"/>
                </a:lnTo>
                <a:lnTo>
                  <a:pt x="190" y="610"/>
                </a:lnTo>
                <a:lnTo>
                  <a:pt x="200" y="540"/>
                </a:lnTo>
                <a:lnTo>
                  <a:pt x="209" y="528"/>
                </a:lnTo>
                <a:lnTo>
                  <a:pt x="190" y="520"/>
                </a:lnTo>
                <a:lnTo>
                  <a:pt x="173" y="610"/>
                </a:lnTo>
                <a:lnTo>
                  <a:pt x="145" y="600"/>
                </a:lnTo>
                <a:lnTo>
                  <a:pt x="92" y="600"/>
                </a:lnTo>
                <a:lnTo>
                  <a:pt x="66" y="571"/>
                </a:lnTo>
                <a:lnTo>
                  <a:pt x="62" y="584"/>
                </a:lnTo>
                <a:lnTo>
                  <a:pt x="34" y="587"/>
                </a:lnTo>
                <a:lnTo>
                  <a:pt x="13" y="610"/>
                </a:lnTo>
                <a:lnTo>
                  <a:pt x="4" y="608"/>
                </a:lnTo>
                <a:lnTo>
                  <a:pt x="0" y="594"/>
                </a:lnTo>
                <a:lnTo>
                  <a:pt x="13" y="575"/>
                </a:lnTo>
                <a:lnTo>
                  <a:pt x="29" y="578"/>
                </a:lnTo>
                <a:lnTo>
                  <a:pt x="33" y="566"/>
                </a:lnTo>
                <a:lnTo>
                  <a:pt x="10" y="569"/>
                </a:lnTo>
                <a:lnTo>
                  <a:pt x="16" y="528"/>
                </a:lnTo>
                <a:lnTo>
                  <a:pt x="16" y="528"/>
                </a:lnTo>
                <a:lnTo>
                  <a:pt x="18" y="519"/>
                </a:lnTo>
                <a:lnTo>
                  <a:pt x="63" y="502"/>
                </a:lnTo>
                <a:lnTo>
                  <a:pt x="139" y="481"/>
                </a:lnTo>
                <a:lnTo>
                  <a:pt x="148" y="391"/>
                </a:lnTo>
                <a:lnTo>
                  <a:pt x="188" y="385"/>
                </a:lnTo>
                <a:lnTo>
                  <a:pt x="258" y="342"/>
                </a:lnTo>
                <a:lnTo>
                  <a:pt x="333" y="339"/>
                </a:lnTo>
                <a:lnTo>
                  <a:pt x="359" y="311"/>
                </a:lnTo>
                <a:lnTo>
                  <a:pt x="374" y="275"/>
                </a:lnTo>
                <a:lnTo>
                  <a:pt x="389" y="271"/>
                </a:lnTo>
                <a:lnTo>
                  <a:pt x="406" y="251"/>
                </a:lnTo>
                <a:lnTo>
                  <a:pt x="477" y="206"/>
                </a:lnTo>
                <a:lnTo>
                  <a:pt x="510" y="212"/>
                </a:lnTo>
                <a:lnTo>
                  <a:pt x="529" y="187"/>
                </a:lnTo>
                <a:lnTo>
                  <a:pt x="544" y="138"/>
                </a:lnTo>
                <a:lnTo>
                  <a:pt x="575" y="92"/>
                </a:lnTo>
                <a:lnTo>
                  <a:pt x="663" y="82"/>
                </a:lnTo>
                <a:lnTo>
                  <a:pt x="673" y="49"/>
                </a:lnTo>
                <a:lnTo>
                  <a:pt x="726" y="0"/>
                </a:lnTo>
                <a:lnTo>
                  <a:pt x="726" y="0"/>
                </a:lnTo>
                <a:lnTo>
                  <a:pt x="730" y="6"/>
                </a:lnTo>
                <a:close/>
                <a:moveTo>
                  <a:pt x="470" y="561"/>
                </a:moveTo>
                <a:lnTo>
                  <a:pt x="503" y="589"/>
                </a:lnTo>
                <a:lnTo>
                  <a:pt x="498" y="618"/>
                </a:lnTo>
                <a:lnTo>
                  <a:pt x="533" y="649"/>
                </a:lnTo>
                <a:lnTo>
                  <a:pt x="524" y="667"/>
                </a:lnTo>
                <a:lnTo>
                  <a:pt x="508" y="667"/>
                </a:lnTo>
                <a:lnTo>
                  <a:pt x="500" y="647"/>
                </a:lnTo>
                <a:lnTo>
                  <a:pt x="488" y="651"/>
                </a:lnTo>
                <a:lnTo>
                  <a:pt x="480" y="643"/>
                </a:lnTo>
                <a:lnTo>
                  <a:pt x="478" y="628"/>
                </a:lnTo>
                <a:lnTo>
                  <a:pt x="454" y="621"/>
                </a:lnTo>
                <a:lnTo>
                  <a:pt x="422" y="587"/>
                </a:lnTo>
                <a:lnTo>
                  <a:pt x="422" y="578"/>
                </a:lnTo>
                <a:lnTo>
                  <a:pt x="436" y="569"/>
                </a:lnTo>
                <a:lnTo>
                  <a:pt x="470" y="561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585EC03-2CDA-4F4B-91AA-7D57CA2505EE}"/>
              </a:ext>
            </a:extLst>
          </p:cNvPr>
          <p:cNvSpPr>
            <a:spLocks/>
          </p:cNvSpPr>
          <p:nvPr/>
        </p:nvSpPr>
        <p:spPr bwMode="auto">
          <a:xfrm>
            <a:off x="3082479" y="4125729"/>
            <a:ext cx="366038" cy="420324"/>
          </a:xfrm>
          <a:custGeom>
            <a:avLst/>
            <a:gdLst>
              <a:gd name="T0" fmla="*/ 311 w 708"/>
              <a:gd name="T1" fmla="*/ 683 h 813"/>
              <a:gd name="T2" fmla="*/ 297 w 708"/>
              <a:gd name="T3" fmla="*/ 701 h 813"/>
              <a:gd name="T4" fmla="*/ 283 w 708"/>
              <a:gd name="T5" fmla="*/ 765 h 813"/>
              <a:gd name="T6" fmla="*/ 264 w 708"/>
              <a:gd name="T7" fmla="*/ 776 h 813"/>
              <a:gd name="T8" fmla="*/ 221 w 708"/>
              <a:gd name="T9" fmla="*/ 760 h 813"/>
              <a:gd name="T10" fmla="*/ 221 w 708"/>
              <a:gd name="T11" fmla="*/ 760 h 813"/>
              <a:gd name="T12" fmla="*/ 193 w 708"/>
              <a:gd name="T13" fmla="*/ 767 h 813"/>
              <a:gd name="T14" fmla="*/ 193 w 708"/>
              <a:gd name="T15" fmla="*/ 767 h 813"/>
              <a:gd name="T16" fmla="*/ 130 w 708"/>
              <a:gd name="T17" fmla="*/ 812 h 813"/>
              <a:gd name="T18" fmla="*/ 87 w 708"/>
              <a:gd name="T19" fmla="*/ 813 h 813"/>
              <a:gd name="T20" fmla="*/ 87 w 708"/>
              <a:gd name="T21" fmla="*/ 813 h 813"/>
              <a:gd name="T22" fmla="*/ 74 w 708"/>
              <a:gd name="T23" fmla="*/ 751 h 813"/>
              <a:gd name="T24" fmla="*/ 0 w 708"/>
              <a:gd name="T25" fmla="*/ 662 h 813"/>
              <a:gd name="T26" fmla="*/ 6 w 708"/>
              <a:gd name="T27" fmla="*/ 611 h 813"/>
              <a:gd name="T28" fmla="*/ 39 w 708"/>
              <a:gd name="T29" fmla="*/ 623 h 813"/>
              <a:gd name="T30" fmla="*/ 68 w 708"/>
              <a:gd name="T31" fmla="*/ 644 h 813"/>
              <a:gd name="T32" fmla="*/ 107 w 708"/>
              <a:gd name="T33" fmla="*/ 644 h 813"/>
              <a:gd name="T34" fmla="*/ 118 w 708"/>
              <a:gd name="T35" fmla="*/ 600 h 813"/>
              <a:gd name="T36" fmla="*/ 62 w 708"/>
              <a:gd name="T37" fmla="*/ 538 h 813"/>
              <a:gd name="T38" fmla="*/ 85 w 708"/>
              <a:gd name="T39" fmla="*/ 482 h 813"/>
              <a:gd name="T40" fmla="*/ 107 w 708"/>
              <a:gd name="T41" fmla="*/ 431 h 813"/>
              <a:gd name="T42" fmla="*/ 202 w 708"/>
              <a:gd name="T43" fmla="*/ 415 h 813"/>
              <a:gd name="T44" fmla="*/ 196 w 708"/>
              <a:gd name="T45" fmla="*/ 381 h 813"/>
              <a:gd name="T46" fmla="*/ 146 w 708"/>
              <a:gd name="T47" fmla="*/ 342 h 813"/>
              <a:gd name="T48" fmla="*/ 62 w 708"/>
              <a:gd name="T49" fmla="*/ 336 h 813"/>
              <a:gd name="T50" fmla="*/ 68 w 708"/>
              <a:gd name="T51" fmla="*/ 280 h 813"/>
              <a:gd name="T52" fmla="*/ 90 w 708"/>
              <a:gd name="T53" fmla="*/ 229 h 813"/>
              <a:gd name="T54" fmla="*/ 130 w 708"/>
              <a:gd name="T55" fmla="*/ 173 h 813"/>
              <a:gd name="T56" fmla="*/ 169 w 708"/>
              <a:gd name="T57" fmla="*/ 162 h 813"/>
              <a:gd name="T58" fmla="*/ 202 w 708"/>
              <a:gd name="T59" fmla="*/ 140 h 813"/>
              <a:gd name="T60" fmla="*/ 213 w 708"/>
              <a:gd name="T61" fmla="*/ 241 h 813"/>
              <a:gd name="T62" fmla="*/ 258 w 708"/>
              <a:gd name="T63" fmla="*/ 241 h 813"/>
              <a:gd name="T64" fmla="*/ 275 w 708"/>
              <a:gd name="T65" fmla="*/ 185 h 813"/>
              <a:gd name="T66" fmla="*/ 320 w 708"/>
              <a:gd name="T67" fmla="*/ 95 h 813"/>
              <a:gd name="T68" fmla="*/ 427 w 708"/>
              <a:gd name="T69" fmla="*/ 72 h 813"/>
              <a:gd name="T70" fmla="*/ 477 w 708"/>
              <a:gd name="T71" fmla="*/ 16 h 813"/>
              <a:gd name="T72" fmla="*/ 539 w 708"/>
              <a:gd name="T73" fmla="*/ 0 h 813"/>
              <a:gd name="T74" fmla="*/ 595 w 708"/>
              <a:gd name="T75" fmla="*/ 5 h 813"/>
              <a:gd name="T76" fmla="*/ 663 w 708"/>
              <a:gd name="T77" fmla="*/ 61 h 813"/>
              <a:gd name="T78" fmla="*/ 663 w 708"/>
              <a:gd name="T79" fmla="*/ 140 h 813"/>
              <a:gd name="T80" fmla="*/ 673 w 708"/>
              <a:gd name="T81" fmla="*/ 196 h 813"/>
              <a:gd name="T82" fmla="*/ 708 w 708"/>
              <a:gd name="T83" fmla="*/ 268 h 813"/>
              <a:gd name="T84" fmla="*/ 690 w 708"/>
              <a:gd name="T85" fmla="*/ 309 h 813"/>
              <a:gd name="T86" fmla="*/ 628 w 708"/>
              <a:gd name="T87" fmla="*/ 330 h 813"/>
              <a:gd name="T88" fmla="*/ 601 w 708"/>
              <a:gd name="T89" fmla="*/ 392 h 813"/>
              <a:gd name="T90" fmla="*/ 601 w 708"/>
              <a:gd name="T91" fmla="*/ 448 h 813"/>
              <a:gd name="T92" fmla="*/ 556 w 708"/>
              <a:gd name="T93" fmla="*/ 454 h 813"/>
              <a:gd name="T94" fmla="*/ 556 w 708"/>
              <a:gd name="T95" fmla="*/ 487 h 813"/>
              <a:gd name="T96" fmla="*/ 578 w 708"/>
              <a:gd name="T97" fmla="*/ 516 h 813"/>
              <a:gd name="T98" fmla="*/ 578 w 708"/>
              <a:gd name="T99" fmla="*/ 588 h 813"/>
              <a:gd name="T100" fmla="*/ 516 w 708"/>
              <a:gd name="T101" fmla="*/ 611 h 813"/>
              <a:gd name="T102" fmla="*/ 489 w 708"/>
              <a:gd name="T103" fmla="*/ 644 h 813"/>
              <a:gd name="T104" fmla="*/ 438 w 708"/>
              <a:gd name="T105" fmla="*/ 639 h 813"/>
              <a:gd name="T106" fmla="*/ 427 w 708"/>
              <a:gd name="T107" fmla="*/ 588 h 813"/>
              <a:gd name="T108" fmla="*/ 371 w 708"/>
              <a:gd name="T109" fmla="*/ 588 h 813"/>
              <a:gd name="T110" fmla="*/ 332 w 708"/>
              <a:gd name="T111" fmla="*/ 611 h 813"/>
              <a:gd name="T112" fmla="*/ 303 w 708"/>
              <a:gd name="T113" fmla="*/ 656 h 813"/>
              <a:gd name="T114" fmla="*/ 311 w 708"/>
              <a:gd name="T115" fmla="*/ 683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08" h="813">
                <a:moveTo>
                  <a:pt x="311" y="683"/>
                </a:moveTo>
                <a:lnTo>
                  <a:pt x="297" y="701"/>
                </a:lnTo>
                <a:lnTo>
                  <a:pt x="283" y="765"/>
                </a:lnTo>
                <a:lnTo>
                  <a:pt x="264" y="776"/>
                </a:lnTo>
                <a:lnTo>
                  <a:pt x="221" y="760"/>
                </a:lnTo>
                <a:lnTo>
                  <a:pt x="221" y="760"/>
                </a:lnTo>
                <a:lnTo>
                  <a:pt x="193" y="767"/>
                </a:lnTo>
                <a:lnTo>
                  <a:pt x="193" y="767"/>
                </a:lnTo>
                <a:lnTo>
                  <a:pt x="130" y="812"/>
                </a:lnTo>
                <a:lnTo>
                  <a:pt x="87" y="813"/>
                </a:lnTo>
                <a:lnTo>
                  <a:pt x="87" y="813"/>
                </a:lnTo>
                <a:lnTo>
                  <a:pt x="74" y="751"/>
                </a:lnTo>
                <a:lnTo>
                  <a:pt x="0" y="662"/>
                </a:lnTo>
                <a:lnTo>
                  <a:pt x="6" y="611"/>
                </a:lnTo>
                <a:lnTo>
                  <a:pt x="39" y="623"/>
                </a:lnTo>
                <a:lnTo>
                  <a:pt x="68" y="644"/>
                </a:lnTo>
                <a:lnTo>
                  <a:pt x="107" y="644"/>
                </a:lnTo>
                <a:lnTo>
                  <a:pt x="118" y="600"/>
                </a:lnTo>
                <a:lnTo>
                  <a:pt x="62" y="538"/>
                </a:lnTo>
                <a:lnTo>
                  <a:pt x="85" y="482"/>
                </a:lnTo>
                <a:lnTo>
                  <a:pt x="107" y="431"/>
                </a:lnTo>
                <a:lnTo>
                  <a:pt x="202" y="415"/>
                </a:lnTo>
                <a:lnTo>
                  <a:pt x="196" y="381"/>
                </a:lnTo>
                <a:lnTo>
                  <a:pt x="146" y="342"/>
                </a:lnTo>
                <a:lnTo>
                  <a:pt x="62" y="336"/>
                </a:lnTo>
                <a:lnTo>
                  <a:pt x="68" y="280"/>
                </a:lnTo>
                <a:lnTo>
                  <a:pt x="90" y="229"/>
                </a:lnTo>
                <a:lnTo>
                  <a:pt x="130" y="173"/>
                </a:lnTo>
                <a:lnTo>
                  <a:pt x="169" y="162"/>
                </a:lnTo>
                <a:lnTo>
                  <a:pt x="202" y="140"/>
                </a:lnTo>
                <a:lnTo>
                  <a:pt x="213" y="241"/>
                </a:lnTo>
                <a:lnTo>
                  <a:pt x="258" y="241"/>
                </a:lnTo>
                <a:lnTo>
                  <a:pt x="275" y="185"/>
                </a:lnTo>
                <a:lnTo>
                  <a:pt x="320" y="95"/>
                </a:lnTo>
                <a:lnTo>
                  <a:pt x="427" y="72"/>
                </a:lnTo>
                <a:lnTo>
                  <a:pt x="477" y="16"/>
                </a:lnTo>
                <a:lnTo>
                  <a:pt x="539" y="0"/>
                </a:lnTo>
                <a:lnTo>
                  <a:pt x="595" y="5"/>
                </a:lnTo>
                <a:lnTo>
                  <a:pt x="663" y="61"/>
                </a:lnTo>
                <a:lnTo>
                  <a:pt x="663" y="140"/>
                </a:lnTo>
                <a:lnTo>
                  <a:pt x="673" y="196"/>
                </a:lnTo>
                <a:lnTo>
                  <a:pt x="708" y="268"/>
                </a:lnTo>
                <a:lnTo>
                  <a:pt x="690" y="309"/>
                </a:lnTo>
                <a:lnTo>
                  <a:pt x="628" y="330"/>
                </a:lnTo>
                <a:lnTo>
                  <a:pt x="601" y="392"/>
                </a:lnTo>
                <a:lnTo>
                  <a:pt x="601" y="448"/>
                </a:lnTo>
                <a:lnTo>
                  <a:pt x="556" y="454"/>
                </a:lnTo>
                <a:lnTo>
                  <a:pt x="556" y="487"/>
                </a:lnTo>
                <a:lnTo>
                  <a:pt x="578" y="516"/>
                </a:lnTo>
                <a:lnTo>
                  <a:pt x="578" y="588"/>
                </a:lnTo>
                <a:lnTo>
                  <a:pt x="516" y="611"/>
                </a:lnTo>
                <a:lnTo>
                  <a:pt x="489" y="644"/>
                </a:lnTo>
                <a:lnTo>
                  <a:pt x="438" y="639"/>
                </a:lnTo>
                <a:lnTo>
                  <a:pt x="427" y="588"/>
                </a:lnTo>
                <a:lnTo>
                  <a:pt x="371" y="588"/>
                </a:lnTo>
                <a:lnTo>
                  <a:pt x="332" y="611"/>
                </a:lnTo>
                <a:lnTo>
                  <a:pt x="303" y="656"/>
                </a:lnTo>
                <a:lnTo>
                  <a:pt x="311" y="68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rgbClr val="BFBFBF"/>
              </a:solidFill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70CAEAEF-BFC1-D94F-9185-F22D02023425}"/>
              </a:ext>
            </a:extLst>
          </p:cNvPr>
          <p:cNvSpPr>
            <a:spLocks noEditPoints="1"/>
          </p:cNvSpPr>
          <p:nvPr/>
        </p:nvSpPr>
        <p:spPr bwMode="auto">
          <a:xfrm>
            <a:off x="1289514" y="2320356"/>
            <a:ext cx="428078" cy="313304"/>
          </a:xfrm>
          <a:custGeom>
            <a:avLst/>
            <a:gdLst>
              <a:gd name="T0" fmla="*/ 543 w 830"/>
              <a:gd name="T1" fmla="*/ 51 h 606"/>
              <a:gd name="T2" fmla="*/ 618 w 830"/>
              <a:gd name="T3" fmla="*/ 3 h 606"/>
              <a:gd name="T4" fmla="*/ 821 w 830"/>
              <a:gd name="T5" fmla="*/ 134 h 606"/>
              <a:gd name="T6" fmla="*/ 830 w 830"/>
              <a:gd name="T7" fmla="*/ 163 h 606"/>
              <a:gd name="T8" fmla="*/ 768 w 830"/>
              <a:gd name="T9" fmla="*/ 317 h 606"/>
              <a:gd name="T10" fmla="*/ 829 w 830"/>
              <a:gd name="T11" fmla="*/ 391 h 606"/>
              <a:gd name="T12" fmla="*/ 814 w 830"/>
              <a:gd name="T13" fmla="*/ 417 h 606"/>
              <a:gd name="T14" fmla="*/ 803 w 830"/>
              <a:gd name="T15" fmla="*/ 453 h 606"/>
              <a:gd name="T16" fmla="*/ 787 w 830"/>
              <a:gd name="T17" fmla="*/ 479 h 606"/>
              <a:gd name="T18" fmla="*/ 751 w 830"/>
              <a:gd name="T19" fmla="*/ 469 h 606"/>
              <a:gd name="T20" fmla="*/ 743 w 830"/>
              <a:gd name="T21" fmla="*/ 428 h 606"/>
              <a:gd name="T22" fmla="*/ 741 w 830"/>
              <a:gd name="T23" fmla="*/ 457 h 606"/>
              <a:gd name="T24" fmla="*/ 731 w 830"/>
              <a:gd name="T25" fmla="*/ 456 h 606"/>
              <a:gd name="T26" fmla="*/ 702 w 830"/>
              <a:gd name="T27" fmla="*/ 509 h 606"/>
              <a:gd name="T28" fmla="*/ 514 w 830"/>
              <a:gd name="T29" fmla="*/ 584 h 606"/>
              <a:gd name="T30" fmla="*/ 483 w 830"/>
              <a:gd name="T31" fmla="*/ 606 h 606"/>
              <a:gd name="T32" fmla="*/ 490 w 830"/>
              <a:gd name="T33" fmla="*/ 567 h 606"/>
              <a:gd name="T34" fmla="*/ 572 w 830"/>
              <a:gd name="T35" fmla="*/ 583 h 606"/>
              <a:gd name="T36" fmla="*/ 563 w 830"/>
              <a:gd name="T37" fmla="*/ 444 h 606"/>
              <a:gd name="T38" fmla="*/ 511 w 830"/>
              <a:gd name="T39" fmla="*/ 407 h 606"/>
              <a:gd name="T40" fmla="*/ 522 w 830"/>
              <a:gd name="T41" fmla="*/ 378 h 606"/>
              <a:gd name="T42" fmla="*/ 500 w 830"/>
              <a:gd name="T43" fmla="*/ 384 h 606"/>
              <a:gd name="T44" fmla="*/ 486 w 830"/>
              <a:gd name="T45" fmla="*/ 349 h 606"/>
              <a:gd name="T46" fmla="*/ 486 w 830"/>
              <a:gd name="T47" fmla="*/ 319 h 606"/>
              <a:gd name="T48" fmla="*/ 576 w 830"/>
              <a:gd name="T49" fmla="*/ 277 h 606"/>
              <a:gd name="T50" fmla="*/ 540 w 830"/>
              <a:gd name="T51" fmla="*/ 264 h 606"/>
              <a:gd name="T52" fmla="*/ 504 w 830"/>
              <a:gd name="T53" fmla="*/ 235 h 606"/>
              <a:gd name="T54" fmla="*/ 513 w 830"/>
              <a:gd name="T55" fmla="*/ 202 h 606"/>
              <a:gd name="T56" fmla="*/ 493 w 830"/>
              <a:gd name="T57" fmla="*/ 188 h 606"/>
              <a:gd name="T58" fmla="*/ 504 w 830"/>
              <a:gd name="T59" fmla="*/ 149 h 606"/>
              <a:gd name="T60" fmla="*/ 447 w 830"/>
              <a:gd name="T61" fmla="*/ 172 h 606"/>
              <a:gd name="T62" fmla="*/ 435 w 830"/>
              <a:gd name="T63" fmla="*/ 175 h 606"/>
              <a:gd name="T64" fmla="*/ 477 w 830"/>
              <a:gd name="T65" fmla="*/ 124 h 606"/>
              <a:gd name="T66" fmla="*/ 33 w 830"/>
              <a:gd name="T67" fmla="*/ 144 h 606"/>
              <a:gd name="T68" fmla="*/ 59 w 830"/>
              <a:gd name="T69" fmla="*/ 175 h 606"/>
              <a:gd name="T70" fmla="*/ 124 w 830"/>
              <a:gd name="T71" fmla="*/ 201 h 606"/>
              <a:gd name="T72" fmla="*/ 53 w 830"/>
              <a:gd name="T73" fmla="*/ 195 h 606"/>
              <a:gd name="T74" fmla="*/ 34 w 830"/>
              <a:gd name="T75" fmla="*/ 173 h 606"/>
              <a:gd name="T76" fmla="*/ 354 w 830"/>
              <a:gd name="T77" fmla="*/ 186 h 606"/>
              <a:gd name="T78" fmla="*/ 432 w 830"/>
              <a:gd name="T79" fmla="*/ 225 h 606"/>
              <a:gd name="T80" fmla="*/ 464 w 830"/>
              <a:gd name="T81" fmla="*/ 281 h 606"/>
              <a:gd name="T82" fmla="*/ 388 w 830"/>
              <a:gd name="T83" fmla="*/ 296 h 606"/>
              <a:gd name="T84" fmla="*/ 301 w 830"/>
              <a:gd name="T85" fmla="*/ 375 h 606"/>
              <a:gd name="T86" fmla="*/ 177 w 830"/>
              <a:gd name="T87" fmla="*/ 438 h 606"/>
              <a:gd name="T88" fmla="*/ 183 w 830"/>
              <a:gd name="T89" fmla="*/ 402 h 606"/>
              <a:gd name="T90" fmla="*/ 160 w 830"/>
              <a:gd name="T91" fmla="*/ 389 h 606"/>
              <a:gd name="T92" fmla="*/ 138 w 830"/>
              <a:gd name="T93" fmla="*/ 394 h 606"/>
              <a:gd name="T94" fmla="*/ 114 w 830"/>
              <a:gd name="T95" fmla="*/ 385 h 606"/>
              <a:gd name="T96" fmla="*/ 101 w 830"/>
              <a:gd name="T97" fmla="*/ 369 h 606"/>
              <a:gd name="T98" fmla="*/ 81 w 830"/>
              <a:gd name="T99" fmla="*/ 340 h 606"/>
              <a:gd name="T100" fmla="*/ 115 w 830"/>
              <a:gd name="T101" fmla="*/ 314 h 606"/>
              <a:gd name="T102" fmla="*/ 310 w 830"/>
              <a:gd name="T103" fmla="*/ 242 h 606"/>
              <a:gd name="T104" fmla="*/ 177 w 830"/>
              <a:gd name="T105" fmla="*/ 448 h 606"/>
              <a:gd name="T106" fmla="*/ 207 w 830"/>
              <a:gd name="T107" fmla="*/ 492 h 606"/>
              <a:gd name="T108" fmla="*/ 215 w 830"/>
              <a:gd name="T109" fmla="*/ 510 h 606"/>
              <a:gd name="T110" fmla="*/ 212 w 830"/>
              <a:gd name="T111" fmla="*/ 539 h 606"/>
              <a:gd name="T112" fmla="*/ 174 w 830"/>
              <a:gd name="T113" fmla="*/ 508 h 606"/>
              <a:gd name="T114" fmla="*/ 163 w 830"/>
              <a:gd name="T115" fmla="*/ 464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30" h="606">
                <a:moveTo>
                  <a:pt x="468" y="100"/>
                </a:moveTo>
                <a:lnTo>
                  <a:pt x="513" y="64"/>
                </a:lnTo>
                <a:lnTo>
                  <a:pt x="543" y="51"/>
                </a:lnTo>
                <a:lnTo>
                  <a:pt x="555" y="22"/>
                </a:lnTo>
                <a:lnTo>
                  <a:pt x="581" y="0"/>
                </a:lnTo>
                <a:lnTo>
                  <a:pt x="618" y="3"/>
                </a:lnTo>
                <a:lnTo>
                  <a:pt x="752" y="111"/>
                </a:lnTo>
                <a:lnTo>
                  <a:pt x="752" y="111"/>
                </a:lnTo>
                <a:lnTo>
                  <a:pt x="821" y="134"/>
                </a:lnTo>
                <a:lnTo>
                  <a:pt x="818" y="157"/>
                </a:lnTo>
                <a:lnTo>
                  <a:pt x="830" y="163"/>
                </a:lnTo>
                <a:lnTo>
                  <a:pt x="830" y="163"/>
                </a:lnTo>
                <a:lnTo>
                  <a:pt x="765" y="245"/>
                </a:lnTo>
                <a:lnTo>
                  <a:pt x="765" y="245"/>
                </a:lnTo>
                <a:lnTo>
                  <a:pt x="768" y="317"/>
                </a:lnTo>
                <a:lnTo>
                  <a:pt x="827" y="369"/>
                </a:lnTo>
                <a:lnTo>
                  <a:pt x="827" y="369"/>
                </a:lnTo>
                <a:lnTo>
                  <a:pt x="829" y="391"/>
                </a:lnTo>
                <a:lnTo>
                  <a:pt x="816" y="405"/>
                </a:lnTo>
                <a:lnTo>
                  <a:pt x="814" y="417"/>
                </a:lnTo>
                <a:lnTo>
                  <a:pt x="814" y="417"/>
                </a:lnTo>
                <a:lnTo>
                  <a:pt x="820" y="437"/>
                </a:lnTo>
                <a:lnTo>
                  <a:pt x="803" y="453"/>
                </a:lnTo>
                <a:lnTo>
                  <a:pt x="803" y="453"/>
                </a:lnTo>
                <a:lnTo>
                  <a:pt x="792" y="460"/>
                </a:lnTo>
                <a:lnTo>
                  <a:pt x="787" y="479"/>
                </a:lnTo>
                <a:lnTo>
                  <a:pt x="787" y="479"/>
                </a:lnTo>
                <a:lnTo>
                  <a:pt x="777" y="476"/>
                </a:lnTo>
                <a:lnTo>
                  <a:pt x="775" y="473"/>
                </a:lnTo>
                <a:lnTo>
                  <a:pt x="751" y="469"/>
                </a:lnTo>
                <a:lnTo>
                  <a:pt x="759" y="436"/>
                </a:lnTo>
                <a:lnTo>
                  <a:pt x="748" y="427"/>
                </a:lnTo>
                <a:lnTo>
                  <a:pt x="743" y="428"/>
                </a:lnTo>
                <a:lnTo>
                  <a:pt x="754" y="437"/>
                </a:lnTo>
                <a:lnTo>
                  <a:pt x="751" y="450"/>
                </a:lnTo>
                <a:lnTo>
                  <a:pt x="741" y="457"/>
                </a:lnTo>
                <a:lnTo>
                  <a:pt x="735" y="417"/>
                </a:lnTo>
                <a:lnTo>
                  <a:pt x="729" y="415"/>
                </a:lnTo>
                <a:lnTo>
                  <a:pt x="731" y="456"/>
                </a:lnTo>
                <a:lnTo>
                  <a:pt x="738" y="460"/>
                </a:lnTo>
                <a:lnTo>
                  <a:pt x="738" y="469"/>
                </a:lnTo>
                <a:lnTo>
                  <a:pt x="702" y="509"/>
                </a:lnTo>
                <a:lnTo>
                  <a:pt x="638" y="500"/>
                </a:lnTo>
                <a:lnTo>
                  <a:pt x="572" y="584"/>
                </a:lnTo>
                <a:lnTo>
                  <a:pt x="514" y="584"/>
                </a:lnTo>
                <a:lnTo>
                  <a:pt x="511" y="584"/>
                </a:lnTo>
                <a:lnTo>
                  <a:pt x="490" y="587"/>
                </a:lnTo>
                <a:lnTo>
                  <a:pt x="483" y="606"/>
                </a:lnTo>
                <a:lnTo>
                  <a:pt x="465" y="606"/>
                </a:lnTo>
                <a:lnTo>
                  <a:pt x="480" y="600"/>
                </a:lnTo>
                <a:lnTo>
                  <a:pt x="490" y="567"/>
                </a:lnTo>
                <a:lnTo>
                  <a:pt x="529" y="567"/>
                </a:lnTo>
                <a:lnTo>
                  <a:pt x="522" y="583"/>
                </a:lnTo>
                <a:lnTo>
                  <a:pt x="572" y="583"/>
                </a:lnTo>
                <a:lnTo>
                  <a:pt x="637" y="502"/>
                </a:lnTo>
                <a:lnTo>
                  <a:pt x="612" y="493"/>
                </a:lnTo>
                <a:lnTo>
                  <a:pt x="563" y="444"/>
                </a:lnTo>
                <a:lnTo>
                  <a:pt x="547" y="368"/>
                </a:lnTo>
                <a:lnTo>
                  <a:pt x="537" y="408"/>
                </a:lnTo>
                <a:lnTo>
                  <a:pt x="511" y="407"/>
                </a:lnTo>
                <a:lnTo>
                  <a:pt x="519" y="392"/>
                </a:lnTo>
                <a:lnTo>
                  <a:pt x="509" y="379"/>
                </a:lnTo>
                <a:lnTo>
                  <a:pt x="522" y="378"/>
                </a:lnTo>
                <a:lnTo>
                  <a:pt x="513" y="371"/>
                </a:lnTo>
                <a:lnTo>
                  <a:pt x="514" y="361"/>
                </a:lnTo>
                <a:lnTo>
                  <a:pt x="500" y="384"/>
                </a:lnTo>
                <a:lnTo>
                  <a:pt x="483" y="382"/>
                </a:lnTo>
                <a:lnTo>
                  <a:pt x="478" y="375"/>
                </a:lnTo>
                <a:lnTo>
                  <a:pt x="486" y="349"/>
                </a:lnTo>
                <a:lnTo>
                  <a:pt x="481" y="333"/>
                </a:lnTo>
                <a:lnTo>
                  <a:pt x="493" y="333"/>
                </a:lnTo>
                <a:lnTo>
                  <a:pt x="486" y="319"/>
                </a:lnTo>
                <a:lnTo>
                  <a:pt x="500" y="291"/>
                </a:lnTo>
                <a:lnTo>
                  <a:pt x="555" y="270"/>
                </a:lnTo>
                <a:lnTo>
                  <a:pt x="576" y="277"/>
                </a:lnTo>
                <a:lnTo>
                  <a:pt x="562" y="267"/>
                </a:lnTo>
                <a:lnTo>
                  <a:pt x="559" y="247"/>
                </a:lnTo>
                <a:lnTo>
                  <a:pt x="540" y="264"/>
                </a:lnTo>
                <a:lnTo>
                  <a:pt x="516" y="267"/>
                </a:lnTo>
                <a:lnTo>
                  <a:pt x="517" y="242"/>
                </a:lnTo>
                <a:lnTo>
                  <a:pt x="504" y="235"/>
                </a:lnTo>
                <a:lnTo>
                  <a:pt x="498" y="224"/>
                </a:lnTo>
                <a:lnTo>
                  <a:pt x="516" y="225"/>
                </a:lnTo>
                <a:lnTo>
                  <a:pt x="513" y="202"/>
                </a:lnTo>
                <a:lnTo>
                  <a:pt x="503" y="202"/>
                </a:lnTo>
                <a:lnTo>
                  <a:pt x="501" y="188"/>
                </a:lnTo>
                <a:lnTo>
                  <a:pt x="493" y="188"/>
                </a:lnTo>
                <a:lnTo>
                  <a:pt x="491" y="180"/>
                </a:lnTo>
                <a:lnTo>
                  <a:pt x="503" y="175"/>
                </a:lnTo>
                <a:lnTo>
                  <a:pt x="504" y="149"/>
                </a:lnTo>
                <a:lnTo>
                  <a:pt x="457" y="167"/>
                </a:lnTo>
                <a:lnTo>
                  <a:pt x="454" y="179"/>
                </a:lnTo>
                <a:lnTo>
                  <a:pt x="447" y="172"/>
                </a:lnTo>
                <a:lnTo>
                  <a:pt x="437" y="176"/>
                </a:lnTo>
                <a:lnTo>
                  <a:pt x="395" y="212"/>
                </a:lnTo>
                <a:lnTo>
                  <a:pt x="435" y="175"/>
                </a:lnTo>
                <a:lnTo>
                  <a:pt x="504" y="146"/>
                </a:lnTo>
                <a:lnTo>
                  <a:pt x="490" y="127"/>
                </a:lnTo>
                <a:lnTo>
                  <a:pt x="477" y="124"/>
                </a:lnTo>
                <a:lnTo>
                  <a:pt x="468" y="100"/>
                </a:lnTo>
                <a:close/>
                <a:moveTo>
                  <a:pt x="1" y="129"/>
                </a:moveTo>
                <a:lnTo>
                  <a:pt x="33" y="144"/>
                </a:lnTo>
                <a:lnTo>
                  <a:pt x="34" y="152"/>
                </a:lnTo>
                <a:lnTo>
                  <a:pt x="50" y="146"/>
                </a:lnTo>
                <a:lnTo>
                  <a:pt x="59" y="175"/>
                </a:lnTo>
                <a:lnTo>
                  <a:pt x="75" y="182"/>
                </a:lnTo>
                <a:lnTo>
                  <a:pt x="128" y="175"/>
                </a:lnTo>
                <a:lnTo>
                  <a:pt x="124" y="201"/>
                </a:lnTo>
                <a:lnTo>
                  <a:pt x="88" y="193"/>
                </a:lnTo>
                <a:lnTo>
                  <a:pt x="53" y="205"/>
                </a:lnTo>
                <a:lnTo>
                  <a:pt x="53" y="195"/>
                </a:lnTo>
                <a:lnTo>
                  <a:pt x="46" y="195"/>
                </a:lnTo>
                <a:lnTo>
                  <a:pt x="29" y="212"/>
                </a:lnTo>
                <a:lnTo>
                  <a:pt x="34" y="173"/>
                </a:lnTo>
                <a:lnTo>
                  <a:pt x="0" y="139"/>
                </a:lnTo>
                <a:lnTo>
                  <a:pt x="1" y="129"/>
                </a:lnTo>
                <a:close/>
                <a:moveTo>
                  <a:pt x="354" y="186"/>
                </a:moveTo>
                <a:lnTo>
                  <a:pt x="367" y="199"/>
                </a:lnTo>
                <a:lnTo>
                  <a:pt x="367" y="206"/>
                </a:lnTo>
                <a:lnTo>
                  <a:pt x="432" y="225"/>
                </a:lnTo>
                <a:lnTo>
                  <a:pt x="442" y="241"/>
                </a:lnTo>
                <a:lnTo>
                  <a:pt x="457" y="248"/>
                </a:lnTo>
                <a:lnTo>
                  <a:pt x="464" y="281"/>
                </a:lnTo>
                <a:lnTo>
                  <a:pt x="424" y="307"/>
                </a:lnTo>
                <a:lnTo>
                  <a:pt x="399" y="306"/>
                </a:lnTo>
                <a:lnTo>
                  <a:pt x="388" y="296"/>
                </a:lnTo>
                <a:lnTo>
                  <a:pt x="370" y="317"/>
                </a:lnTo>
                <a:lnTo>
                  <a:pt x="331" y="335"/>
                </a:lnTo>
                <a:lnTo>
                  <a:pt x="301" y="375"/>
                </a:lnTo>
                <a:lnTo>
                  <a:pt x="229" y="428"/>
                </a:lnTo>
                <a:lnTo>
                  <a:pt x="200" y="424"/>
                </a:lnTo>
                <a:lnTo>
                  <a:pt x="177" y="438"/>
                </a:lnTo>
                <a:lnTo>
                  <a:pt x="176" y="428"/>
                </a:lnTo>
                <a:lnTo>
                  <a:pt x="186" y="423"/>
                </a:lnTo>
                <a:lnTo>
                  <a:pt x="183" y="402"/>
                </a:lnTo>
                <a:lnTo>
                  <a:pt x="166" y="391"/>
                </a:lnTo>
                <a:lnTo>
                  <a:pt x="144" y="405"/>
                </a:lnTo>
                <a:lnTo>
                  <a:pt x="160" y="389"/>
                </a:lnTo>
                <a:lnTo>
                  <a:pt x="151" y="375"/>
                </a:lnTo>
                <a:lnTo>
                  <a:pt x="138" y="379"/>
                </a:lnTo>
                <a:lnTo>
                  <a:pt x="138" y="394"/>
                </a:lnTo>
                <a:lnTo>
                  <a:pt x="127" y="385"/>
                </a:lnTo>
                <a:lnTo>
                  <a:pt x="122" y="398"/>
                </a:lnTo>
                <a:lnTo>
                  <a:pt x="114" y="385"/>
                </a:lnTo>
                <a:lnTo>
                  <a:pt x="94" y="384"/>
                </a:lnTo>
                <a:lnTo>
                  <a:pt x="109" y="372"/>
                </a:lnTo>
                <a:lnTo>
                  <a:pt x="101" y="369"/>
                </a:lnTo>
                <a:lnTo>
                  <a:pt x="102" y="352"/>
                </a:lnTo>
                <a:lnTo>
                  <a:pt x="94" y="353"/>
                </a:lnTo>
                <a:lnTo>
                  <a:pt x="81" y="340"/>
                </a:lnTo>
                <a:lnTo>
                  <a:pt x="78" y="327"/>
                </a:lnTo>
                <a:lnTo>
                  <a:pt x="85" y="316"/>
                </a:lnTo>
                <a:lnTo>
                  <a:pt x="115" y="314"/>
                </a:lnTo>
                <a:lnTo>
                  <a:pt x="186" y="264"/>
                </a:lnTo>
                <a:lnTo>
                  <a:pt x="285" y="260"/>
                </a:lnTo>
                <a:lnTo>
                  <a:pt x="310" y="242"/>
                </a:lnTo>
                <a:lnTo>
                  <a:pt x="323" y="193"/>
                </a:lnTo>
                <a:lnTo>
                  <a:pt x="354" y="186"/>
                </a:lnTo>
                <a:close/>
                <a:moveTo>
                  <a:pt x="177" y="448"/>
                </a:moveTo>
                <a:lnTo>
                  <a:pt x="179" y="464"/>
                </a:lnTo>
                <a:lnTo>
                  <a:pt x="193" y="469"/>
                </a:lnTo>
                <a:lnTo>
                  <a:pt x="207" y="492"/>
                </a:lnTo>
                <a:lnTo>
                  <a:pt x="228" y="502"/>
                </a:lnTo>
                <a:lnTo>
                  <a:pt x="226" y="512"/>
                </a:lnTo>
                <a:lnTo>
                  <a:pt x="215" y="510"/>
                </a:lnTo>
                <a:lnTo>
                  <a:pt x="225" y="518"/>
                </a:lnTo>
                <a:lnTo>
                  <a:pt x="212" y="528"/>
                </a:lnTo>
                <a:lnTo>
                  <a:pt x="212" y="539"/>
                </a:lnTo>
                <a:lnTo>
                  <a:pt x="184" y="548"/>
                </a:lnTo>
                <a:lnTo>
                  <a:pt x="167" y="531"/>
                </a:lnTo>
                <a:lnTo>
                  <a:pt x="174" y="508"/>
                </a:lnTo>
                <a:lnTo>
                  <a:pt x="168" y="496"/>
                </a:lnTo>
                <a:lnTo>
                  <a:pt x="148" y="490"/>
                </a:lnTo>
                <a:lnTo>
                  <a:pt x="163" y="464"/>
                </a:lnTo>
                <a:lnTo>
                  <a:pt x="164" y="447"/>
                </a:lnTo>
                <a:lnTo>
                  <a:pt x="177" y="44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95CFD962-7B87-6441-AD74-0420D684C68C}"/>
              </a:ext>
            </a:extLst>
          </p:cNvPr>
          <p:cNvSpPr>
            <a:spLocks/>
          </p:cNvSpPr>
          <p:nvPr/>
        </p:nvSpPr>
        <p:spPr bwMode="auto">
          <a:xfrm>
            <a:off x="1621430" y="4901233"/>
            <a:ext cx="313304" cy="217141"/>
          </a:xfrm>
          <a:custGeom>
            <a:avLst/>
            <a:gdLst>
              <a:gd name="T0" fmla="*/ 500 w 604"/>
              <a:gd name="T1" fmla="*/ 63 h 420"/>
              <a:gd name="T2" fmla="*/ 466 w 604"/>
              <a:gd name="T3" fmla="*/ 21 h 420"/>
              <a:gd name="T4" fmla="*/ 432 w 604"/>
              <a:gd name="T5" fmla="*/ 5 h 420"/>
              <a:gd name="T6" fmla="*/ 389 w 604"/>
              <a:gd name="T7" fmla="*/ 4 h 420"/>
              <a:gd name="T8" fmla="*/ 344 w 604"/>
              <a:gd name="T9" fmla="*/ 21 h 420"/>
              <a:gd name="T10" fmla="*/ 308 w 604"/>
              <a:gd name="T11" fmla="*/ 40 h 420"/>
              <a:gd name="T12" fmla="*/ 272 w 604"/>
              <a:gd name="T13" fmla="*/ 77 h 420"/>
              <a:gd name="T14" fmla="*/ 246 w 604"/>
              <a:gd name="T15" fmla="*/ 79 h 420"/>
              <a:gd name="T16" fmla="*/ 209 w 604"/>
              <a:gd name="T17" fmla="*/ 66 h 420"/>
              <a:gd name="T18" fmla="*/ 182 w 604"/>
              <a:gd name="T19" fmla="*/ 41 h 420"/>
              <a:gd name="T20" fmla="*/ 172 w 604"/>
              <a:gd name="T21" fmla="*/ 2 h 420"/>
              <a:gd name="T22" fmla="*/ 133 w 604"/>
              <a:gd name="T23" fmla="*/ 0 h 420"/>
              <a:gd name="T24" fmla="*/ 95 w 604"/>
              <a:gd name="T25" fmla="*/ 96 h 420"/>
              <a:gd name="T26" fmla="*/ 52 w 604"/>
              <a:gd name="T27" fmla="*/ 95 h 420"/>
              <a:gd name="T28" fmla="*/ 22 w 604"/>
              <a:gd name="T29" fmla="*/ 132 h 420"/>
              <a:gd name="T30" fmla="*/ 0 w 604"/>
              <a:gd name="T31" fmla="*/ 217 h 420"/>
              <a:gd name="T32" fmla="*/ 9 w 604"/>
              <a:gd name="T33" fmla="*/ 291 h 420"/>
              <a:gd name="T34" fmla="*/ 138 w 604"/>
              <a:gd name="T35" fmla="*/ 309 h 420"/>
              <a:gd name="T36" fmla="*/ 172 w 604"/>
              <a:gd name="T37" fmla="*/ 351 h 420"/>
              <a:gd name="T38" fmla="*/ 206 w 604"/>
              <a:gd name="T39" fmla="*/ 420 h 420"/>
              <a:gd name="T40" fmla="*/ 272 w 604"/>
              <a:gd name="T41" fmla="*/ 420 h 420"/>
              <a:gd name="T42" fmla="*/ 334 w 604"/>
              <a:gd name="T43" fmla="*/ 384 h 420"/>
              <a:gd name="T44" fmla="*/ 404 w 604"/>
              <a:gd name="T45" fmla="*/ 384 h 420"/>
              <a:gd name="T46" fmla="*/ 430 w 604"/>
              <a:gd name="T47" fmla="*/ 366 h 420"/>
              <a:gd name="T48" fmla="*/ 486 w 604"/>
              <a:gd name="T49" fmla="*/ 376 h 420"/>
              <a:gd name="T50" fmla="*/ 548 w 604"/>
              <a:gd name="T51" fmla="*/ 334 h 420"/>
              <a:gd name="T52" fmla="*/ 572 w 604"/>
              <a:gd name="T53" fmla="*/ 301 h 420"/>
              <a:gd name="T54" fmla="*/ 587 w 604"/>
              <a:gd name="T55" fmla="*/ 271 h 420"/>
              <a:gd name="T56" fmla="*/ 588 w 604"/>
              <a:gd name="T57" fmla="*/ 224 h 420"/>
              <a:gd name="T58" fmla="*/ 604 w 604"/>
              <a:gd name="T59" fmla="*/ 191 h 420"/>
              <a:gd name="T60" fmla="*/ 604 w 604"/>
              <a:gd name="T61" fmla="*/ 167 h 420"/>
              <a:gd name="T62" fmla="*/ 566 w 604"/>
              <a:gd name="T63" fmla="*/ 149 h 420"/>
              <a:gd name="T64" fmla="*/ 519 w 604"/>
              <a:gd name="T65" fmla="*/ 144 h 420"/>
              <a:gd name="T66" fmla="*/ 500 w 604"/>
              <a:gd name="T67" fmla="*/ 63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4" h="420">
                <a:moveTo>
                  <a:pt x="500" y="63"/>
                </a:moveTo>
                <a:lnTo>
                  <a:pt x="466" y="21"/>
                </a:lnTo>
                <a:lnTo>
                  <a:pt x="432" y="5"/>
                </a:lnTo>
                <a:lnTo>
                  <a:pt x="389" y="4"/>
                </a:lnTo>
                <a:lnTo>
                  <a:pt x="344" y="21"/>
                </a:lnTo>
                <a:lnTo>
                  <a:pt x="308" y="40"/>
                </a:lnTo>
                <a:lnTo>
                  <a:pt x="272" y="77"/>
                </a:lnTo>
                <a:lnTo>
                  <a:pt x="246" y="79"/>
                </a:lnTo>
                <a:lnTo>
                  <a:pt x="209" y="66"/>
                </a:lnTo>
                <a:lnTo>
                  <a:pt x="182" y="41"/>
                </a:lnTo>
                <a:lnTo>
                  <a:pt x="172" y="2"/>
                </a:lnTo>
                <a:lnTo>
                  <a:pt x="133" y="0"/>
                </a:lnTo>
                <a:lnTo>
                  <a:pt x="95" y="96"/>
                </a:lnTo>
                <a:lnTo>
                  <a:pt x="52" y="95"/>
                </a:lnTo>
                <a:lnTo>
                  <a:pt x="22" y="132"/>
                </a:lnTo>
                <a:lnTo>
                  <a:pt x="0" y="217"/>
                </a:lnTo>
                <a:lnTo>
                  <a:pt x="9" y="291"/>
                </a:lnTo>
                <a:lnTo>
                  <a:pt x="138" y="309"/>
                </a:lnTo>
                <a:lnTo>
                  <a:pt x="172" y="351"/>
                </a:lnTo>
                <a:lnTo>
                  <a:pt x="206" y="420"/>
                </a:lnTo>
                <a:lnTo>
                  <a:pt x="272" y="420"/>
                </a:lnTo>
                <a:lnTo>
                  <a:pt x="334" y="384"/>
                </a:lnTo>
                <a:lnTo>
                  <a:pt x="404" y="384"/>
                </a:lnTo>
                <a:lnTo>
                  <a:pt x="430" y="366"/>
                </a:lnTo>
                <a:lnTo>
                  <a:pt x="486" y="376"/>
                </a:lnTo>
                <a:lnTo>
                  <a:pt x="548" y="334"/>
                </a:lnTo>
                <a:lnTo>
                  <a:pt x="572" y="301"/>
                </a:lnTo>
                <a:lnTo>
                  <a:pt x="587" y="271"/>
                </a:lnTo>
                <a:lnTo>
                  <a:pt x="588" y="224"/>
                </a:lnTo>
                <a:lnTo>
                  <a:pt x="604" y="191"/>
                </a:lnTo>
                <a:lnTo>
                  <a:pt x="604" y="167"/>
                </a:lnTo>
                <a:lnTo>
                  <a:pt x="566" y="149"/>
                </a:lnTo>
                <a:lnTo>
                  <a:pt x="519" y="144"/>
                </a:lnTo>
                <a:lnTo>
                  <a:pt x="500" y="63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109FBF5D-C31B-D74E-A9F1-8A9EA94FF1AC}"/>
              </a:ext>
            </a:extLst>
          </p:cNvPr>
          <p:cNvSpPr>
            <a:spLocks/>
          </p:cNvSpPr>
          <p:nvPr/>
        </p:nvSpPr>
        <p:spPr bwMode="auto">
          <a:xfrm>
            <a:off x="2128610" y="3592183"/>
            <a:ext cx="259019" cy="333467"/>
          </a:xfrm>
          <a:custGeom>
            <a:avLst/>
            <a:gdLst>
              <a:gd name="T0" fmla="*/ 264 w 499"/>
              <a:gd name="T1" fmla="*/ 95 h 646"/>
              <a:gd name="T2" fmla="*/ 269 w 499"/>
              <a:gd name="T3" fmla="*/ 99 h 646"/>
              <a:gd name="T4" fmla="*/ 269 w 499"/>
              <a:gd name="T5" fmla="*/ 99 h 646"/>
              <a:gd name="T6" fmla="*/ 279 w 499"/>
              <a:gd name="T7" fmla="*/ 96 h 646"/>
              <a:gd name="T8" fmla="*/ 296 w 499"/>
              <a:gd name="T9" fmla="*/ 56 h 646"/>
              <a:gd name="T10" fmla="*/ 296 w 499"/>
              <a:gd name="T11" fmla="*/ 56 h 646"/>
              <a:gd name="T12" fmla="*/ 306 w 499"/>
              <a:gd name="T13" fmla="*/ 45 h 646"/>
              <a:gd name="T14" fmla="*/ 306 w 499"/>
              <a:gd name="T15" fmla="*/ 45 h 646"/>
              <a:gd name="T16" fmla="*/ 332 w 499"/>
              <a:gd name="T17" fmla="*/ 47 h 646"/>
              <a:gd name="T18" fmla="*/ 326 w 499"/>
              <a:gd name="T19" fmla="*/ 72 h 646"/>
              <a:gd name="T20" fmla="*/ 326 w 499"/>
              <a:gd name="T21" fmla="*/ 72 h 646"/>
              <a:gd name="T22" fmla="*/ 325 w 499"/>
              <a:gd name="T23" fmla="*/ 83 h 646"/>
              <a:gd name="T24" fmla="*/ 325 w 499"/>
              <a:gd name="T25" fmla="*/ 83 h 646"/>
              <a:gd name="T26" fmla="*/ 325 w 499"/>
              <a:gd name="T27" fmla="*/ 88 h 646"/>
              <a:gd name="T28" fmla="*/ 375 w 499"/>
              <a:gd name="T29" fmla="*/ 40 h 646"/>
              <a:gd name="T30" fmla="*/ 375 w 499"/>
              <a:gd name="T31" fmla="*/ 40 h 646"/>
              <a:gd name="T32" fmla="*/ 421 w 499"/>
              <a:gd name="T33" fmla="*/ 85 h 646"/>
              <a:gd name="T34" fmla="*/ 421 w 499"/>
              <a:gd name="T35" fmla="*/ 85 h 646"/>
              <a:gd name="T36" fmla="*/ 426 w 499"/>
              <a:gd name="T37" fmla="*/ 131 h 646"/>
              <a:gd name="T38" fmla="*/ 437 w 499"/>
              <a:gd name="T39" fmla="*/ 145 h 646"/>
              <a:gd name="T40" fmla="*/ 469 w 499"/>
              <a:gd name="T41" fmla="*/ 153 h 646"/>
              <a:gd name="T42" fmla="*/ 463 w 499"/>
              <a:gd name="T43" fmla="*/ 181 h 646"/>
              <a:gd name="T44" fmla="*/ 477 w 499"/>
              <a:gd name="T45" fmla="*/ 186 h 646"/>
              <a:gd name="T46" fmla="*/ 499 w 499"/>
              <a:gd name="T47" fmla="*/ 225 h 646"/>
              <a:gd name="T48" fmla="*/ 477 w 499"/>
              <a:gd name="T49" fmla="*/ 230 h 646"/>
              <a:gd name="T50" fmla="*/ 449 w 499"/>
              <a:gd name="T51" fmla="*/ 258 h 646"/>
              <a:gd name="T52" fmla="*/ 449 w 499"/>
              <a:gd name="T53" fmla="*/ 258 h 646"/>
              <a:gd name="T54" fmla="*/ 431 w 499"/>
              <a:gd name="T55" fmla="*/ 359 h 646"/>
              <a:gd name="T56" fmla="*/ 431 w 499"/>
              <a:gd name="T57" fmla="*/ 359 h 646"/>
              <a:gd name="T58" fmla="*/ 410 w 499"/>
              <a:gd name="T59" fmla="*/ 471 h 646"/>
              <a:gd name="T60" fmla="*/ 430 w 499"/>
              <a:gd name="T61" fmla="*/ 539 h 646"/>
              <a:gd name="T62" fmla="*/ 430 w 499"/>
              <a:gd name="T63" fmla="*/ 539 h 646"/>
              <a:gd name="T64" fmla="*/ 371 w 499"/>
              <a:gd name="T65" fmla="*/ 578 h 646"/>
              <a:gd name="T66" fmla="*/ 331 w 499"/>
              <a:gd name="T67" fmla="*/ 628 h 646"/>
              <a:gd name="T68" fmla="*/ 264 w 499"/>
              <a:gd name="T69" fmla="*/ 589 h 646"/>
              <a:gd name="T70" fmla="*/ 224 w 499"/>
              <a:gd name="T71" fmla="*/ 522 h 646"/>
              <a:gd name="T72" fmla="*/ 224 w 499"/>
              <a:gd name="T73" fmla="*/ 488 h 646"/>
              <a:gd name="T74" fmla="*/ 214 w 499"/>
              <a:gd name="T75" fmla="*/ 461 h 646"/>
              <a:gd name="T76" fmla="*/ 185 w 499"/>
              <a:gd name="T77" fmla="*/ 461 h 646"/>
              <a:gd name="T78" fmla="*/ 191 w 499"/>
              <a:gd name="T79" fmla="*/ 516 h 646"/>
              <a:gd name="T80" fmla="*/ 179 w 499"/>
              <a:gd name="T81" fmla="*/ 607 h 646"/>
              <a:gd name="T82" fmla="*/ 163 w 499"/>
              <a:gd name="T83" fmla="*/ 646 h 646"/>
              <a:gd name="T84" fmla="*/ 140 w 499"/>
              <a:gd name="T85" fmla="*/ 646 h 646"/>
              <a:gd name="T86" fmla="*/ 123 w 499"/>
              <a:gd name="T87" fmla="*/ 589 h 646"/>
              <a:gd name="T88" fmla="*/ 78 w 499"/>
              <a:gd name="T89" fmla="*/ 572 h 646"/>
              <a:gd name="T90" fmla="*/ 51 w 499"/>
              <a:gd name="T91" fmla="*/ 533 h 646"/>
              <a:gd name="T92" fmla="*/ 45 w 499"/>
              <a:gd name="T93" fmla="*/ 471 h 646"/>
              <a:gd name="T94" fmla="*/ 6 w 499"/>
              <a:gd name="T95" fmla="*/ 438 h 646"/>
              <a:gd name="T96" fmla="*/ 0 w 499"/>
              <a:gd name="T97" fmla="*/ 365 h 646"/>
              <a:gd name="T98" fmla="*/ 39 w 499"/>
              <a:gd name="T99" fmla="*/ 320 h 646"/>
              <a:gd name="T100" fmla="*/ 34 w 499"/>
              <a:gd name="T101" fmla="*/ 163 h 646"/>
              <a:gd name="T102" fmla="*/ 34 w 499"/>
              <a:gd name="T103" fmla="*/ 163 h 646"/>
              <a:gd name="T104" fmla="*/ 78 w 499"/>
              <a:gd name="T105" fmla="*/ 153 h 646"/>
              <a:gd name="T106" fmla="*/ 78 w 499"/>
              <a:gd name="T107" fmla="*/ 153 h 646"/>
              <a:gd name="T108" fmla="*/ 96 w 499"/>
              <a:gd name="T109" fmla="*/ 151 h 646"/>
              <a:gd name="T110" fmla="*/ 158 w 499"/>
              <a:gd name="T111" fmla="*/ 124 h 646"/>
              <a:gd name="T112" fmla="*/ 173 w 499"/>
              <a:gd name="T113" fmla="*/ 73 h 646"/>
              <a:gd name="T114" fmla="*/ 179 w 499"/>
              <a:gd name="T115" fmla="*/ 14 h 646"/>
              <a:gd name="T116" fmla="*/ 175 w 499"/>
              <a:gd name="T117" fmla="*/ 14 h 646"/>
              <a:gd name="T118" fmla="*/ 175 w 499"/>
              <a:gd name="T119" fmla="*/ 14 h 646"/>
              <a:gd name="T120" fmla="*/ 171 w 499"/>
              <a:gd name="T121" fmla="*/ 9 h 646"/>
              <a:gd name="T122" fmla="*/ 241 w 499"/>
              <a:gd name="T123" fmla="*/ 0 h 646"/>
              <a:gd name="T124" fmla="*/ 264 w 499"/>
              <a:gd name="T125" fmla="*/ 95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9" h="646">
                <a:moveTo>
                  <a:pt x="264" y="95"/>
                </a:moveTo>
                <a:lnTo>
                  <a:pt x="269" y="99"/>
                </a:lnTo>
                <a:lnTo>
                  <a:pt x="269" y="99"/>
                </a:lnTo>
                <a:lnTo>
                  <a:pt x="279" y="96"/>
                </a:lnTo>
                <a:lnTo>
                  <a:pt x="296" y="56"/>
                </a:lnTo>
                <a:lnTo>
                  <a:pt x="296" y="56"/>
                </a:lnTo>
                <a:lnTo>
                  <a:pt x="306" y="45"/>
                </a:lnTo>
                <a:lnTo>
                  <a:pt x="306" y="45"/>
                </a:lnTo>
                <a:lnTo>
                  <a:pt x="332" y="47"/>
                </a:lnTo>
                <a:lnTo>
                  <a:pt x="326" y="72"/>
                </a:lnTo>
                <a:lnTo>
                  <a:pt x="326" y="72"/>
                </a:lnTo>
                <a:lnTo>
                  <a:pt x="325" y="83"/>
                </a:lnTo>
                <a:lnTo>
                  <a:pt x="325" y="83"/>
                </a:lnTo>
                <a:lnTo>
                  <a:pt x="325" y="88"/>
                </a:lnTo>
                <a:lnTo>
                  <a:pt x="375" y="40"/>
                </a:lnTo>
                <a:lnTo>
                  <a:pt x="375" y="40"/>
                </a:lnTo>
                <a:lnTo>
                  <a:pt x="421" y="85"/>
                </a:lnTo>
                <a:lnTo>
                  <a:pt x="421" y="85"/>
                </a:lnTo>
                <a:lnTo>
                  <a:pt x="426" y="131"/>
                </a:lnTo>
                <a:lnTo>
                  <a:pt x="437" y="145"/>
                </a:lnTo>
                <a:lnTo>
                  <a:pt x="469" y="153"/>
                </a:lnTo>
                <a:lnTo>
                  <a:pt x="463" y="181"/>
                </a:lnTo>
                <a:lnTo>
                  <a:pt x="477" y="186"/>
                </a:lnTo>
                <a:lnTo>
                  <a:pt x="499" y="225"/>
                </a:lnTo>
                <a:lnTo>
                  <a:pt x="477" y="230"/>
                </a:lnTo>
                <a:lnTo>
                  <a:pt x="449" y="258"/>
                </a:lnTo>
                <a:lnTo>
                  <a:pt x="449" y="258"/>
                </a:lnTo>
                <a:lnTo>
                  <a:pt x="431" y="359"/>
                </a:lnTo>
                <a:lnTo>
                  <a:pt x="431" y="359"/>
                </a:lnTo>
                <a:lnTo>
                  <a:pt x="410" y="471"/>
                </a:lnTo>
                <a:lnTo>
                  <a:pt x="430" y="539"/>
                </a:lnTo>
                <a:lnTo>
                  <a:pt x="430" y="539"/>
                </a:lnTo>
                <a:lnTo>
                  <a:pt x="371" y="578"/>
                </a:lnTo>
                <a:lnTo>
                  <a:pt x="331" y="628"/>
                </a:lnTo>
                <a:lnTo>
                  <a:pt x="264" y="589"/>
                </a:lnTo>
                <a:lnTo>
                  <a:pt x="224" y="522"/>
                </a:lnTo>
                <a:lnTo>
                  <a:pt x="224" y="488"/>
                </a:lnTo>
                <a:lnTo>
                  <a:pt x="214" y="461"/>
                </a:lnTo>
                <a:lnTo>
                  <a:pt x="185" y="461"/>
                </a:lnTo>
                <a:lnTo>
                  <a:pt x="191" y="516"/>
                </a:lnTo>
                <a:lnTo>
                  <a:pt x="179" y="607"/>
                </a:lnTo>
                <a:lnTo>
                  <a:pt x="163" y="646"/>
                </a:lnTo>
                <a:lnTo>
                  <a:pt x="140" y="646"/>
                </a:lnTo>
                <a:lnTo>
                  <a:pt x="123" y="589"/>
                </a:lnTo>
                <a:lnTo>
                  <a:pt x="78" y="572"/>
                </a:lnTo>
                <a:lnTo>
                  <a:pt x="51" y="533"/>
                </a:lnTo>
                <a:lnTo>
                  <a:pt x="45" y="471"/>
                </a:lnTo>
                <a:lnTo>
                  <a:pt x="6" y="438"/>
                </a:lnTo>
                <a:lnTo>
                  <a:pt x="0" y="365"/>
                </a:lnTo>
                <a:lnTo>
                  <a:pt x="39" y="320"/>
                </a:lnTo>
                <a:lnTo>
                  <a:pt x="34" y="163"/>
                </a:lnTo>
                <a:lnTo>
                  <a:pt x="34" y="163"/>
                </a:lnTo>
                <a:lnTo>
                  <a:pt x="78" y="153"/>
                </a:lnTo>
                <a:lnTo>
                  <a:pt x="78" y="153"/>
                </a:lnTo>
                <a:lnTo>
                  <a:pt x="96" y="151"/>
                </a:lnTo>
                <a:lnTo>
                  <a:pt x="158" y="124"/>
                </a:lnTo>
                <a:lnTo>
                  <a:pt x="173" y="73"/>
                </a:lnTo>
                <a:lnTo>
                  <a:pt x="179" y="14"/>
                </a:lnTo>
                <a:lnTo>
                  <a:pt x="175" y="14"/>
                </a:lnTo>
                <a:lnTo>
                  <a:pt x="175" y="14"/>
                </a:lnTo>
                <a:lnTo>
                  <a:pt x="171" y="9"/>
                </a:lnTo>
                <a:lnTo>
                  <a:pt x="241" y="0"/>
                </a:lnTo>
                <a:lnTo>
                  <a:pt x="264" y="9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84C5D1B5-3F14-8E41-BA54-EF77A196AE6F}"/>
              </a:ext>
            </a:extLst>
          </p:cNvPr>
          <p:cNvSpPr>
            <a:spLocks/>
          </p:cNvSpPr>
          <p:nvPr/>
        </p:nvSpPr>
        <p:spPr bwMode="auto">
          <a:xfrm>
            <a:off x="3642393" y="4434379"/>
            <a:ext cx="420324" cy="390854"/>
          </a:xfrm>
          <a:custGeom>
            <a:avLst/>
            <a:gdLst>
              <a:gd name="T0" fmla="*/ 437 w 812"/>
              <a:gd name="T1" fmla="*/ 41 h 758"/>
              <a:gd name="T2" fmla="*/ 459 w 812"/>
              <a:gd name="T3" fmla="*/ 65 h 758"/>
              <a:gd name="T4" fmla="*/ 456 w 812"/>
              <a:gd name="T5" fmla="*/ 130 h 758"/>
              <a:gd name="T6" fmla="*/ 505 w 812"/>
              <a:gd name="T7" fmla="*/ 149 h 758"/>
              <a:gd name="T8" fmla="*/ 581 w 812"/>
              <a:gd name="T9" fmla="*/ 111 h 758"/>
              <a:gd name="T10" fmla="*/ 627 w 812"/>
              <a:gd name="T11" fmla="*/ 106 h 758"/>
              <a:gd name="T12" fmla="*/ 715 w 812"/>
              <a:gd name="T13" fmla="*/ 136 h 758"/>
              <a:gd name="T14" fmla="*/ 799 w 812"/>
              <a:gd name="T15" fmla="*/ 152 h 758"/>
              <a:gd name="T16" fmla="*/ 799 w 812"/>
              <a:gd name="T17" fmla="*/ 205 h 758"/>
              <a:gd name="T18" fmla="*/ 790 w 812"/>
              <a:gd name="T19" fmla="*/ 292 h 758"/>
              <a:gd name="T20" fmla="*/ 769 w 812"/>
              <a:gd name="T21" fmla="*/ 325 h 758"/>
              <a:gd name="T22" fmla="*/ 779 w 812"/>
              <a:gd name="T23" fmla="*/ 355 h 758"/>
              <a:gd name="T24" fmla="*/ 773 w 812"/>
              <a:gd name="T25" fmla="*/ 366 h 758"/>
              <a:gd name="T26" fmla="*/ 756 w 812"/>
              <a:gd name="T27" fmla="*/ 397 h 758"/>
              <a:gd name="T28" fmla="*/ 771 w 812"/>
              <a:gd name="T29" fmla="*/ 401 h 758"/>
              <a:gd name="T30" fmla="*/ 744 w 812"/>
              <a:gd name="T31" fmla="*/ 421 h 758"/>
              <a:gd name="T32" fmla="*/ 718 w 812"/>
              <a:gd name="T33" fmla="*/ 441 h 758"/>
              <a:gd name="T34" fmla="*/ 714 w 812"/>
              <a:gd name="T35" fmla="*/ 394 h 758"/>
              <a:gd name="T36" fmla="*/ 695 w 812"/>
              <a:gd name="T37" fmla="*/ 353 h 758"/>
              <a:gd name="T38" fmla="*/ 619 w 812"/>
              <a:gd name="T39" fmla="*/ 279 h 758"/>
              <a:gd name="T40" fmla="*/ 661 w 812"/>
              <a:gd name="T41" fmla="*/ 320 h 758"/>
              <a:gd name="T42" fmla="*/ 675 w 812"/>
              <a:gd name="T43" fmla="*/ 359 h 758"/>
              <a:gd name="T44" fmla="*/ 668 w 812"/>
              <a:gd name="T45" fmla="*/ 375 h 758"/>
              <a:gd name="T46" fmla="*/ 650 w 812"/>
              <a:gd name="T47" fmla="*/ 385 h 758"/>
              <a:gd name="T48" fmla="*/ 672 w 812"/>
              <a:gd name="T49" fmla="*/ 418 h 758"/>
              <a:gd name="T50" fmla="*/ 636 w 812"/>
              <a:gd name="T51" fmla="*/ 467 h 758"/>
              <a:gd name="T52" fmla="*/ 597 w 812"/>
              <a:gd name="T53" fmla="*/ 437 h 758"/>
              <a:gd name="T54" fmla="*/ 616 w 812"/>
              <a:gd name="T55" fmla="*/ 496 h 758"/>
              <a:gd name="T56" fmla="*/ 646 w 812"/>
              <a:gd name="T57" fmla="*/ 495 h 758"/>
              <a:gd name="T58" fmla="*/ 640 w 812"/>
              <a:gd name="T59" fmla="*/ 531 h 758"/>
              <a:gd name="T60" fmla="*/ 626 w 812"/>
              <a:gd name="T61" fmla="*/ 567 h 758"/>
              <a:gd name="T62" fmla="*/ 630 w 812"/>
              <a:gd name="T63" fmla="*/ 580 h 758"/>
              <a:gd name="T64" fmla="*/ 606 w 812"/>
              <a:gd name="T65" fmla="*/ 629 h 758"/>
              <a:gd name="T66" fmla="*/ 637 w 812"/>
              <a:gd name="T67" fmla="*/ 675 h 758"/>
              <a:gd name="T68" fmla="*/ 590 w 812"/>
              <a:gd name="T69" fmla="*/ 681 h 758"/>
              <a:gd name="T70" fmla="*/ 568 w 812"/>
              <a:gd name="T71" fmla="*/ 712 h 758"/>
              <a:gd name="T72" fmla="*/ 534 w 812"/>
              <a:gd name="T73" fmla="*/ 738 h 758"/>
              <a:gd name="T74" fmla="*/ 503 w 812"/>
              <a:gd name="T75" fmla="*/ 743 h 758"/>
              <a:gd name="T76" fmla="*/ 479 w 812"/>
              <a:gd name="T77" fmla="*/ 689 h 758"/>
              <a:gd name="T78" fmla="*/ 384 w 812"/>
              <a:gd name="T79" fmla="*/ 665 h 758"/>
              <a:gd name="T80" fmla="*/ 355 w 812"/>
              <a:gd name="T81" fmla="*/ 617 h 758"/>
              <a:gd name="T82" fmla="*/ 299 w 812"/>
              <a:gd name="T83" fmla="*/ 614 h 758"/>
              <a:gd name="T84" fmla="*/ 198 w 812"/>
              <a:gd name="T85" fmla="*/ 509 h 758"/>
              <a:gd name="T86" fmla="*/ 96 w 812"/>
              <a:gd name="T87" fmla="*/ 444 h 758"/>
              <a:gd name="T88" fmla="*/ 0 w 812"/>
              <a:gd name="T89" fmla="*/ 339 h 758"/>
              <a:gd name="T90" fmla="*/ 62 w 812"/>
              <a:gd name="T91" fmla="*/ 286 h 758"/>
              <a:gd name="T92" fmla="*/ 35 w 812"/>
              <a:gd name="T93" fmla="*/ 217 h 758"/>
              <a:gd name="T94" fmla="*/ 136 w 812"/>
              <a:gd name="T95" fmla="*/ 157 h 758"/>
              <a:gd name="T96" fmla="*/ 159 w 812"/>
              <a:gd name="T97" fmla="*/ 145 h 758"/>
              <a:gd name="T98" fmla="*/ 142 w 812"/>
              <a:gd name="T99" fmla="*/ 72 h 758"/>
              <a:gd name="T100" fmla="*/ 302 w 812"/>
              <a:gd name="T101" fmla="*/ 12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12" h="758">
                <a:moveTo>
                  <a:pt x="368" y="8"/>
                </a:moveTo>
                <a:lnTo>
                  <a:pt x="401" y="35"/>
                </a:lnTo>
                <a:lnTo>
                  <a:pt x="437" y="41"/>
                </a:lnTo>
                <a:lnTo>
                  <a:pt x="454" y="51"/>
                </a:lnTo>
                <a:lnTo>
                  <a:pt x="459" y="65"/>
                </a:lnTo>
                <a:lnTo>
                  <a:pt x="459" y="65"/>
                </a:lnTo>
                <a:lnTo>
                  <a:pt x="450" y="117"/>
                </a:lnTo>
                <a:lnTo>
                  <a:pt x="450" y="117"/>
                </a:lnTo>
                <a:lnTo>
                  <a:pt x="456" y="130"/>
                </a:lnTo>
                <a:lnTo>
                  <a:pt x="469" y="137"/>
                </a:lnTo>
                <a:lnTo>
                  <a:pt x="469" y="137"/>
                </a:lnTo>
                <a:lnTo>
                  <a:pt x="505" y="149"/>
                </a:lnTo>
                <a:lnTo>
                  <a:pt x="505" y="149"/>
                </a:lnTo>
                <a:lnTo>
                  <a:pt x="531" y="145"/>
                </a:lnTo>
                <a:lnTo>
                  <a:pt x="581" y="111"/>
                </a:lnTo>
                <a:lnTo>
                  <a:pt x="601" y="106"/>
                </a:lnTo>
                <a:lnTo>
                  <a:pt x="601" y="106"/>
                </a:lnTo>
                <a:lnTo>
                  <a:pt x="627" y="106"/>
                </a:lnTo>
                <a:lnTo>
                  <a:pt x="627" y="106"/>
                </a:lnTo>
                <a:lnTo>
                  <a:pt x="715" y="136"/>
                </a:lnTo>
                <a:lnTo>
                  <a:pt x="715" y="136"/>
                </a:lnTo>
                <a:lnTo>
                  <a:pt x="747" y="145"/>
                </a:lnTo>
                <a:lnTo>
                  <a:pt x="747" y="145"/>
                </a:lnTo>
                <a:lnTo>
                  <a:pt x="799" y="152"/>
                </a:lnTo>
                <a:lnTo>
                  <a:pt x="812" y="178"/>
                </a:lnTo>
                <a:lnTo>
                  <a:pt x="812" y="202"/>
                </a:lnTo>
                <a:lnTo>
                  <a:pt x="799" y="205"/>
                </a:lnTo>
                <a:lnTo>
                  <a:pt x="792" y="217"/>
                </a:lnTo>
                <a:lnTo>
                  <a:pt x="800" y="273"/>
                </a:lnTo>
                <a:lnTo>
                  <a:pt x="790" y="292"/>
                </a:lnTo>
                <a:lnTo>
                  <a:pt x="789" y="316"/>
                </a:lnTo>
                <a:lnTo>
                  <a:pt x="787" y="322"/>
                </a:lnTo>
                <a:lnTo>
                  <a:pt x="769" y="325"/>
                </a:lnTo>
                <a:lnTo>
                  <a:pt x="769" y="333"/>
                </a:lnTo>
                <a:lnTo>
                  <a:pt x="782" y="328"/>
                </a:lnTo>
                <a:lnTo>
                  <a:pt x="779" y="355"/>
                </a:lnTo>
                <a:lnTo>
                  <a:pt x="757" y="365"/>
                </a:lnTo>
                <a:lnTo>
                  <a:pt x="757" y="369"/>
                </a:lnTo>
                <a:lnTo>
                  <a:pt x="773" y="366"/>
                </a:lnTo>
                <a:lnTo>
                  <a:pt x="774" y="378"/>
                </a:lnTo>
                <a:lnTo>
                  <a:pt x="753" y="388"/>
                </a:lnTo>
                <a:lnTo>
                  <a:pt x="756" y="397"/>
                </a:lnTo>
                <a:lnTo>
                  <a:pt x="773" y="390"/>
                </a:lnTo>
                <a:lnTo>
                  <a:pt x="779" y="401"/>
                </a:lnTo>
                <a:lnTo>
                  <a:pt x="771" y="401"/>
                </a:lnTo>
                <a:lnTo>
                  <a:pt x="761" y="423"/>
                </a:lnTo>
                <a:lnTo>
                  <a:pt x="743" y="415"/>
                </a:lnTo>
                <a:lnTo>
                  <a:pt x="744" y="421"/>
                </a:lnTo>
                <a:lnTo>
                  <a:pt x="727" y="424"/>
                </a:lnTo>
                <a:lnTo>
                  <a:pt x="727" y="433"/>
                </a:lnTo>
                <a:lnTo>
                  <a:pt x="718" y="441"/>
                </a:lnTo>
                <a:lnTo>
                  <a:pt x="711" y="439"/>
                </a:lnTo>
                <a:lnTo>
                  <a:pt x="707" y="411"/>
                </a:lnTo>
                <a:lnTo>
                  <a:pt x="714" y="394"/>
                </a:lnTo>
                <a:lnTo>
                  <a:pt x="702" y="379"/>
                </a:lnTo>
                <a:lnTo>
                  <a:pt x="692" y="378"/>
                </a:lnTo>
                <a:lnTo>
                  <a:pt x="695" y="353"/>
                </a:lnTo>
                <a:lnTo>
                  <a:pt x="681" y="325"/>
                </a:lnTo>
                <a:lnTo>
                  <a:pt x="646" y="287"/>
                </a:lnTo>
                <a:lnTo>
                  <a:pt x="619" y="279"/>
                </a:lnTo>
                <a:lnTo>
                  <a:pt x="619" y="290"/>
                </a:lnTo>
                <a:lnTo>
                  <a:pt x="645" y="299"/>
                </a:lnTo>
                <a:lnTo>
                  <a:pt x="661" y="320"/>
                </a:lnTo>
                <a:lnTo>
                  <a:pt x="659" y="341"/>
                </a:lnTo>
                <a:lnTo>
                  <a:pt x="676" y="345"/>
                </a:lnTo>
                <a:lnTo>
                  <a:pt x="675" y="359"/>
                </a:lnTo>
                <a:lnTo>
                  <a:pt x="684" y="371"/>
                </a:lnTo>
                <a:lnTo>
                  <a:pt x="678" y="379"/>
                </a:lnTo>
                <a:lnTo>
                  <a:pt x="668" y="375"/>
                </a:lnTo>
                <a:lnTo>
                  <a:pt x="649" y="381"/>
                </a:lnTo>
                <a:lnTo>
                  <a:pt x="640" y="374"/>
                </a:lnTo>
                <a:lnTo>
                  <a:pt x="650" y="385"/>
                </a:lnTo>
                <a:lnTo>
                  <a:pt x="668" y="381"/>
                </a:lnTo>
                <a:lnTo>
                  <a:pt x="684" y="410"/>
                </a:lnTo>
                <a:lnTo>
                  <a:pt x="672" y="418"/>
                </a:lnTo>
                <a:lnTo>
                  <a:pt x="669" y="439"/>
                </a:lnTo>
                <a:lnTo>
                  <a:pt x="658" y="443"/>
                </a:lnTo>
                <a:lnTo>
                  <a:pt x="636" y="467"/>
                </a:lnTo>
                <a:lnTo>
                  <a:pt x="624" y="467"/>
                </a:lnTo>
                <a:lnTo>
                  <a:pt x="616" y="447"/>
                </a:lnTo>
                <a:lnTo>
                  <a:pt x="597" y="437"/>
                </a:lnTo>
                <a:lnTo>
                  <a:pt x="609" y="451"/>
                </a:lnTo>
                <a:lnTo>
                  <a:pt x="610" y="492"/>
                </a:lnTo>
                <a:lnTo>
                  <a:pt x="616" y="496"/>
                </a:lnTo>
                <a:lnTo>
                  <a:pt x="632" y="490"/>
                </a:lnTo>
                <a:lnTo>
                  <a:pt x="622" y="508"/>
                </a:lnTo>
                <a:lnTo>
                  <a:pt x="646" y="495"/>
                </a:lnTo>
                <a:lnTo>
                  <a:pt x="639" y="508"/>
                </a:lnTo>
                <a:lnTo>
                  <a:pt x="646" y="524"/>
                </a:lnTo>
                <a:lnTo>
                  <a:pt x="640" y="531"/>
                </a:lnTo>
                <a:lnTo>
                  <a:pt x="623" y="532"/>
                </a:lnTo>
                <a:lnTo>
                  <a:pt x="619" y="545"/>
                </a:lnTo>
                <a:lnTo>
                  <a:pt x="626" y="567"/>
                </a:lnTo>
                <a:lnTo>
                  <a:pt x="637" y="567"/>
                </a:lnTo>
                <a:lnTo>
                  <a:pt x="639" y="577"/>
                </a:lnTo>
                <a:lnTo>
                  <a:pt x="630" y="580"/>
                </a:lnTo>
                <a:lnTo>
                  <a:pt x="624" y="606"/>
                </a:lnTo>
                <a:lnTo>
                  <a:pt x="610" y="611"/>
                </a:lnTo>
                <a:lnTo>
                  <a:pt x="606" y="629"/>
                </a:lnTo>
                <a:lnTo>
                  <a:pt x="609" y="643"/>
                </a:lnTo>
                <a:lnTo>
                  <a:pt x="626" y="647"/>
                </a:lnTo>
                <a:lnTo>
                  <a:pt x="637" y="675"/>
                </a:lnTo>
                <a:lnTo>
                  <a:pt x="612" y="689"/>
                </a:lnTo>
                <a:lnTo>
                  <a:pt x="601" y="681"/>
                </a:lnTo>
                <a:lnTo>
                  <a:pt x="590" y="681"/>
                </a:lnTo>
                <a:lnTo>
                  <a:pt x="581" y="701"/>
                </a:lnTo>
                <a:lnTo>
                  <a:pt x="570" y="701"/>
                </a:lnTo>
                <a:lnTo>
                  <a:pt x="568" y="712"/>
                </a:lnTo>
                <a:lnTo>
                  <a:pt x="560" y="717"/>
                </a:lnTo>
                <a:lnTo>
                  <a:pt x="554" y="737"/>
                </a:lnTo>
                <a:lnTo>
                  <a:pt x="534" y="738"/>
                </a:lnTo>
                <a:lnTo>
                  <a:pt x="529" y="758"/>
                </a:lnTo>
                <a:lnTo>
                  <a:pt x="509" y="757"/>
                </a:lnTo>
                <a:lnTo>
                  <a:pt x="503" y="743"/>
                </a:lnTo>
                <a:lnTo>
                  <a:pt x="493" y="747"/>
                </a:lnTo>
                <a:lnTo>
                  <a:pt x="496" y="720"/>
                </a:lnTo>
                <a:lnTo>
                  <a:pt x="479" y="689"/>
                </a:lnTo>
                <a:lnTo>
                  <a:pt x="479" y="689"/>
                </a:lnTo>
                <a:lnTo>
                  <a:pt x="454" y="665"/>
                </a:lnTo>
                <a:lnTo>
                  <a:pt x="384" y="665"/>
                </a:lnTo>
                <a:lnTo>
                  <a:pt x="382" y="652"/>
                </a:lnTo>
                <a:lnTo>
                  <a:pt x="382" y="652"/>
                </a:lnTo>
                <a:lnTo>
                  <a:pt x="355" y="617"/>
                </a:lnTo>
                <a:lnTo>
                  <a:pt x="355" y="617"/>
                </a:lnTo>
                <a:lnTo>
                  <a:pt x="299" y="614"/>
                </a:lnTo>
                <a:lnTo>
                  <a:pt x="299" y="614"/>
                </a:lnTo>
                <a:lnTo>
                  <a:pt x="258" y="580"/>
                </a:lnTo>
                <a:lnTo>
                  <a:pt x="198" y="509"/>
                </a:lnTo>
                <a:lnTo>
                  <a:pt x="198" y="509"/>
                </a:lnTo>
                <a:lnTo>
                  <a:pt x="139" y="449"/>
                </a:lnTo>
                <a:lnTo>
                  <a:pt x="96" y="444"/>
                </a:lnTo>
                <a:lnTo>
                  <a:pt x="96" y="444"/>
                </a:lnTo>
                <a:lnTo>
                  <a:pt x="47" y="444"/>
                </a:lnTo>
                <a:lnTo>
                  <a:pt x="6" y="426"/>
                </a:lnTo>
                <a:lnTo>
                  <a:pt x="0" y="339"/>
                </a:lnTo>
                <a:lnTo>
                  <a:pt x="41" y="304"/>
                </a:lnTo>
                <a:lnTo>
                  <a:pt x="41" y="304"/>
                </a:lnTo>
                <a:lnTo>
                  <a:pt x="62" y="286"/>
                </a:lnTo>
                <a:lnTo>
                  <a:pt x="62" y="260"/>
                </a:lnTo>
                <a:lnTo>
                  <a:pt x="35" y="217"/>
                </a:lnTo>
                <a:lnTo>
                  <a:pt x="35" y="217"/>
                </a:lnTo>
                <a:lnTo>
                  <a:pt x="106" y="160"/>
                </a:lnTo>
                <a:lnTo>
                  <a:pt x="106" y="160"/>
                </a:lnTo>
                <a:lnTo>
                  <a:pt x="136" y="157"/>
                </a:lnTo>
                <a:lnTo>
                  <a:pt x="136" y="157"/>
                </a:lnTo>
                <a:lnTo>
                  <a:pt x="147" y="160"/>
                </a:lnTo>
                <a:lnTo>
                  <a:pt x="159" y="145"/>
                </a:lnTo>
                <a:lnTo>
                  <a:pt x="136" y="100"/>
                </a:lnTo>
                <a:lnTo>
                  <a:pt x="132" y="81"/>
                </a:lnTo>
                <a:lnTo>
                  <a:pt x="142" y="72"/>
                </a:lnTo>
                <a:lnTo>
                  <a:pt x="217" y="25"/>
                </a:lnTo>
                <a:lnTo>
                  <a:pt x="273" y="8"/>
                </a:lnTo>
                <a:lnTo>
                  <a:pt x="302" y="12"/>
                </a:lnTo>
                <a:lnTo>
                  <a:pt x="348" y="0"/>
                </a:lnTo>
                <a:lnTo>
                  <a:pt x="368" y="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CB99157F-D9C2-9641-BED8-E9D4BA4175D6}"/>
              </a:ext>
            </a:extLst>
          </p:cNvPr>
          <p:cNvSpPr>
            <a:spLocks noEditPoints="1"/>
          </p:cNvSpPr>
          <p:nvPr/>
        </p:nvSpPr>
        <p:spPr bwMode="auto">
          <a:xfrm>
            <a:off x="1090985" y="1592933"/>
            <a:ext cx="1535498" cy="1543253"/>
          </a:xfrm>
          <a:custGeom>
            <a:avLst/>
            <a:gdLst>
              <a:gd name="T0" fmla="*/ 367 w 2970"/>
              <a:gd name="T1" fmla="*/ 1020 h 2987"/>
              <a:gd name="T2" fmla="*/ 428 w 2970"/>
              <a:gd name="T3" fmla="*/ 2170 h 2987"/>
              <a:gd name="T4" fmla="*/ 353 w 2970"/>
              <a:gd name="T5" fmla="*/ 2196 h 2987"/>
              <a:gd name="T6" fmla="*/ 428 w 2970"/>
              <a:gd name="T7" fmla="*/ 2170 h 2987"/>
              <a:gd name="T8" fmla="*/ 302 w 2970"/>
              <a:gd name="T9" fmla="*/ 1406 h 2987"/>
              <a:gd name="T10" fmla="*/ 27 w 2970"/>
              <a:gd name="T11" fmla="*/ 2151 h 2987"/>
              <a:gd name="T12" fmla="*/ 44 w 2970"/>
              <a:gd name="T13" fmla="*/ 2278 h 2987"/>
              <a:gd name="T14" fmla="*/ 185 w 2970"/>
              <a:gd name="T15" fmla="*/ 1264 h 2987"/>
              <a:gd name="T16" fmla="*/ 208 w 2970"/>
              <a:gd name="T17" fmla="*/ 1324 h 2987"/>
              <a:gd name="T18" fmla="*/ 1268 w 2970"/>
              <a:gd name="T19" fmla="*/ 219 h 2987"/>
              <a:gd name="T20" fmla="*/ 1289 w 2970"/>
              <a:gd name="T21" fmla="*/ 579 h 2987"/>
              <a:gd name="T22" fmla="*/ 1138 w 2970"/>
              <a:gd name="T23" fmla="*/ 676 h 2987"/>
              <a:gd name="T24" fmla="*/ 1060 w 2970"/>
              <a:gd name="T25" fmla="*/ 977 h 2987"/>
              <a:gd name="T26" fmla="*/ 759 w 2970"/>
              <a:gd name="T27" fmla="*/ 1134 h 2987"/>
              <a:gd name="T28" fmla="*/ 851 w 2970"/>
              <a:gd name="T29" fmla="*/ 1509 h 2987"/>
              <a:gd name="T30" fmla="*/ 1243 w 2970"/>
              <a:gd name="T31" fmla="*/ 1481 h 2987"/>
              <a:gd name="T32" fmla="*/ 1562 w 2970"/>
              <a:gd name="T33" fmla="*/ 1334 h 2987"/>
              <a:gd name="T34" fmla="*/ 1758 w 2970"/>
              <a:gd name="T35" fmla="*/ 1438 h 2987"/>
              <a:gd name="T36" fmla="*/ 1885 w 2970"/>
              <a:gd name="T37" fmla="*/ 1607 h 2987"/>
              <a:gd name="T38" fmla="*/ 1774 w 2970"/>
              <a:gd name="T39" fmla="*/ 1785 h 2987"/>
              <a:gd name="T40" fmla="*/ 1359 w 2970"/>
              <a:gd name="T41" fmla="*/ 1723 h 2987"/>
              <a:gd name="T42" fmla="*/ 1151 w 2970"/>
              <a:gd name="T43" fmla="*/ 1726 h 2987"/>
              <a:gd name="T44" fmla="*/ 1170 w 2970"/>
              <a:gd name="T45" fmla="*/ 1888 h 2987"/>
              <a:gd name="T46" fmla="*/ 1028 w 2970"/>
              <a:gd name="T47" fmla="*/ 1990 h 2987"/>
              <a:gd name="T48" fmla="*/ 763 w 2970"/>
              <a:gd name="T49" fmla="*/ 2117 h 2987"/>
              <a:gd name="T50" fmla="*/ 781 w 2970"/>
              <a:gd name="T51" fmla="*/ 2273 h 2987"/>
              <a:gd name="T52" fmla="*/ 847 w 2970"/>
              <a:gd name="T53" fmla="*/ 2262 h 2987"/>
              <a:gd name="T54" fmla="*/ 946 w 2970"/>
              <a:gd name="T55" fmla="*/ 2314 h 2987"/>
              <a:gd name="T56" fmla="*/ 867 w 2970"/>
              <a:gd name="T57" fmla="*/ 2173 h 2987"/>
              <a:gd name="T58" fmla="*/ 1266 w 2970"/>
              <a:gd name="T59" fmla="*/ 2137 h 2987"/>
              <a:gd name="T60" fmla="*/ 1217 w 2970"/>
              <a:gd name="T61" fmla="*/ 2141 h 2987"/>
              <a:gd name="T62" fmla="*/ 1163 w 2970"/>
              <a:gd name="T63" fmla="*/ 2262 h 2987"/>
              <a:gd name="T64" fmla="*/ 982 w 2970"/>
              <a:gd name="T65" fmla="*/ 2212 h 2987"/>
              <a:gd name="T66" fmla="*/ 981 w 2970"/>
              <a:gd name="T67" fmla="*/ 2404 h 2987"/>
              <a:gd name="T68" fmla="*/ 1023 w 2970"/>
              <a:gd name="T69" fmla="*/ 2477 h 2987"/>
              <a:gd name="T70" fmla="*/ 1186 w 2970"/>
              <a:gd name="T71" fmla="*/ 2369 h 2987"/>
              <a:gd name="T72" fmla="*/ 1246 w 2970"/>
              <a:gd name="T73" fmla="*/ 2431 h 2987"/>
              <a:gd name="T74" fmla="*/ 1141 w 2970"/>
              <a:gd name="T75" fmla="*/ 2614 h 2987"/>
              <a:gd name="T76" fmla="*/ 1232 w 2970"/>
              <a:gd name="T77" fmla="*/ 2741 h 2987"/>
              <a:gd name="T78" fmla="*/ 1408 w 2970"/>
              <a:gd name="T79" fmla="*/ 2964 h 2987"/>
              <a:gd name="T80" fmla="*/ 1873 w 2970"/>
              <a:gd name="T81" fmla="*/ 2946 h 2987"/>
              <a:gd name="T82" fmla="*/ 2117 w 2970"/>
              <a:gd name="T83" fmla="*/ 2951 h 2987"/>
              <a:gd name="T84" fmla="*/ 2305 w 2970"/>
              <a:gd name="T85" fmla="*/ 2781 h 2987"/>
              <a:gd name="T86" fmla="*/ 2637 w 2970"/>
              <a:gd name="T87" fmla="*/ 2497 h 2987"/>
              <a:gd name="T88" fmla="*/ 2905 w 2970"/>
              <a:gd name="T89" fmla="*/ 1902 h 2987"/>
              <a:gd name="T90" fmla="*/ 2885 w 2970"/>
              <a:gd name="T91" fmla="*/ 1587 h 2987"/>
              <a:gd name="T92" fmla="*/ 2503 w 2970"/>
              <a:gd name="T93" fmla="*/ 1288 h 2987"/>
              <a:gd name="T94" fmla="*/ 2477 w 2970"/>
              <a:gd name="T95" fmla="*/ 1082 h 2987"/>
              <a:gd name="T96" fmla="*/ 2510 w 2970"/>
              <a:gd name="T97" fmla="*/ 767 h 2987"/>
              <a:gd name="T98" fmla="*/ 2271 w 2970"/>
              <a:gd name="T99" fmla="*/ 462 h 2987"/>
              <a:gd name="T100" fmla="*/ 2073 w 2970"/>
              <a:gd name="T101" fmla="*/ 330 h 2987"/>
              <a:gd name="T102" fmla="*/ 1890 w 2970"/>
              <a:gd name="T103" fmla="*/ 281 h 2987"/>
              <a:gd name="T104" fmla="*/ 484 w 2970"/>
              <a:gd name="T105" fmla="*/ 1252 h 2987"/>
              <a:gd name="T106" fmla="*/ 348 w 2970"/>
              <a:gd name="T107" fmla="*/ 1252 h 2987"/>
              <a:gd name="T108" fmla="*/ 750 w 2970"/>
              <a:gd name="T109" fmla="*/ 1330 h 2987"/>
              <a:gd name="T110" fmla="*/ 727 w 2970"/>
              <a:gd name="T111" fmla="*/ 1108 h 2987"/>
              <a:gd name="T112" fmla="*/ 456 w 2970"/>
              <a:gd name="T113" fmla="*/ 1157 h 2987"/>
              <a:gd name="T114" fmla="*/ 500 w 2970"/>
              <a:gd name="T115" fmla="*/ 1417 h 2987"/>
              <a:gd name="T116" fmla="*/ 711 w 2970"/>
              <a:gd name="T117" fmla="*/ 1463 h 2987"/>
              <a:gd name="T118" fmla="*/ 622 w 2970"/>
              <a:gd name="T119" fmla="*/ 2136 h 2987"/>
              <a:gd name="T120" fmla="*/ 628 w 2970"/>
              <a:gd name="T121" fmla="*/ 2258 h 2987"/>
              <a:gd name="T122" fmla="*/ 688 w 2970"/>
              <a:gd name="T123" fmla="*/ 2195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70" h="2987">
                <a:moveTo>
                  <a:pt x="237" y="1123"/>
                </a:moveTo>
                <a:lnTo>
                  <a:pt x="206" y="1097"/>
                </a:lnTo>
                <a:lnTo>
                  <a:pt x="204" y="1085"/>
                </a:lnTo>
                <a:lnTo>
                  <a:pt x="220" y="1076"/>
                </a:lnTo>
                <a:lnTo>
                  <a:pt x="232" y="1056"/>
                </a:lnTo>
                <a:lnTo>
                  <a:pt x="229" y="1035"/>
                </a:lnTo>
                <a:lnTo>
                  <a:pt x="236" y="1014"/>
                </a:lnTo>
                <a:lnTo>
                  <a:pt x="263" y="988"/>
                </a:lnTo>
                <a:lnTo>
                  <a:pt x="279" y="994"/>
                </a:lnTo>
                <a:lnTo>
                  <a:pt x="312" y="988"/>
                </a:lnTo>
                <a:lnTo>
                  <a:pt x="367" y="1020"/>
                </a:lnTo>
                <a:lnTo>
                  <a:pt x="394" y="1020"/>
                </a:lnTo>
                <a:lnTo>
                  <a:pt x="409" y="1007"/>
                </a:lnTo>
                <a:lnTo>
                  <a:pt x="429" y="1029"/>
                </a:lnTo>
                <a:lnTo>
                  <a:pt x="399" y="1079"/>
                </a:lnTo>
                <a:lnTo>
                  <a:pt x="363" y="1101"/>
                </a:lnTo>
                <a:lnTo>
                  <a:pt x="315" y="1095"/>
                </a:lnTo>
                <a:lnTo>
                  <a:pt x="301" y="1104"/>
                </a:lnTo>
                <a:lnTo>
                  <a:pt x="275" y="1105"/>
                </a:lnTo>
                <a:lnTo>
                  <a:pt x="256" y="1131"/>
                </a:lnTo>
                <a:lnTo>
                  <a:pt x="237" y="1123"/>
                </a:lnTo>
                <a:close/>
                <a:moveTo>
                  <a:pt x="428" y="2170"/>
                </a:moveTo>
                <a:lnTo>
                  <a:pt x="422" y="2180"/>
                </a:lnTo>
                <a:lnTo>
                  <a:pt x="415" y="2176"/>
                </a:lnTo>
                <a:lnTo>
                  <a:pt x="412" y="2183"/>
                </a:lnTo>
                <a:lnTo>
                  <a:pt x="386" y="2167"/>
                </a:lnTo>
                <a:lnTo>
                  <a:pt x="379" y="2170"/>
                </a:lnTo>
                <a:lnTo>
                  <a:pt x="351" y="2162"/>
                </a:lnTo>
                <a:lnTo>
                  <a:pt x="350" y="2151"/>
                </a:lnTo>
                <a:lnTo>
                  <a:pt x="335" y="2154"/>
                </a:lnTo>
                <a:lnTo>
                  <a:pt x="338" y="2167"/>
                </a:lnTo>
                <a:lnTo>
                  <a:pt x="330" y="2173"/>
                </a:lnTo>
                <a:lnTo>
                  <a:pt x="353" y="2196"/>
                </a:lnTo>
                <a:lnTo>
                  <a:pt x="354" y="2188"/>
                </a:lnTo>
                <a:lnTo>
                  <a:pt x="364" y="2196"/>
                </a:lnTo>
                <a:lnTo>
                  <a:pt x="380" y="2195"/>
                </a:lnTo>
                <a:lnTo>
                  <a:pt x="383" y="2209"/>
                </a:lnTo>
                <a:lnTo>
                  <a:pt x="387" y="2200"/>
                </a:lnTo>
                <a:lnTo>
                  <a:pt x="394" y="2202"/>
                </a:lnTo>
                <a:lnTo>
                  <a:pt x="402" y="2212"/>
                </a:lnTo>
                <a:lnTo>
                  <a:pt x="439" y="2202"/>
                </a:lnTo>
                <a:lnTo>
                  <a:pt x="452" y="2180"/>
                </a:lnTo>
                <a:lnTo>
                  <a:pt x="438" y="2170"/>
                </a:lnTo>
                <a:lnTo>
                  <a:pt x="428" y="2170"/>
                </a:lnTo>
                <a:close/>
                <a:moveTo>
                  <a:pt x="288" y="1382"/>
                </a:moveTo>
                <a:lnTo>
                  <a:pt x="288" y="1365"/>
                </a:lnTo>
                <a:lnTo>
                  <a:pt x="296" y="1349"/>
                </a:lnTo>
                <a:lnTo>
                  <a:pt x="291" y="1340"/>
                </a:lnTo>
                <a:lnTo>
                  <a:pt x="263" y="1340"/>
                </a:lnTo>
                <a:lnTo>
                  <a:pt x="252" y="1333"/>
                </a:lnTo>
                <a:lnTo>
                  <a:pt x="236" y="1337"/>
                </a:lnTo>
                <a:lnTo>
                  <a:pt x="234" y="1349"/>
                </a:lnTo>
                <a:lnTo>
                  <a:pt x="259" y="1375"/>
                </a:lnTo>
                <a:lnTo>
                  <a:pt x="292" y="1393"/>
                </a:lnTo>
                <a:lnTo>
                  <a:pt x="302" y="1406"/>
                </a:lnTo>
                <a:lnTo>
                  <a:pt x="308" y="1396"/>
                </a:lnTo>
                <a:lnTo>
                  <a:pt x="299" y="1388"/>
                </a:lnTo>
                <a:lnTo>
                  <a:pt x="288" y="1382"/>
                </a:lnTo>
                <a:close/>
                <a:moveTo>
                  <a:pt x="82" y="2205"/>
                </a:moveTo>
                <a:lnTo>
                  <a:pt x="77" y="2195"/>
                </a:lnTo>
                <a:lnTo>
                  <a:pt x="61" y="2206"/>
                </a:lnTo>
                <a:lnTo>
                  <a:pt x="60" y="2182"/>
                </a:lnTo>
                <a:lnTo>
                  <a:pt x="53" y="2182"/>
                </a:lnTo>
                <a:lnTo>
                  <a:pt x="47" y="2154"/>
                </a:lnTo>
                <a:lnTo>
                  <a:pt x="37" y="2147"/>
                </a:lnTo>
                <a:lnTo>
                  <a:pt x="27" y="2151"/>
                </a:lnTo>
                <a:lnTo>
                  <a:pt x="31" y="2160"/>
                </a:lnTo>
                <a:lnTo>
                  <a:pt x="10" y="2205"/>
                </a:lnTo>
                <a:lnTo>
                  <a:pt x="11" y="2244"/>
                </a:lnTo>
                <a:lnTo>
                  <a:pt x="0" y="2260"/>
                </a:lnTo>
                <a:lnTo>
                  <a:pt x="23" y="2257"/>
                </a:lnTo>
                <a:lnTo>
                  <a:pt x="18" y="2248"/>
                </a:lnTo>
                <a:lnTo>
                  <a:pt x="25" y="2242"/>
                </a:lnTo>
                <a:lnTo>
                  <a:pt x="33" y="2265"/>
                </a:lnTo>
                <a:lnTo>
                  <a:pt x="54" y="2258"/>
                </a:lnTo>
                <a:lnTo>
                  <a:pt x="56" y="2271"/>
                </a:lnTo>
                <a:lnTo>
                  <a:pt x="44" y="2278"/>
                </a:lnTo>
                <a:lnTo>
                  <a:pt x="51" y="2284"/>
                </a:lnTo>
                <a:lnTo>
                  <a:pt x="83" y="2278"/>
                </a:lnTo>
                <a:lnTo>
                  <a:pt x="93" y="2283"/>
                </a:lnTo>
                <a:lnTo>
                  <a:pt x="96" y="2274"/>
                </a:lnTo>
                <a:lnTo>
                  <a:pt x="112" y="2275"/>
                </a:lnTo>
                <a:lnTo>
                  <a:pt x="113" y="2265"/>
                </a:lnTo>
                <a:lnTo>
                  <a:pt x="141" y="2242"/>
                </a:lnTo>
                <a:lnTo>
                  <a:pt x="135" y="2237"/>
                </a:lnTo>
                <a:lnTo>
                  <a:pt x="82" y="2205"/>
                </a:lnTo>
                <a:close/>
                <a:moveTo>
                  <a:pt x="193" y="1267"/>
                </a:moveTo>
                <a:lnTo>
                  <a:pt x="185" y="1264"/>
                </a:lnTo>
                <a:lnTo>
                  <a:pt x="162" y="1291"/>
                </a:lnTo>
                <a:lnTo>
                  <a:pt x="144" y="1285"/>
                </a:lnTo>
                <a:lnTo>
                  <a:pt x="121" y="1293"/>
                </a:lnTo>
                <a:lnTo>
                  <a:pt x="122" y="1301"/>
                </a:lnTo>
                <a:lnTo>
                  <a:pt x="144" y="1314"/>
                </a:lnTo>
                <a:lnTo>
                  <a:pt x="164" y="1306"/>
                </a:lnTo>
                <a:lnTo>
                  <a:pt x="181" y="1317"/>
                </a:lnTo>
                <a:lnTo>
                  <a:pt x="180" y="1331"/>
                </a:lnTo>
                <a:lnTo>
                  <a:pt x="188" y="1329"/>
                </a:lnTo>
                <a:lnTo>
                  <a:pt x="213" y="1337"/>
                </a:lnTo>
                <a:lnTo>
                  <a:pt x="208" y="1324"/>
                </a:lnTo>
                <a:lnTo>
                  <a:pt x="219" y="1311"/>
                </a:lnTo>
                <a:lnTo>
                  <a:pt x="198" y="1293"/>
                </a:lnTo>
                <a:lnTo>
                  <a:pt x="193" y="1267"/>
                </a:lnTo>
                <a:close/>
                <a:moveTo>
                  <a:pt x="1686" y="10"/>
                </a:moveTo>
                <a:lnTo>
                  <a:pt x="1586" y="86"/>
                </a:lnTo>
                <a:lnTo>
                  <a:pt x="1567" y="119"/>
                </a:lnTo>
                <a:lnTo>
                  <a:pt x="1497" y="192"/>
                </a:lnTo>
                <a:lnTo>
                  <a:pt x="1446" y="192"/>
                </a:lnTo>
                <a:lnTo>
                  <a:pt x="1363" y="158"/>
                </a:lnTo>
                <a:lnTo>
                  <a:pt x="1318" y="186"/>
                </a:lnTo>
                <a:lnTo>
                  <a:pt x="1268" y="219"/>
                </a:lnTo>
                <a:lnTo>
                  <a:pt x="1217" y="269"/>
                </a:lnTo>
                <a:lnTo>
                  <a:pt x="1155" y="360"/>
                </a:lnTo>
                <a:lnTo>
                  <a:pt x="1188" y="376"/>
                </a:lnTo>
                <a:lnTo>
                  <a:pt x="1223" y="444"/>
                </a:lnTo>
                <a:lnTo>
                  <a:pt x="1335" y="449"/>
                </a:lnTo>
                <a:lnTo>
                  <a:pt x="1396" y="483"/>
                </a:lnTo>
                <a:lnTo>
                  <a:pt x="1408" y="539"/>
                </a:lnTo>
                <a:lnTo>
                  <a:pt x="1386" y="556"/>
                </a:lnTo>
                <a:lnTo>
                  <a:pt x="1380" y="589"/>
                </a:lnTo>
                <a:lnTo>
                  <a:pt x="1341" y="579"/>
                </a:lnTo>
                <a:lnTo>
                  <a:pt x="1289" y="579"/>
                </a:lnTo>
                <a:lnTo>
                  <a:pt x="1285" y="645"/>
                </a:lnTo>
                <a:lnTo>
                  <a:pt x="1256" y="663"/>
                </a:lnTo>
                <a:lnTo>
                  <a:pt x="1262" y="707"/>
                </a:lnTo>
                <a:lnTo>
                  <a:pt x="1295" y="725"/>
                </a:lnTo>
                <a:lnTo>
                  <a:pt x="1289" y="843"/>
                </a:lnTo>
                <a:lnTo>
                  <a:pt x="1250" y="865"/>
                </a:lnTo>
                <a:lnTo>
                  <a:pt x="1223" y="820"/>
                </a:lnTo>
                <a:lnTo>
                  <a:pt x="1194" y="797"/>
                </a:lnTo>
                <a:lnTo>
                  <a:pt x="1217" y="719"/>
                </a:lnTo>
                <a:lnTo>
                  <a:pt x="1181" y="674"/>
                </a:lnTo>
                <a:lnTo>
                  <a:pt x="1138" y="676"/>
                </a:lnTo>
                <a:lnTo>
                  <a:pt x="1132" y="725"/>
                </a:lnTo>
                <a:lnTo>
                  <a:pt x="1099" y="758"/>
                </a:lnTo>
                <a:lnTo>
                  <a:pt x="1037" y="697"/>
                </a:lnTo>
                <a:lnTo>
                  <a:pt x="1024" y="700"/>
                </a:lnTo>
                <a:lnTo>
                  <a:pt x="1018" y="715"/>
                </a:lnTo>
                <a:lnTo>
                  <a:pt x="1040" y="788"/>
                </a:lnTo>
                <a:lnTo>
                  <a:pt x="1031" y="821"/>
                </a:lnTo>
                <a:lnTo>
                  <a:pt x="1093" y="837"/>
                </a:lnTo>
                <a:lnTo>
                  <a:pt x="1116" y="853"/>
                </a:lnTo>
                <a:lnTo>
                  <a:pt x="1178" y="944"/>
                </a:lnTo>
                <a:lnTo>
                  <a:pt x="1060" y="977"/>
                </a:lnTo>
                <a:lnTo>
                  <a:pt x="1010" y="977"/>
                </a:lnTo>
                <a:lnTo>
                  <a:pt x="992" y="1059"/>
                </a:lnTo>
                <a:lnTo>
                  <a:pt x="938" y="1062"/>
                </a:lnTo>
                <a:lnTo>
                  <a:pt x="918" y="1071"/>
                </a:lnTo>
                <a:lnTo>
                  <a:pt x="883" y="1107"/>
                </a:lnTo>
                <a:lnTo>
                  <a:pt x="818" y="1097"/>
                </a:lnTo>
                <a:lnTo>
                  <a:pt x="782" y="1068"/>
                </a:lnTo>
                <a:lnTo>
                  <a:pt x="772" y="1089"/>
                </a:lnTo>
                <a:lnTo>
                  <a:pt x="752" y="1091"/>
                </a:lnTo>
                <a:lnTo>
                  <a:pt x="740" y="1102"/>
                </a:lnTo>
                <a:lnTo>
                  <a:pt x="759" y="1134"/>
                </a:lnTo>
                <a:lnTo>
                  <a:pt x="745" y="1210"/>
                </a:lnTo>
                <a:lnTo>
                  <a:pt x="763" y="1242"/>
                </a:lnTo>
                <a:lnTo>
                  <a:pt x="765" y="1270"/>
                </a:lnTo>
                <a:lnTo>
                  <a:pt x="755" y="1298"/>
                </a:lnTo>
                <a:lnTo>
                  <a:pt x="775" y="1308"/>
                </a:lnTo>
                <a:lnTo>
                  <a:pt x="775" y="1330"/>
                </a:lnTo>
                <a:lnTo>
                  <a:pt x="762" y="1339"/>
                </a:lnTo>
                <a:lnTo>
                  <a:pt x="792" y="1393"/>
                </a:lnTo>
                <a:lnTo>
                  <a:pt x="809" y="1453"/>
                </a:lnTo>
                <a:lnTo>
                  <a:pt x="851" y="1509"/>
                </a:lnTo>
                <a:lnTo>
                  <a:pt x="851" y="1509"/>
                </a:lnTo>
                <a:lnTo>
                  <a:pt x="896" y="1473"/>
                </a:lnTo>
                <a:lnTo>
                  <a:pt x="926" y="1460"/>
                </a:lnTo>
                <a:lnTo>
                  <a:pt x="938" y="1431"/>
                </a:lnTo>
                <a:lnTo>
                  <a:pt x="964" y="1409"/>
                </a:lnTo>
                <a:lnTo>
                  <a:pt x="1001" y="1412"/>
                </a:lnTo>
                <a:lnTo>
                  <a:pt x="1135" y="1520"/>
                </a:lnTo>
                <a:lnTo>
                  <a:pt x="1135" y="1520"/>
                </a:lnTo>
                <a:lnTo>
                  <a:pt x="1204" y="1543"/>
                </a:lnTo>
                <a:lnTo>
                  <a:pt x="1204" y="1543"/>
                </a:lnTo>
                <a:lnTo>
                  <a:pt x="1224" y="1526"/>
                </a:lnTo>
                <a:lnTo>
                  <a:pt x="1243" y="1481"/>
                </a:lnTo>
                <a:lnTo>
                  <a:pt x="1266" y="1487"/>
                </a:lnTo>
                <a:lnTo>
                  <a:pt x="1291" y="1519"/>
                </a:lnTo>
                <a:lnTo>
                  <a:pt x="1334" y="1539"/>
                </a:lnTo>
                <a:lnTo>
                  <a:pt x="1400" y="1510"/>
                </a:lnTo>
                <a:lnTo>
                  <a:pt x="1410" y="1503"/>
                </a:lnTo>
                <a:lnTo>
                  <a:pt x="1413" y="1448"/>
                </a:lnTo>
                <a:lnTo>
                  <a:pt x="1429" y="1428"/>
                </a:lnTo>
                <a:lnTo>
                  <a:pt x="1521" y="1421"/>
                </a:lnTo>
                <a:lnTo>
                  <a:pt x="1542" y="1408"/>
                </a:lnTo>
                <a:lnTo>
                  <a:pt x="1543" y="1353"/>
                </a:lnTo>
                <a:lnTo>
                  <a:pt x="1562" y="1334"/>
                </a:lnTo>
                <a:lnTo>
                  <a:pt x="1562" y="1313"/>
                </a:lnTo>
                <a:lnTo>
                  <a:pt x="1572" y="1304"/>
                </a:lnTo>
                <a:lnTo>
                  <a:pt x="1595" y="1294"/>
                </a:lnTo>
                <a:lnTo>
                  <a:pt x="1611" y="1277"/>
                </a:lnTo>
                <a:lnTo>
                  <a:pt x="1653" y="1285"/>
                </a:lnTo>
                <a:lnTo>
                  <a:pt x="1700" y="1280"/>
                </a:lnTo>
                <a:lnTo>
                  <a:pt x="1722" y="1284"/>
                </a:lnTo>
                <a:lnTo>
                  <a:pt x="1738" y="1303"/>
                </a:lnTo>
                <a:lnTo>
                  <a:pt x="1740" y="1385"/>
                </a:lnTo>
                <a:lnTo>
                  <a:pt x="1756" y="1405"/>
                </a:lnTo>
                <a:lnTo>
                  <a:pt x="1758" y="1438"/>
                </a:lnTo>
                <a:lnTo>
                  <a:pt x="1778" y="1468"/>
                </a:lnTo>
                <a:lnTo>
                  <a:pt x="1752" y="1543"/>
                </a:lnTo>
                <a:lnTo>
                  <a:pt x="1752" y="1565"/>
                </a:lnTo>
                <a:lnTo>
                  <a:pt x="1758" y="1575"/>
                </a:lnTo>
                <a:lnTo>
                  <a:pt x="1779" y="1572"/>
                </a:lnTo>
                <a:lnTo>
                  <a:pt x="1801" y="1559"/>
                </a:lnTo>
                <a:lnTo>
                  <a:pt x="1846" y="1549"/>
                </a:lnTo>
                <a:lnTo>
                  <a:pt x="1866" y="1533"/>
                </a:lnTo>
                <a:lnTo>
                  <a:pt x="1880" y="1555"/>
                </a:lnTo>
                <a:lnTo>
                  <a:pt x="1892" y="1598"/>
                </a:lnTo>
                <a:lnTo>
                  <a:pt x="1885" y="1607"/>
                </a:lnTo>
                <a:lnTo>
                  <a:pt x="1853" y="1618"/>
                </a:lnTo>
                <a:lnTo>
                  <a:pt x="1834" y="1636"/>
                </a:lnTo>
                <a:lnTo>
                  <a:pt x="1827" y="1682"/>
                </a:lnTo>
                <a:lnTo>
                  <a:pt x="1849" y="1690"/>
                </a:lnTo>
                <a:lnTo>
                  <a:pt x="1849" y="1700"/>
                </a:lnTo>
                <a:lnTo>
                  <a:pt x="1825" y="1732"/>
                </a:lnTo>
                <a:lnTo>
                  <a:pt x="1814" y="1739"/>
                </a:lnTo>
                <a:lnTo>
                  <a:pt x="1802" y="1736"/>
                </a:lnTo>
                <a:lnTo>
                  <a:pt x="1795" y="1748"/>
                </a:lnTo>
                <a:lnTo>
                  <a:pt x="1804" y="1758"/>
                </a:lnTo>
                <a:lnTo>
                  <a:pt x="1774" y="1785"/>
                </a:lnTo>
                <a:lnTo>
                  <a:pt x="1719" y="1791"/>
                </a:lnTo>
                <a:lnTo>
                  <a:pt x="1654" y="1829"/>
                </a:lnTo>
                <a:lnTo>
                  <a:pt x="1641" y="1806"/>
                </a:lnTo>
                <a:lnTo>
                  <a:pt x="1641" y="1775"/>
                </a:lnTo>
                <a:lnTo>
                  <a:pt x="1586" y="1781"/>
                </a:lnTo>
                <a:lnTo>
                  <a:pt x="1511" y="1821"/>
                </a:lnTo>
                <a:lnTo>
                  <a:pt x="1468" y="1824"/>
                </a:lnTo>
                <a:lnTo>
                  <a:pt x="1446" y="1816"/>
                </a:lnTo>
                <a:lnTo>
                  <a:pt x="1413" y="1829"/>
                </a:lnTo>
                <a:lnTo>
                  <a:pt x="1405" y="1826"/>
                </a:lnTo>
                <a:lnTo>
                  <a:pt x="1359" y="1723"/>
                </a:lnTo>
                <a:lnTo>
                  <a:pt x="1315" y="1745"/>
                </a:lnTo>
                <a:lnTo>
                  <a:pt x="1305" y="1748"/>
                </a:lnTo>
                <a:lnTo>
                  <a:pt x="1294" y="1738"/>
                </a:lnTo>
                <a:lnTo>
                  <a:pt x="1289" y="1682"/>
                </a:lnTo>
                <a:lnTo>
                  <a:pt x="1279" y="1673"/>
                </a:lnTo>
                <a:lnTo>
                  <a:pt x="1281" y="1641"/>
                </a:lnTo>
                <a:lnTo>
                  <a:pt x="1212" y="1572"/>
                </a:lnTo>
                <a:lnTo>
                  <a:pt x="1212" y="1572"/>
                </a:lnTo>
                <a:lnTo>
                  <a:pt x="1148" y="1654"/>
                </a:lnTo>
                <a:lnTo>
                  <a:pt x="1148" y="1654"/>
                </a:lnTo>
                <a:lnTo>
                  <a:pt x="1151" y="1726"/>
                </a:lnTo>
                <a:lnTo>
                  <a:pt x="1210" y="1778"/>
                </a:lnTo>
                <a:lnTo>
                  <a:pt x="1210" y="1778"/>
                </a:lnTo>
                <a:lnTo>
                  <a:pt x="1210" y="1800"/>
                </a:lnTo>
                <a:lnTo>
                  <a:pt x="1199" y="1814"/>
                </a:lnTo>
                <a:lnTo>
                  <a:pt x="1197" y="1826"/>
                </a:lnTo>
                <a:lnTo>
                  <a:pt x="1197" y="1826"/>
                </a:lnTo>
                <a:lnTo>
                  <a:pt x="1203" y="1846"/>
                </a:lnTo>
                <a:lnTo>
                  <a:pt x="1186" y="1862"/>
                </a:lnTo>
                <a:lnTo>
                  <a:pt x="1186" y="1862"/>
                </a:lnTo>
                <a:lnTo>
                  <a:pt x="1175" y="1869"/>
                </a:lnTo>
                <a:lnTo>
                  <a:pt x="1170" y="1888"/>
                </a:lnTo>
                <a:lnTo>
                  <a:pt x="1170" y="1888"/>
                </a:lnTo>
                <a:lnTo>
                  <a:pt x="1184" y="1888"/>
                </a:lnTo>
                <a:lnTo>
                  <a:pt x="1193" y="1899"/>
                </a:lnTo>
                <a:lnTo>
                  <a:pt x="1121" y="1885"/>
                </a:lnTo>
                <a:lnTo>
                  <a:pt x="1105" y="1904"/>
                </a:lnTo>
                <a:lnTo>
                  <a:pt x="1119" y="1915"/>
                </a:lnTo>
                <a:lnTo>
                  <a:pt x="1112" y="1943"/>
                </a:lnTo>
                <a:lnTo>
                  <a:pt x="1077" y="1973"/>
                </a:lnTo>
                <a:lnTo>
                  <a:pt x="1063" y="1971"/>
                </a:lnTo>
                <a:lnTo>
                  <a:pt x="1054" y="1983"/>
                </a:lnTo>
                <a:lnTo>
                  <a:pt x="1028" y="1990"/>
                </a:lnTo>
                <a:lnTo>
                  <a:pt x="1023" y="2007"/>
                </a:lnTo>
                <a:lnTo>
                  <a:pt x="1033" y="2009"/>
                </a:lnTo>
                <a:lnTo>
                  <a:pt x="1033" y="2017"/>
                </a:lnTo>
                <a:lnTo>
                  <a:pt x="899" y="2064"/>
                </a:lnTo>
                <a:lnTo>
                  <a:pt x="845" y="2104"/>
                </a:lnTo>
                <a:lnTo>
                  <a:pt x="830" y="2098"/>
                </a:lnTo>
                <a:lnTo>
                  <a:pt x="838" y="2117"/>
                </a:lnTo>
                <a:lnTo>
                  <a:pt x="815" y="2141"/>
                </a:lnTo>
                <a:lnTo>
                  <a:pt x="804" y="2140"/>
                </a:lnTo>
                <a:lnTo>
                  <a:pt x="804" y="2128"/>
                </a:lnTo>
                <a:lnTo>
                  <a:pt x="763" y="2117"/>
                </a:lnTo>
                <a:lnTo>
                  <a:pt x="801" y="2156"/>
                </a:lnTo>
                <a:lnTo>
                  <a:pt x="807" y="2183"/>
                </a:lnTo>
                <a:lnTo>
                  <a:pt x="815" y="2189"/>
                </a:lnTo>
                <a:lnTo>
                  <a:pt x="808" y="2226"/>
                </a:lnTo>
                <a:lnTo>
                  <a:pt x="799" y="2234"/>
                </a:lnTo>
                <a:lnTo>
                  <a:pt x="781" y="2234"/>
                </a:lnTo>
                <a:lnTo>
                  <a:pt x="776" y="2247"/>
                </a:lnTo>
                <a:lnTo>
                  <a:pt x="778" y="2258"/>
                </a:lnTo>
                <a:lnTo>
                  <a:pt x="798" y="2260"/>
                </a:lnTo>
                <a:lnTo>
                  <a:pt x="802" y="2273"/>
                </a:lnTo>
                <a:lnTo>
                  <a:pt x="781" y="2273"/>
                </a:lnTo>
                <a:lnTo>
                  <a:pt x="785" y="2288"/>
                </a:lnTo>
                <a:lnTo>
                  <a:pt x="775" y="2291"/>
                </a:lnTo>
                <a:lnTo>
                  <a:pt x="766" y="2307"/>
                </a:lnTo>
                <a:lnTo>
                  <a:pt x="773" y="2313"/>
                </a:lnTo>
                <a:lnTo>
                  <a:pt x="783" y="2297"/>
                </a:lnTo>
                <a:lnTo>
                  <a:pt x="796" y="2296"/>
                </a:lnTo>
                <a:lnTo>
                  <a:pt x="814" y="2323"/>
                </a:lnTo>
                <a:lnTo>
                  <a:pt x="827" y="2310"/>
                </a:lnTo>
                <a:lnTo>
                  <a:pt x="824" y="2298"/>
                </a:lnTo>
                <a:lnTo>
                  <a:pt x="834" y="2274"/>
                </a:lnTo>
                <a:lnTo>
                  <a:pt x="847" y="2262"/>
                </a:lnTo>
                <a:lnTo>
                  <a:pt x="863" y="2275"/>
                </a:lnTo>
                <a:lnTo>
                  <a:pt x="873" y="2274"/>
                </a:lnTo>
                <a:lnTo>
                  <a:pt x="881" y="2290"/>
                </a:lnTo>
                <a:lnTo>
                  <a:pt x="889" y="2281"/>
                </a:lnTo>
                <a:lnTo>
                  <a:pt x="902" y="2291"/>
                </a:lnTo>
                <a:lnTo>
                  <a:pt x="897" y="2268"/>
                </a:lnTo>
                <a:lnTo>
                  <a:pt x="916" y="2231"/>
                </a:lnTo>
                <a:lnTo>
                  <a:pt x="920" y="2261"/>
                </a:lnTo>
                <a:lnTo>
                  <a:pt x="956" y="2283"/>
                </a:lnTo>
                <a:lnTo>
                  <a:pt x="948" y="2296"/>
                </a:lnTo>
                <a:lnTo>
                  <a:pt x="946" y="2314"/>
                </a:lnTo>
                <a:lnTo>
                  <a:pt x="958" y="2324"/>
                </a:lnTo>
                <a:lnTo>
                  <a:pt x="964" y="2310"/>
                </a:lnTo>
                <a:lnTo>
                  <a:pt x="961" y="2297"/>
                </a:lnTo>
                <a:lnTo>
                  <a:pt x="971" y="2283"/>
                </a:lnTo>
                <a:lnTo>
                  <a:pt x="965" y="2254"/>
                </a:lnTo>
                <a:lnTo>
                  <a:pt x="918" y="2229"/>
                </a:lnTo>
                <a:lnTo>
                  <a:pt x="913" y="2203"/>
                </a:lnTo>
                <a:lnTo>
                  <a:pt x="905" y="2196"/>
                </a:lnTo>
                <a:lnTo>
                  <a:pt x="906" y="2180"/>
                </a:lnTo>
                <a:lnTo>
                  <a:pt x="890" y="2173"/>
                </a:lnTo>
                <a:lnTo>
                  <a:pt x="867" y="2173"/>
                </a:lnTo>
                <a:lnTo>
                  <a:pt x="850" y="2150"/>
                </a:lnTo>
                <a:lnTo>
                  <a:pt x="828" y="2137"/>
                </a:lnTo>
                <a:lnTo>
                  <a:pt x="848" y="2117"/>
                </a:lnTo>
                <a:lnTo>
                  <a:pt x="847" y="2105"/>
                </a:lnTo>
                <a:lnTo>
                  <a:pt x="905" y="2065"/>
                </a:lnTo>
                <a:lnTo>
                  <a:pt x="1021" y="2025"/>
                </a:lnTo>
                <a:lnTo>
                  <a:pt x="1040" y="2023"/>
                </a:lnTo>
                <a:lnTo>
                  <a:pt x="1102" y="2074"/>
                </a:lnTo>
                <a:lnTo>
                  <a:pt x="1190" y="2107"/>
                </a:lnTo>
                <a:lnTo>
                  <a:pt x="1246" y="2100"/>
                </a:lnTo>
                <a:lnTo>
                  <a:pt x="1266" y="2137"/>
                </a:lnTo>
                <a:lnTo>
                  <a:pt x="1285" y="2144"/>
                </a:lnTo>
                <a:lnTo>
                  <a:pt x="1295" y="2159"/>
                </a:lnTo>
                <a:lnTo>
                  <a:pt x="1318" y="2150"/>
                </a:lnTo>
                <a:lnTo>
                  <a:pt x="1302" y="2166"/>
                </a:lnTo>
                <a:lnTo>
                  <a:pt x="1299" y="2183"/>
                </a:lnTo>
                <a:lnTo>
                  <a:pt x="1272" y="2147"/>
                </a:lnTo>
                <a:lnTo>
                  <a:pt x="1263" y="2153"/>
                </a:lnTo>
                <a:lnTo>
                  <a:pt x="1237" y="2137"/>
                </a:lnTo>
                <a:lnTo>
                  <a:pt x="1240" y="2121"/>
                </a:lnTo>
                <a:lnTo>
                  <a:pt x="1224" y="2127"/>
                </a:lnTo>
                <a:lnTo>
                  <a:pt x="1217" y="2141"/>
                </a:lnTo>
                <a:lnTo>
                  <a:pt x="1232" y="2151"/>
                </a:lnTo>
                <a:lnTo>
                  <a:pt x="1235" y="2164"/>
                </a:lnTo>
                <a:lnTo>
                  <a:pt x="1214" y="2154"/>
                </a:lnTo>
                <a:lnTo>
                  <a:pt x="1200" y="2163"/>
                </a:lnTo>
                <a:lnTo>
                  <a:pt x="1213" y="2193"/>
                </a:lnTo>
                <a:lnTo>
                  <a:pt x="1197" y="2209"/>
                </a:lnTo>
                <a:lnTo>
                  <a:pt x="1209" y="2212"/>
                </a:lnTo>
                <a:lnTo>
                  <a:pt x="1196" y="2216"/>
                </a:lnTo>
                <a:lnTo>
                  <a:pt x="1201" y="2225"/>
                </a:lnTo>
                <a:lnTo>
                  <a:pt x="1168" y="2273"/>
                </a:lnTo>
                <a:lnTo>
                  <a:pt x="1163" y="2262"/>
                </a:lnTo>
                <a:lnTo>
                  <a:pt x="1145" y="2257"/>
                </a:lnTo>
                <a:lnTo>
                  <a:pt x="1155" y="2245"/>
                </a:lnTo>
                <a:lnTo>
                  <a:pt x="1147" y="2232"/>
                </a:lnTo>
                <a:lnTo>
                  <a:pt x="1145" y="2190"/>
                </a:lnTo>
                <a:lnTo>
                  <a:pt x="1098" y="2206"/>
                </a:lnTo>
                <a:lnTo>
                  <a:pt x="1090" y="2186"/>
                </a:lnTo>
                <a:lnTo>
                  <a:pt x="1075" y="2189"/>
                </a:lnTo>
                <a:lnTo>
                  <a:pt x="1027" y="2173"/>
                </a:lnTo>
                <a:lnTo>
                  <a:pt x="1011" y="2193"/>
                </a:lnTo>
                <a:lnTo>
                  <a:pt x="1014" y="2206"/>
                </a:lnTo>
                <a:lnTo>
                  <a:pt x="982" y="2212"/>
                </a:lnTo>
                <a:lnTo>
                  <a:pt x="990" y="2244"/>
                </a:lnTo>
                <a:lnTo>
                  <a:pt x="1000" y="2239"/>
                </a:lnTo>
                <a:lnTo>
                  <a:pt x="1007" y="2254"/>
                </a:lnTo>
                <a:lnTo>
                  <a:pt x="990" y="2268"/>
                </a:lnTo>
                <a:lnTo>
                  <a:pt x="990" y="2286"/>
                </a:lnTo>
                <a:lnTo>
                  <a:pt x="1007" y="2313"/>
                </a:lnTo>
                <a:lnTo>
                  <a:pt x="981" y="2314"/>
                </a:lnTo>
                <a:lnTo>
                  <a:pt x="961" y="2340"/>
                </a:lnTo>
                <a:lnTo>
                  <a:pt x="982" y="2386"/>
                </a:lnTo>
                <a:lnTo>
                  <a:pt x="962" y="2404"/>
                </a:lnTo>
                <a:lnTo>
                  <a:pt x="981" y="2404"/>
                </a:lnTo>
                <a:lnTo>
                  <a:pt x="990" y="2392"/>
                </a:lnTo>
                <a:lnTo>
                  <a:pt x="994" y="2399"/>
                </a:lnTo>
                <a:lnTo>
                  <a:pt x="1017" y="2392"/>
                </a:lnTo>
                <a:lnTo>
                  <a:pt x="1018" y="2405"/>
                </a:lnTo>
                <a:lnTo>
                  <a:pt x="1033" y="2401"/>
                </a:lnTo>
                <a:lnTo>
                  <a:pt x="1010" y="2434"/>
                </a:lnTo>
                <a:lnTo>
                  <a:pt x="992" y="2440"/>
                </a:lnTo>
                <a:lnTo>
                  <a:pt x="998" y="2447"/>
                </a:lnTo>
                <a:lnTo>
                  <a:pt x="1010" y="2444"/>
                </a:lnTo>
                <a:lnTo>
                  <a:pt x="1017" y="2454"/>
                </a:lnTo>
                <a:lnTo>
                  <a:pt x="1023" y="2477"/>
                </a:lnTo>
                <a:lnTo>
                  <a:pt x="1013" y="2486"/>
                </a:lnTo>
                <a:lnTo>
                  <a:pt x="1028" y="2500"/>
                </a:lnTo>
                <a:lnTo>
                  <a:pt x="1036" y="2471"/>
                </a:lnTo>
                <a:lnTo>
                  <a:pt x="1052" y="2467"/>
                </a:lnTo>
                <a:lnTo>
                  <a:pt x="1060" y="2450"/>
                </a:lnTo>
                <a:lnTo>
                  <a:pt x="1070" y="2450"/>
                </a:lnTo>
                <a:lnTo>
                  <a:pt x="1072" y="2456"/>
                </a:lnTo>
                <a:lnTo>
                  <a:pt x="1096" y="2437"/>
                </a:lnTo>
                <a:lnTo>
                  <a:pt x="1132" y="2376"/>
                </a:lnTo>
                <a:lnTo>
                  <a:pt x="1178" y="2381"/>
                </a:lnTo>
                <a:lnTo>
                  <a:pt x="1186" y="2369"/>
                </a:lnTo>
                <a:lnTo>
                  <a:pt x="1193" y="2371"/>
                </a:lnTo>
                <a:lnTo>
                  <a:pt x="1204" y="2342"/>
                </a:lnTo>
                <a:lnTo>
                  <a:pt x="1203" y="2363"/>
                </a:lnTo>
                <a:lnTo>
                  <a:pt x="1216" y="2368"/>
                </a:lnTo>
                <a:lnTo>
                  <a:pt x="1212" y="2381"/>
                </a:lnTo>
                <a:lnTo>
                  <a:pt x="1220" y="2385"/>
                </a:lnTo>
                <a:lnTo>
                  <a:pt x="1181" y="2408"/>
                </a:lnTo>
                <a:lnTo>
                  <a:pt x="1266" y="2409"/>
                </a:lnTo>
                <a:lnTo>
                  <a:pt x="1266" y="2417"/>
                </a:lnTo>
                <a:lnTo>
                  <a:pt x="1229" y="2421"/>
                </a:lnTo>
                <a:lnTo>
                  <a:pt x="1246" y="2431"/>
                </a:lnTo>
                <a:lnTo>
                  <a:pt x="1245" y="2438"/>
                </a:lnTo>
                <a:lnTo>
                  <a:pt x="1230" y="2433"/>
                </a:lnTo>
                <a:lnTo>
                  <a:pt x="1224" y="2447"/>
                </a:lnTo>
                <a:lnTo>
                  <a:pt x="1206" y="2456"/>
                </a:lnTo>
                <a:lnTo>
                  <a:pt x="1187" y="2443"/>
                </a:lnTo>
                <a:lnTo>
                  <a:pt x="1151" y="2477"/>
                </a:lnTo>
                <a:lnTo>
                  <a:pt x="1148" y="2494"/>
                </a:lnTo>
                <a:lnTo>
                  <a:pt x="1160" y="2526"/>
                </a:lnTo>
                <a:lnTo>
                  <a:pt x="1152" y="2605"/>
                </a:lnTo>
                <a:lnTo>
                  <a:pt x="1145" y="2613"/>
                </a:lnTo>
                <a:lnTo>
                  <a:pt x="1141" y="2614"/>
                </a:lnTo>
                <a:lnTo>
                  <a:pt x="1124" y="2640"/>
                </a:lnTo>
                <a:lnTo>
                  <a:pt x="1124" y="2654"/>
                </a:lnTo>
                <a:lnTo>
                  <a:pt x="1129" y="2669"/>
                </a:lnTo>
                <a:lnTo>
                  <a:pt x="1193" y="2667"/>
                </a:lnTo>
                <a:lnTo>
                  <a:pt x="1207" y="2675"/>
                </a:lnTo>
                <a:lnTo>
                  <a:pt x="1213" y="2712"/>
                </a:lnTo>
                <a:lnTo>
                  <a:pt x="1204" y="2708"/>
                </a:lnTo>
                <a:lnTo>
                  <a:pt x="1188" y="2719"/>
                </a:lnTo>
                <a:lnTo>
                  <a:pt x="1190" y="2734"/>
                </a:lnTo>
                <a:lnTo>
                  <a:pt x="1200" y="2744"/>
                </a:lnTo>
                <a:lnTo>
                  <a:pt x="1232" y="2741"/>
                </a:lnTo>
                <a:lnTo>
                  <a:pt x="1261" y="2750"/>
                </a:lnTo>
                <a:lnTo>
                  <a:pt x="1286" y="2796"/>
                </a:lnTo>
                <a:lnTo>
                  <a:pt x="1292" y="2814"/>
                </a:lnTo>
                <a:lnTo>
                  <a:pt x="1281" y="2807"/>
                </a:lnTo>
                <a:lnTo>
                  <a:pt x="1289" y="2825"/>
                </a:lnTo>
                <a:lnTo>
                  <a:pt x="1324" y="2837"/>
                </a:lnTo>
                <a:lnTo>
                  <a:pt x="1331" y="2872"/>
                </a:lnTo>
                <a:lnTo>
                  <a:pt x="1367" y="2865"/>
                </a:lnTo>
                <a:lnTo>
                  <a:pt x="1392" y="2882"/>
                </a:lnTo>
                <a:lnTo>
                  <a:pt x="1408" y="2964"/>
                </a:lnTo>
                <a:lnTo>
                  <a:pt x="1408" y="2964"/>
                </a:lnTo>
                <a:lnTo>
                  <a:pt x="1425" y="2963"/>
                </a:lnTo>
                <a:lnTo>
                  <a:pt x="1441" y="2941"/>
                </a:lnTo>
                <a:lnTo>
                  <a:pt x="1469" y="2927"/>
                </a:lnTo>
                <a:lnTo>
                  <a:pt x="1605" y="2959"/>
                </a:lnTo>
                <a:lnTo>
                  <a:pt x="1621" y="2947"/>
                </a:lnTo>
                <a:lnTo>
                  <a:pt x="1637" y="2947"/>
                </a:lnTo>
                <a:lnTo>
                  <a:pt x="1694" y="2927"/>
                </a:lnTo>
                <a:lnTo>
                  <a:pt x="1749" y="2889"/>
                </a:lnTo>
                <a:lnTo>
                  <a:pt x="1795" y="2888"/>
                </a:lnTo>
                <a:lnTo>
                  <a:pt x="1849" y="2914"/>
                </a:lnTo>
                <a:lnTo>
                  <a:pt x="1873" y="2946"/>
                </a:lnTo>
                <a:lnTo>
                  <a:pt x="1908" y="2974"/>
                </a:lnTo>
                <a:lnTo>
                  <a:pt x="2000" y="2987"/>
                </a:lnTo>
                <a:lnTo>
                  <a:pt x="2000" y="2987"/>
                </a:lnTo>
                <a:lnTo>
                  <a:pt x="2049" y="2983"/>
                </a:lnTo>
                <a:lnTo>
                  <a:pt x="2049" y="2983"/>
                </a:lnTo>
                <a:lnTo>
                  <a:pt x="2076" y="2966"/>
                </a:lnTo>
                <a:lnTo>
                  <a:pt x="2076" y="2966"/>
                </a:lnTo>
                <a:lnTo>
                  <a:pt x="2104" y="2960"/>
                </a:lnTo>
                <a:lnTo>
                  <a:pt x="2104" y="2960"/>
                </a:lnTo>
                <a:lnTo>
                  <a:pt x="2117" y="2951"/>
                </a:lnTo>
                <a:lnTo>
                  <a:pt x="2117" y="2951"/>
                </a:lnTo>
                <a:lnTo>
                  <a:pt x="2147" y="2930"/>
                </a:lnTo>
                <a:lnTo>
                  <a:pt x="2187" y="2933"/>
                </a:lnTo>
                <a:lnTo>
                  <a:pt x="2203" y="2908"/>
                </a:lnTo>
                <a:lnTo>
                  <a:pt x="2219" y="2901"/>
                </a:lnTo>
                <a:lnTo>
                  <a:pt x="2222" y="2863"/>
                </a:lnTo>
                <a:lnTo>
                  <a:pt x="2217" y="2843"/>
                </a:lnTo>
                <a:lnTo>
                  <a:pt x="2217" y="2843"/>
                </a:lnTo>
                <a:lnTo>
                  <a:pt x="2253" y="2814"/>
                </a:lnTo>
                <a:lnTo>
                  <a:pt x="2253" y="2814"/>
                </a:lnTo>
                <a:lnTo>
                  <a:pt x="2308" y="2790"/>
                </a:lnTo>
                <a:lnTo>
                  <a:pt x="2305" y="2781"/>
                </a:lnTo>
                <a:lnTo>
                  <a:pt x="2323" y="2761"/>
                </a:lnTo>
                <a:lnTo>
                  <a:pt x="2323" y="2742"/>
                </a:lnTo>
                <a:lnTo>
                  <a:pt x="2364" y="2696"/>
                </a:lnTo>
                <a:lnTo>
                  <a:pt x="2379" y="2718"/>
                </a:lnTo>
                <a:lnTo>
                  <a:pt x="2406" y="2716"/>
                </a:lnTo>
                <a:lnTo>
                  <a:pt x="2400" y="2754"/>
                </a:lnTo>
                <a:lnTo>
                  <a:pt x="2429" y="2696"/>
                </a:lnTo>
                <a:lnTo>
                  <a:pt x="2507" y="2711"/>
                </a:lnTo>
                <a:lnTo>
                  <a:pt x="2581" y="2643"/>
                </a:lnTo>
                <a:lnTo>
                  <a:pt x="2625" y="2637"/>
                </a:lnTo>
                <a:lnTo>
                  <a:pt x="2637" y="2497"/>
                </a:lnTo>
                <a:lnTo>
                  <a:pt x="2664" y="2497"/>
                </a:lnTo>
                <a:lnTo>
                  <a:pt x="2692" y="2531"/>
                </a:lnTo>
                <a:lnTo>
                  <a:pt x="2726" y="2531"/>
                </a:lnTo>
                <a:lnTo>
                  <a:pt x="2774" y="2411"/>
                </a:lnTo>
                <a:lnTo>
                  <a:pt x="2821" y="2401"/>
                </a:lnTo>
                <a:lnTo>
                  <a:pt x="2821" y="2401"/>
                </a:lnTo>
                <a:lnTo>
                  <a:pt x="2833" y="2267"/>
                </a:lnTo>
                <a:lnTo>
                  <a:pt x="2821" y="2205"/>
                </a:lnTo>
                <a:lnTo>
                  <a:pt x="2849" y="2183"/>
                </a:lnTo>
                <a:lnTo>
                  <a:pt x="2844" y="2048"/>
                </a:lnTo>
                <a:lnTo>
                  <a:pt x="2905" y="1902"/>
                </a:lnTo>
                <a:lnTo>
                  <a:pt x="2911" y="1830"/>
                </a:lnTo>
                <a:lnTo>
                  <a:pt x="2876" y="1817"/>
                </a:lnTo>
                <a:lnTo>
                  <a:pt x="2862" y="1774"/>
                </a:lnTo>
                <a:lnTo>
                  <a:pt x="2912" y="1718"/>
                </a:lnTo>
                <a:lnTo>
                  <a:pt x="2918" y="1702"/>
                </a:lnTo>
                <a:lnTo>
                  <a:pt x="2955" y="1689"/>
                </a:lnTo>
                <a:lnTo>
                  <a:pt x="2970" y="1650"/>
                </a:lnTo>
                <a:lnTo>
                  <a:pt x="2947" y="1621"/>
                </a:lnTo>
                <a:lnTo>
                  <a:pt x="2939" y="1597"/>
                </a:lnTo>
                <a:lnTo>
                  <a:pt x="2899" y="1601"/>
                </a:lnTo>
                <a:lnTo>
                  <a:pt x="2885" y="1587"/>
                </a:lnTo>
                <a:lnTo>
                  <a:pt x="2843" y="1575"/>
                </a:lnTo>
                <a:lnTo>
                  <a:pt x="2778" y="1572"/>
                </a:lnTo>
                <a:lnTo>
                  <a:pt x="2702" y="1506"/>
                </a:lnTo>
                <a:lnTo>
                  <a:pt x="2653" y="1500"/>
                </a:lnTo>
                <a:lnTo>
                  <a:pt x="2620" y="1474"/>
                </a:lnTo>
                <a:lnTo>
                  <a:pt x="2579" y="1455"/>
                </a:lnTo>
                <a:lnTo>
                  <a:pt x="2513" y="1481"/>
                </a:lnTo>
                <a:lnTo>
                  <a:pt x="2490" y="1464"/>
                </a:lnTo>
                <a:lnTo>
                  <a:pt x="2467" y="1429"/>
                </a:lnTo>
                <a:lnTo>
                  <a:pt x="2497" y="1368"/>
                </a:lnTo>
                <a:lnTo>
                  <a:pt x="2503" y="1288"/>
                </a:lnTo>
                <a:lnTo>
                  <a:pt x="2475" y="1298"/>
                </a:lnTo>
                <a:lnTo>
                  <a:pt x="2461" y="1295"/>
                </a:lnTo>
                <a:lnTo>
                  <a:pt x="2449" y="1307"/>
                </a:lnTo>
                <a:lnTo>
                  <a:pt x="2438" y="1304"/>
                </a:lnTo>
                <a:lnTo>
                  <a:pt x="2441" y="1268"/>
                </a:lnTo>
                <a:lnTo>
                  <a:pt x="2480" y="1235"/>
                </a:lnTo>
                <a:lnTo>
                  <a:pt x="2490" y="1212"/>
                </a:lnTo>
                <a:lnTo>
                  <a:pt x="2465" y="1150"/>
                </a:lnTo>
                <a:lnTo>
                  <a:pt x="2465" y="1133"/>
                </a:lnTo>
                <a:lnTo>
                  <a:pt x="2480" y="1114"/>
                </a:lnTo>
                <a:lnTo>
                  <a:pt x="2477" y="1082"/>
                </a:lnTo>
                <a:lnTo>
                  <a:pt x="2465" y="1062"/>
                </a:lnTo>
                <a:lnTo>
                  <a:pt x="2475" y="1033"/>
                </a:lnTo>
                <a:lnTo>
                  <a:pt x="2516" y="1020"/>
                </a:lnTo>
                <a:lnTo>
                  <a:pt x="2549" y="983"/>
                </a:lnTo>
                <a:lnTo>
                  <a:pt x="2595" y="973"/>
                </a:lnTo>
                <a:lnTo>
                  <a:pt x="2608" y="964"/>
                </a:lnTo>
                <a:lnTo>
                  <a:pt x="2627" y="893"/>
                </a:lnTo>
                <a:lnTo>
                  <a:pt x="2611" y="820"/>
                </a:lnTo>
                <a:lnTo>
                  <a:pt x="2585" y="791"/>
                </a:lnTo>
                <a:lnTo>
                  <a:pt x="2549" y="785"/>
                </a:lnTo>
                <a:lnTo>
                  <a:pt x="2510" y="767"/>
                </a:lnTo>
                <a:lnTo>
                  <a:pt x="2509" y="718"/>
                </a:lnTo>
                <a:lnTo>
                  <a:pt x="2493" y="706"/>
                </a:lnTo>
                <a:lnTo>
                  <a:pt x="2435" y="713"/>
                </a:lnTo>
                <a:lnTo>
                  <a:pt x="2379" y="686"/>
                </a:lnTo>
                <a:lnTo>
                  <a:pt x="2357" y="657"/>
                </a:lnTo>
                <a:lnTo>
                  <a:pt x="2351" y="631"/>
                </a:lnTo>
                <a:lnTo>
                  <a:pt x="2344" y="496"/>
                </a:lnTo>
                <a:lnTo>
                  <a:pt x="2318" y="461"/>
                </a:lnTo>
                <a:lnTo>
                  <a:pt x="2305" y="458"/>
                </a:lnTo>
                <a:lnTo>
                  <a:pt x="2284" y="480"/>
                </a:lnTo>
                <a:lnTo>
                  <a:pt x="2271" y="462"/>
                </a:lnTo>
                <a:lnTo>
                  <a:pt x="2245" y="451"/>
                </a:lnTo>
                <a:lnTo>
                  <a:pt x="2219" y="455"/>
                </a:lnTo>
                <a:lnTo>
                  <a:pt x="2176" y="470"/>
                </a:lnTo>
                <a:lnTo>
                  <a:pt x="2154" y="494"/>
                </a:lnTo>
                <a:lnTo>
                  <a:pt x="2145" y="490"/>
                </a:lnTo>
                <a:lnTo>
                  <a:pt x="2111" y="451"/>
                </a:lnTo>
                <a:lnTo>
                  <a:pt x="2086" y="447"/>
                </a:lnTo>
                <a:lnTo>
                  <a:pt x="2065" y="425"/>
                </a:lnTo>
                <a:lnTo>
                  <a:pt x="2059" y="390"/>
                </a:lnTo>
                <a:lnTo>
                  <a:pt x="2069" y="369"/>
                </a:lnTo>
                <a:lnTo>
                  <a:pt x="2073" y="330"/>
                </a:lnTo>
                <a:lnTo>
                  <a:pt x="2094" y="313"/>
                </a:lnTo>
                <a:lnTo>
                  <a:pt x="2057" y="297"/>
                </a:lnTo>
                <a:lnTo>
                  <a:pt x="2047" y="298"/>
                </a:lnTo>
                <a:lnTo>
                  <a:pt x="2021" y="321"/>
                </a:lnTo>
                <a:lnTo>
                  <a:pt x="1991" y="364"/>
                </a:lnTo>
                <a:lnTo>
                  <a:pt x="1948" y="367"/>
                </a:lnTo>
                <a:lnTo>
                  <a:pt x="1918" y="353"/>
                </a:lnTo>
                <a:lnTo>
                  <a:pt x="1909" y="336"/>
                </a:lnTo>
                <a:lnTo>
                  <a:pt x="1912" y="295"/>
                </a:lnTo>
                <a:lnTo>
                  <a:pt x="1893" y="301"/>
                </a:lnTo>
                <a:lnTo>
                  <a:pt x="1890" y="281"/>
                </a:lnTo>
                <a:lnTo>
                  <a:pt x="1902" y="248"/>
                </a:lnTo>
                <a:lnTo>
                  <a:pt x="1873" y="225"/>
                </a:lnTo>
                <a:lnTo>
                  <a:pt x="1857" y="130"/>
                </a:lnTo>
                <a:lnTo>
                  <a:pt x="1772" y="130"/>
                </a:lnTo>
                <a:lnTo>
                  <a:pt x="1772" y="96"/>
                </a:lnTo>
                <a:lnTo>
                  <a:pt x="1795" y="79"/>
                </a:lnTo>
                <a:lnTo>
                  <a:pt x="1710" y="0"/>
                </a:lnTo>
                <a:lnTo>
                  <a:pt x="1686" y="10"/>
                </a:lnTo>
                <a:close/>
                <a:moveTo>
                  <a:pt x="502" y="1275"/>
                </a:moveTo>
                <a:lnTo>
                  <a:pt x="482" y="1261"/>
                </a:lnTo>
                <a:lnTo>
                  <a:pt x="484" y="1252"/>
                </a:lnTo>
                <a:lnTo>
                  <a:pt x="439" y="1245"/>
                </a:lnTo>
                <a:lnTo>
                  <a:pt x="400" y="1215"/>
                </a:lnTo>
                <a:lnTo>
                  <a:pt x="400" y="1174"/>
                </a:lnTo>
                <a:lnTo>
                  <a:pt x="419" y="1137"/>
                </a:lnTo>
                <a:lnTo>
                  <a:pt x="402" y="1127"/>
                </a:lnTo>
                <a:lnTo>
                  <a:pt x="344" y="1150"/>
                </a:lnTo>
                <a:lnTo>
                  <a:pt x="343" y="1212"/>
                </a:lnTo>
                <a:lnTo>
                  <a:pt x="338" y="1218"/>
                </a:lnTo>
                <a:lnTo>
                  <a:pt x="319" y="1215"/>
                </a:lnTo>
                <a:lnTo>
                  <a:pt x="315" y="1222"/>
                </a:lnTo>
                <a:lnTo>
                  <a:pt x="348" y="1252"/>
                </a:lnTo>
                <a:lnTo>
                  <a:pt x="399" y="1278"/>
                </a:lnTo>
                <a:lnTo>
                  <a:pt x="416" y="1304"/>
                </a:lnTo>
                <a:lnTo>
                  <a:pt x="412" y="1342"/>
                </a:lnTo>
                <a:lnTo>
                  <a:pt x="435" y="1353"/>
                </a:lnTo>
                <a:lnTo>
                  <a:pt x="430" y="1360"/>
                </a:lnTo>
                <a:lnTo>
                  <a:pt x="445" y="1360"/>
                </a:lnTo>
                <a:lnTo>
                  <a:pt x="441" y="1347"/>
                </a:lnTo>
                <a:lnTo>
                  <a:pt x="495" y="1311"/>
                </a:lnTo>
                <a:lnTo>
                  <a:pt x="502" y="1275"/>
                </a:lnTo>
                <a:close/>
                <a:moveTo>
                  <a:pt x="746" y="1340"/>
                </a:moveTo>
                <a:lnTo>
                  <a:pt x="750" y="1330"/>
                </a:lnTo>
                <a:lnTo>
                  <a:pt x="763" y="1326"/>
                </a:lnTo>
                <a:lnTo>
                  <a:pt x="763" y="1317"/>
                </a:lnTo>
                <a:lnTo>
                  <a:pt x="743" y="1310"/>
                </a:lnTo>
                <a:lnTo>
                  <a:pt x="737" y="1293"/>
                </a:lnTo>
                <a:lnTo>
                  <a:pt x="750" y="1236"/>
                </a:lnTo>
                <a:lnTo>
                  <a:pt x="736" y="1222"/>
                </a:lnTo>
                <a:lnTo>
                  <a:pt x="730" y="1205"/>
                </a:lnTo>
                <a:lnTo>
                  <a:pt x="733" y="1183"/>
                </a:lnTo>
                <a:lnTo>
                  <a:pt x="750" y="1157"/>
                </a:lnTo>
                <a:lnTo>
                  <a:pt x="752" y="1138"/>
                </a:lnTo>
                <a:lnTo>
                  <a:pt x="727" y="1108"/>
                </a:lnTo>
                <a:lnTo>
                  <a:pt x="730" y="1089"/>
                </a:lnTo>
                <a:lnTo>
                  <a:pt x="722" y="1066"/>
                </a:lnTo>
                <a:lnTo>
                  <a:pt x="641" y="1014"/>
                </a:lnTo>
                <a:lnTo>
                  <a:pt x="602" y="964"/>
                </a:lnTo>
                <a:lnTo>
                  <a:pt x="585" y="960"/>
                </a:lnTo>
                <a:lnTo>
                  <a:pt x="573" y="974"/>
                </a:lnTo>
                <a:lnTo>
                  <a:pt x="531" y="977"/>
                </a:lnTo>
                <a:lnTo>
                  <a:pt x="515" y="1013"/>
                </a:lnTo>
                <a:lnTo>
                  <a:pt x="453" y="1048"/>
                </a:lnTo>
                <a:lnTo>
                  <a:pt x="464" y="1110"/>
                </a:lnTo>
                <a:lnTo>
                  <a:pt x="456" y="1157"/>
                </a:lnTo>
                <a:lnTo>
                  <a:pt x="462" y="1228"/>
                </a:lnTo>
                <a:lnTo>
                  <a:pt x="517" y="1242"/>
                </a:lnTo>
                <a:lnTo>
                  <a:pt x="524" y="1252"/>
                </a:lnTo>
                <a:lnTo>
                  <a:pt x="520" y="1267"/>
                </a:lnTo>
                <a:lnTo>
                  <a:pt x="544" y="1291"/>
                </a:lnTo>
                <a:lnTo>
                  <a:pt x="551" y="1326"/>
                </a:lnTo>
                <a:lnTo>
                  <a:pt x="549" y="1352"/>
                </a:lnTo>
                <a:lnTo>
                  <a:pt x="536" y="1368"/>
                </a:lnTo>
                <a:lnTo>
                  <a:pt x="479" y="1379"/>
                </a:lnTo>
                <a:lnTo>
                  <a:pt x="494" y="1388"/>
                </a:lnTo>
                <a:lnTo>
                  <a:pt x="500" y="1417"/>
                </a:lnTo>
                <a:lnTo>
                  <a:pt x="487" y="1424"/>
                </a:lnTo>
                <a:lnTo>
                  <a:pt x="490" y="1431"/>
                </a:lnTo>
                <a:lnTo>
                  <a:pt x="497" y="1429"/>
                </a:lnTo>
                <a:lnTo>
                  <a:pt x="520" y="1451"/>
                </a:lnTo>
                <a:lnTo>
                  <a:pt x="543" y="1454"/>
                </a:lnTo>
                <a:lnTo>
                  <a:pt x="549" y="1466"/>
                </a:lnTo>
                <a:lnTo>
                  <a:pt x="645" y="1471"/>
                </a:lnTo>
                <a:lnTo>
                  <a:pt x="645" y="1454"/>
                </a:lnTo>
                <a:lnTo>
                  <a:pt x="661" y="1461"/>
                </a:lnTo>
                <a:lnTo>
                  <a:pt x="671" y="1444"/>
                </a:lnTo>
                <a:lnTo>
                  <a:pt x="711" y="1463"/>
                </a:lnTo>
                <a:lnTo>
                  <a:pt x="729" y="1461"/>
                </a:lnTo>
                <a:lnTo>
                  <a:pt x="743" y="1431"/>
                </a:lnTo>
                <a:lnTo>
                  <a:pt x="768" y="1424"/>
                </a:lnTo>
                <a:lnTo>
                  <a:pt x="769" y="1414"/>
                </a:lnTo>
                <a:lnTo>
                  <a:pt x="746" y="1340"/>
                </a:lnTo>
                <a:close/>
                <a:moveTo>
                  <a:pt x="691" y="2128"/>
                </a:moveTo>
                <a:lnTo>
                  <a:pt x="674" y="2131"/>
                </a:lnTo>
                <a:lnTo>
                  <a:pt x="664" y="2117"/>
                </a:lnTo>
                <a:lnTo>
                  <a:pt x="636" y="2127"/>
                </a:lnTo>
                <a:lnTo>
                  <a:pt x="629" y="2124"/>
                </a:lnTo>
                <a:lnTo>
                  <a:pt x="622" y="2136"/>
                </a:lnTo>
                <a:lnTo>
                  <a:pt x="625" y="2147"/>
                </a:lnTo>
                <a:lnTo>
                  <a:pt x="598" y="2146"/>
                </a:lnTo>
                <a:lnTo>
                  <a:pt x="595" y="2167"/>
                </a:lnTo>
                <a:lnTo>
                  <a:pt x="585" y="2173"/>
                </a:lnTo>
                <a:lnTo>
                  <a:pt x="593" y="2177"/>
                </a:lnTo>
                <a:lnTo>
                  <a:pt x="599" y="2208"/>
                </a:lnTo>
                <a:lnTo>
                  <a:pt x="590" y="2211"/>
                </a:lnTo>
                <a:lnTo>
                  <a:pt x="593" y="2242"/>
                </a:lnTo>
                <a:lnTo>
                  <a:pt x="628" y="2241"/>
                </a:lnTo>
                <a:lnTo>
                  <a:pt x="634" y="2248"/>
                </a:lnTo>
                <a:lnTo>
                  <a:pt x="628" y="2258"/>
                </a:lnTo>
                <a:lnTo>
                  <a:pt x="639" y="2257"/>
                </a:lnTo>
                <a:lnTo>
                  <a:pt x="648" y="2244"/>
                </a:lnTo>
                <a:lnTo>
                  <a:pt x="664" y="2237"/>
                </a:lnTo>
                <a:lnTo>
                  <a:pt x="660" y="2221"/>
                </a:lnTo>
                <a:lnTo>
                  <a:pt x="687" y="2219"/>
                </a:lnTo>
                <a:lnTo>
                  <a:pt x="687" y="2211"/>
                </a:lnTo>
                <a:lnTo>
                  <a:pt x="677" y="2212"/>
                </a:lnTo>
                <a:lnTo>
                  <a:pt x="677" y="2203"/>
                </a:lnTo>
                <a:lnTo>
                  <a:pt x="665" y="2196"/>
                </a:lnTo>
                <a:lnTo>
                  <a:pt x="678" y="2190"/>
                </a:lnTo>
                <a:lnTo>
                  <a:pt x="688" y="2195"/>
                </a:lnTo>
                <a:lnTo>
                  <a:pt x="684" y="2182"/>
                </a:lnTo>
                <a:lnTo>
                  <a:pt x="703" y="2195"/>
                </a:lnTo>
                <a:lnTo>
                  <a:pt x="710" y="2186"/>
                </a:lnTo>
                <a:lnTo>
                  <a:pt x="714" y="2159"/>
                </a:lnTo>
                <a:lnTo>
                  <a:pt x="706" y="2143"/>
                </a:lnTo>
                <a:lnTo>
                  <a:pt x="691" y="21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30022510-8B4B-BC41-B4F0-C2F1BE32D29E}"/>
              </a:ext>
            </a:extLst>
          </p:cNvPr>
          <p:cNvSpPr>
            <a:spLocks/>
          </p:cNvSpPr>
          <p:nvPr/>
        </p:nvSpPr>
        <p:spPr bwMode="auto">
          <a:xfrm>
            <a:off x="1975059" y="1219141"/>
            <a:ext cx="2011658" cy="1792965"/>
          </a:xfrm>
          <a:custGeom>
            <a:avLst/>
            <a:gdLst>
              <a:gd name="T0" fmla="*/ 2237 w 3891"/>
              <a:gd name="T1" fmla="*/ 151 h 3467"/>
              <a:gd name="T2" fmla="*/ 2276 w 3891"/>
              <a:gd name="T3" fmla="*/ 261 h 3467"/>
              <a:gd name="T4" fmla="*/ 2322 w 3891"/>
              <a:gd name="T5" fmla="*/ 357 h 3467"/>
              <a:gd name="T6" fmla="*/ 2443 w 3891"/>
              <a:gd name="T7" fmla="*/ 630 h 3467"/>
              <a:gd name="T8" fmla="*/ 2558 w 3891"/>
              <a:gd name="T9" fmla="*/ 867 h 3467"/>
              <a:gd name="T10" fmla="*/ 2609 w 3891"/>
              <a:gd name="T11" fmla="*/ 1043 h 3467"/>
              <a:gd name="T12" fmla="*/ 2799 w 3891"/>
              <a:gd name="T13" fmla="*/ 1272 h 3467"/>
              <a:gd name="T14" fmla="*/ 2966 w 3891"/>
              <a:gd name="T15" fmla="*/ 1540 h 3467"/>
              <a:gd name="T16" fmla="*/ 3347 w 3891"/>
              <a:gd name="T17" fmla="*/ 2019 h 3467"/>
              <a:gd name="T18" fmla="*/ 3455 w 3891"/>
              <a:gd name="T19" fmla="*/ 2260 h 3467"/>
              <a:gd name="T20" fmla="*/ 3566 w 3891"/>
              <a:gd name="T21" fmla="*/ 2483 h 3467"/>
              <a:gd name="T22" fmla="*/ 3754 w 3891"/>
              <a:gd name="T23" fmla="*/ 2791 h 3467"/>
              <a:gd name="T24" fmla="*/ 3841 w 3891"/>
              <a:gd name="T25" fmla="*/ 2925 h 3467"/>
              <a:gd name="T26" fmla="*/ 3855 w 3891"/>
              <a:gd name="T27" fmla="*/ 3116 h 3467"/>
              <a:gd name="T28" fmla="*/ 3815 w 3891"/>
              <a:gd name="T29" fmla="*/ 3214 h 3467"/>
              <a:gd name="T30" fmla="*/ 3658 w 3891"/>
              <a:gd name="T31" fmla="*/ 3376 h 3467"/>
              <a:gd name="T32" fmla="*/ 3375 w 3891"/>
              <a:gd name="T33" fmla="*/ 3408 h 3467"/>
              <a:gd name="T34" fmla="*/ 3138 w 3891"/>
              <a:gd name="T35" fmla="*/ 3338 h 3467"/>
              <a:gd name="T36" fmla="*/ 2934 w 3891"/>
              <a:gd name="T37" fmla="*/ 3387 h 3467"/>
              <a:gd name="T38" fmla="*/ 2792 w 3891"/>
              <a:gd name="T39" fmla="*/ 3450 h 3467"/>
              <a:gd name="T40" fmla="*/ 2620 w 3891"/>
              <a:gd name="T41" fmla="*/ 3381 h 3467"/>
              <a:gd name="T42" fmla="*/ 2475 w 3891"/>
              <a:gd name="T43" fmla="*/ 3348 h 3467"/>
              <a:gd name="T44" fmla="*/ 2358 w 3891"/>
              <a:gd name="T45" fmla="*/ 3302 h 3467"/>
              <a:gd name="T46" fmla="*/ 2247 w 3891"/>
              <a:gd name="T47" fmla="*/ 3280 h 3467"/>
              <a:gd name="T48" fmla="*/ 2218 w 3891"/>
              <a:gd name="T49" fmla="*/ 3231 h 3467"/>
              <a:gd name="T50" fmla="*/ 2117 w 3891"/>
              <a:gd name="T51" fmla="*/ 3206 h 3467"/>
              <a:gd name="T52" fmla="*/ 2006 w 3891"/>
              <a:gd name="T53" fmla="*/ 3218 h 3467"/>
              <a:gd name="T54" fmla="*/ 2096 w 3891"/>
              <a:gd name="T55" fmla="*/ 3103 h 3467"/>
              <a:gd name="T56" fmla="*/ 2025 w 3891"/>
              <a:gd name="T57" fmla="*/ 3088 h 3467"/>
              <a:gd name="T58" fmla="*/ 1819 w 3891"/>
              <a:gd name="T59" fmla="*/ 3072 h 3467"/>
              <a:gd name="T60" fmla="*/ 1647 w 3891"/>
              <a:gd name="T61" fmla="*/ 3118 h 3467"/>
              <a:gd name="T62" fmla="*/ 1590 w 3891"/>
              <a:gd name="T63" fmla="*/ 3058 h 3467"/>
              <a:gd name="T64" fmla="*/ 1454 w 3891"/>
              <a:gd name="T65" fmla="*/ 3008 h 3467"/>
              <a:gd name="T66" fmla="*/ 1369 w 3891"/>
              <a:gd name="T67" fmla="*/ 3204 h 3467"/>
              <a:gd name="T68" fmla="*/ 1111 w 3891"/>
              <a:gd name="T69" fmla="*/ 3123 h 3467"/>
              <a:gd name="T70" fmla="*/ 1201 w 3891"/>
              <a:gd name="T71" fmla="*/ 2552 h 3467"/>
              <a:gd name="T72" fmla="*/ 1237 w 3891"/>
              <a:gd name="T73" fmla="*/ 2343 h 3467"/>
              <a:gd name="T74" fmla="*/ 943 w 3891"/>
              <a:gd name="T75" fmla="*/ 2222 h 3467"/>
              <a:gd name="T76" fmla="*/ 793 w 3891"/>
              <a:gd name="T77" fmla="*/ 2010 h 3467"/>
              <a:gd name="T78" fmla="*/ 780 w 3891"/>
              <a:gd name="T79" fmla="*/ 1934 h 3467"/>
              <a:gd name="T80" fmla="*/ 806 w 3891"/>
              <a:gd name="T81" fmla="*/ 1742 h 3467"/>
              <a:gd name="T82" fmla="*/ 839 w 3891"/>
              <a:gd name="T83" fmla="*/ 1507 h 3467"/>
              <a:gd name="T84" fmla="*/ 641 w 3891"/>
              <a:gd name="T85" fmla="*/ 1353 h 3467"/>
              <a:gd name="T86" fmla="*/ 509 w 3891"/>
              <a:gd name="T87" fmla="*/ 1177 h 3467"/>
              <a:gd name="T88" fmla="*/ 349 w 3891"/>
              <a:gd name="T89" fmla="*/ 1112 h 3467"/>
              <a:gd name="T90" fmla="*/ 281 w 3891"/>
              <a:gd name="T91" fmla="*/ 1086 h 3467"/>
              <a:gd name="T92" fmla="*/ 192 w 3891"/>
              <a:gd name="T93" fmla="*/ 970 h 3467"/>
              <a:gd name="T94" fmla="*/ 0 w 3891"/>
              <a:gd name="T95" fmla="*/ 722 h 3467"/>
              <a:gd name="T96" fmla="*/ 314 w 3891"/>
              <a:gd name="T97" fmla="*/ 625 h 3467"/>
              <a:gd name="T98" fmla="*/ 529 w 3891"/>
              <a:gd name="T99" fmla="*/ 607 h 3467"/>
              <a:gd name="T100" fmla="*/ 843 w 3891"/>
              <a:gd name="T101" fmla="*/ 602 h 3467"/>
              <a:gd name="T102" fmla="*/ 1146 w 3891"/>
              <a:gd name="T103" fmla="*/ 615 h 3467"/>
              <a:gd name="T104" fmla="*/ 1342 w 3891"/>
              <a:gd name="T105" fmla="*/ 644 h 3467"/>
              <a:gd name="T106" fmla="*/ 1781 w 3891"/>
              <a:gd name="T107" fmla="*/ 614 h 3467"/>
              <a:gd name="T108" fmla="*/ 2077 w 3891"/>
              <a:gd name="T109" fmla="*/ 301 h 3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91" h="3467">
                <a:moveTo>
                  <a:pt x="2158" y="0"/>
                </a:moveTo>
                <a:lnTo>
                  <a:pt x="2184" y="50"/>
                </a:lnTo>
                <a:lnTo>
                  <a:pt x="2222" y="101"/>
                </a:lnTo>
                <a:lnTo>
                  <a:pt x="2233" y="98"/>
                </a:lnTo>
                <a:lnTo>
                  <a:pt x="2247" y="128"/>
                </a:lnTo>
                <a:lnTo>
                  <a:pt x="2247" y="141"/>
                </a:lnTo>
                <a:lnTo>
                  <a:pt x="2237" y="151"/>
                </a:lnTo>
                <a:lnTo>
                  <a:pt x="2250" y="166"/>
                </a:lnTo>
                <a:lnTo>
                  <a:pt x="2248" y="176"/>
                </a:lnTo>
                <a:lnTo>
                  <a:pt x="2269" y="193"/>
                </a:lnTo>
                <a:lnTo>
                  <a:pt x="2258" y="217"/>
                </a:lnTo>
                <a:lnTo>
                  <a:pt x="2264" y="232"/>
                </a:lnTo>
                <a:lnTo>
                  <a:pt x="2279" y="235"/>
                </a:lnTo>
                <a:lnTo>
                  <a:pt x="2276" y="261"/>
                </a:lnTo>
                <a:lnTo>
                  <a:pt x="2294" y="275"/>
                </a:lnTo>
                <a:lnTo>
                  <a:pt x="2290" y="290"/>
                </a:lnTo>
                <a:lnTo>
                  <a:pt x="2303" y="297"/>
                </a:lnTo>
                <a:lnTo>
                  <a:pt x="2343" y="349"/>
                </a:lnTo>
                <a:lnTo>
                  <a:pt x="2335" y="359"/>
                </a:lnTo>
                <a:lnTo>
                  <a:pt x="2332" y="354"/>
                </a:lnTo>
                <a:lnTo>
                  <a:pt x="2322" y="357"/>
                </a:lnTo>
                <a:lnTo>
                  <a:pt x="2322" y="389"/>
                </a:lnTo>
                <a:lnTo>
                  <a:pt x="2390" y="493"/>
                </a:lnTo>
                <a:lnTo>
                  <a:pt x="2421" y="526"/>
                </a:lnTo>
                <a:lnTo>
                  <a:pt x="2410" y="533"/>
                </a:lnTo>
                <a:lnTo>
                  <a:pt x="2414" y="563"/>
                </a:lnTo>
                <a:lnTo>
                  <a:pt x="2443" y="604"/>
                </a:lnTo>
                <a:lnTo>
                  <a:pt x="2443" y="630"/>
                </a:lnTo>
                <a:lnTo>
                  <a:pt x="2483" y="666"/>
                </a:lnTo>
                <a:lnTo>
                  <a:pt x="2479" y="696"/>
                </a:lnTo>
                <a:lnTo>
                  <a:pt x="2498" y="729"/>
                </a:lnTo>
                <a:lnTo>
                  <a:pt x="2499" y="767"/>
                </a:lnTo>
                <a:lnTo>
                  <a:pt x="2561" y="856"/>
                </a:lnTo>
                <a:lnTo>
                  <a:pt x="2571" y="860"/>
                </a:lnTo>
                <a:lnTo>
                  <a:pt x="2558" y="867"/>
                </a:lnTo>
                <a:lnTo>
                  <a:pt x="2557" y="880"/>
                </a:lnTo>
                <a:lnTo>
                  <a:pt x="2593" y="929"/>
                </a:lnTo>
                <a:lnTo>
                  <a:pt x="2575" y="947"/>
                </a:lnTo>
                <a:lnTo>
                  <a:pt x="2586" y="981"/>
                </a:lnTo>
                <a:lnTo>
                  <a:pt x="2583" y="997"/>
                </a:lnTo>
                <a:lnTo>
                  <a:pt x="2593" y="1020"/>
                </a:lnTo>
                <a:lnTo>
                  <a:pt x="2609" y="1043"/>
                </a:lnTo>
                <a:lnTo>
                  <a:pt x="2622" y="1049"/>
                </a:lnTo>
                <a:lnTo>
                  <a:pt x="2639" y="1086"/>
                </a:lnTo>
                <a:lnTo>
                  <a:pt x="2665" y="1118"/>
                </a:lnTo>
                <a:lnTo>
                  <a:pt x="2694" y="1138"/>
                </a:lnTo>
                <a:lnTo>
                  <a:pt x="2705" y="1193"/>
                </a:lnTo>
                <a:lnTo>
                  <a:pt x="2779" y="1271"/>
                </a:lnTo>
                <a:lnTo>
                  <a:pt x="2799" y="1272"/>
                </a:lnTo>
                <a:lnTo>
                  <a:pt x="2789" y="1307"/>
                </a:lnTo>
                <a:lnTo>
                  <a:pt x="2857" y="1416"/>
                </a:lnTo>
                <a:lnTo>
                  <a:pt x="2887" y="1438"/>
                </a:lnTo>
                <a:lnTo>
                  <a:pt x="2885" y="1458"/>
                </a:lnTo>
                <a:lnTo>
                  <a:pt x="2944" y="1517"/>
                </a:lnTo>
                <a:lnTo>
                  <a:pt x="2959" y="1525"/>
                </a:lnTo>
                <a:lnTo>
                  <a:pt x="2966" y="1540"/>
                </a:lnTo>
                <a:lnTo>
                  <a:pt x="2957" y="1569"/>
                </a:lnTo>
                <a:lnTo>
                  <a:pt x="2992" y="1617"/>
                </a:lnTo>
                <a:lnTo>
                  <a:pt x="3037" y="1660"/>
                </a:lnTo>
                <a:lnTo>
                  <a:pt x="3041" y="1686"/>
                </a:lnTo>
                <a:lnTo>
                  <a:pt x="3211" y="1866"/>
                </a:lnTo>
                <a:lnTo>
                  <a:pt x="3279" y="1957"/>
                </a:lnTo>
                <a:lnTo>
                  <a:pt x="3347" y="2019"/>
                </a:lnTo>
                <a:lnTo>
                  <a:pt x="3341" y="2064"/>
                </a:lnTo>
                <a:lnTo>
                  <a:pt x="3331" y="2066"/>
                </a:lnTo>
                <a:lnTo>
                  <a:pt x="3321" y="2085"/>
                </a:lnTo>
                <a:lnTo>
                  <a:pt x="3323" y="2102"/>
                </a:lnTo>
                <a:lnTo>
                  <a:pt x="3367" y="2160"/>
                </a:lnTo>
                <a:lnTo>
                  <a:pt x="3447" y="2226"/>
                </a:lnTo>
                <a:lnTo>
                  <a:pt x="3455" y="2260"/>
                </a:lnTo>
                <a:lnTo>
                  <a:pt x="3437" y="2294"/>
                </a:lnTo>
                <a:lnTo>
                  <a:pt x="3460" y="2335"/>
                </a:lnTo>
                <a:lnTo>
                  <a:pt x="3455" y="2347"/>
                </a:lnTo>
                <a:lnTo>
                  <a:pt x="3479" y="2384"/>
                </a:lnTo>
                <a:lnTo>
                  <a:pt x="3472" y="2388"/>
                </a:lnTo>
                <a:lnTo>
                  <a:pt x="3504" y="2412"/>
                </a:lnTo>
                <a:lnTo>
                  <a:pt x="3566" y="2483"/>
                </a:lnTo>
                <a:lnTo>
                  <a:pt x="3586" y="2574"/>
                </a:lnTo>
                <a:lnTo>
                  <a:pt x="3672" y="2641"/>
                </a:lnTo>
                <a:lnTo>
                  <a:pt x="3674" y="2682"/>
                </a:lnTo>
                <a:lnTo>
                  <a:pt x="3690" y="2702"/>
                </a:lnTo>
                <a:lnTo>
                  <a:pt x="3702" y="2764"/>
                </a:lnTo>
                <a:lnTo>
                  <a:pt x="3736" y="2794"/>
                </a:lnTo>
                <a:lnTo>
                  <a:pt x="3754" y="2791"/>
                </a:lnTo>
                <a:lnTo>
                  <a:pt x="3763" y="2837"/>
                </a:lnTo>
                <a:lnTo>
                  <a:pt x="3775" y="2833"/>
                </a:lnTo>
                <a:lnTo>
                  <a:pt x="3792" y="2839"/>
                </a:lnTo>
                <a:lnTo>
                  <a:pt x="3792" y="2850"/>
                </a:lnTo>
                <a:lnTo>
                  <a:pt x="3808" y="2858"/>
                </a:lnTo>
                <a:lnTo>
                  <a:pt x="3802" y="2891"/>
                </a:lnTo>
                <a:lnTo>
                  <a:pt x="3841" y="2925"/>
                </a:lnTo>
                <a:lnTo>
                  <a:pt x="3841" y="2944"/>
                </a:lnTo>
                <a:lnTo>
                  <a:pt x="3852" y="2951"/>
                </a:lnTo>
                <a:lnTo>
                  <a:pt x="3826" y="2971"/>
                </a:lnTo>
                <a:lnTo>
                  <a:pt x="3839" y="3003"/>
                </a:lnTo>
                <a:lnTo>
                  <a:pt x="3824" y="3046"/>
                </a:lnTo>
                <a:lnTo>
                  <a:pt x="3834" y="3094"/>
                </a:lnTo>
                <a:lnTo>
                  <a:pt x="3855" y="3116"/>
                </a:lnTo>
                <a:lnTo>
                  <a:pt x="3873" y="3159"/>
                </a:lnTo>
                <a:lnTo>
                  <a:pt x="3883" y="3165"/>
                </a:lnTo>
                <a:lnTo>
                  <a:pt x="3877" y="3185"/>
                </a:lnTo>
                <a:lnTo>
                  <a:pt x="3891" y="3201"/>
                </a:lnTo>
                <a:lnTo>
                  <a:pt x="3891" y="3201"/>
                </a:lnTo>
                <a:lnTo>
                  <a:pt x="3815" y="3214"/>
                </a:lnTo>
                <a:lnTo>
                  <a:pt x="3815" y="3214"/>
                </a:lnTo>
                <a:lnTo>
                  <a:pt x="3782" y="3253"/>
                </a:lnTo>
                <a:lnTo>
                  <a:pt x="3737" y="3270"/>
                </a:lnTo>
                <a:lnTo>
                  <a:pt x="3687" y="3314"/>
                </a:lnTo>
                <a:lnTo>
                  <a:pt x="3687" y="3314"/>
                </a:lnTo>
                <a:lnTo>
                  <a:pt x="3658" y="3353"/>
                </a:lnTo>
                <a:lnTo>
                  <a:pt x="3658" y="3376"/>
                </a:lnTo>
                <a:lnTo>
                  <a:pt x="3658" y="3376"/>
                </a:lnTo>
                <a:lnTo>
                  <a:pt x="3687" y="3427"/>
                </a:lnTo>
                <a:lnTo>
                  <a:pt x="3568" y="3430"/>
                </a:lnTo>
                <a:lnTo>
                  <a:pt x="3568" y="3430"/>
                </a:lnTo>
                <a:lnTo>
                  <a:pt x="3521" y="3388"/>
                </a:lnTo>
                <a:lnTo>
                  <a:pt x="3468" y="3371"/>
                </a:lnTo>
                <a:lnTo>
                  <a:pt x="3421" y="3363"/>
                </a:lnTo>
                <a:lnTo>
                  <a:pt x="3375" y="3408"/>
                </a:lnTo>
                <a:lnTo>
                  <a:pt x="3357" y="3405"/>
                </a:lnTo>
                <a:lnTo>
                  <a:pt x="3302" y="3374"/>
                </a:lnTo>
                <a:lnTo>
                  <a:pt x="3241" y="3361"/>
                </a:lnTo>
                <a:lnTo>
                  <a:pt x="3221" y="3361"/>
                </a:lnTo>
                <a:lnTo>
                  <a:pt x="3181" y="3374"/>
                </a:lnTo>
                <a:lnTo>
                  <a:pt x="3169" y="3351"/>
                </a:lnTo>
                <a:lnTo>
                  <a:pt x="3138" y="3338"/>
                </a:lnTo>
                <a:lnTo>
                  <a:pt x="3138" y="3338"/>
                </a:lnTo>
                <a:lnTo>
                  <a:pt x="3122" y="3349"/>
                </a:lnTo>
                <a:lnTo>
                  <a:pt x="3086" y="3415"/>
                </a:lnTo>
                <a:lnTo>
                  <a:pt x="3086" y="3415"/>
                </a:lnTo>
                <a:lnTo>
                  <a:pt x="3068" y="3438"/>
                </a:lnTo>
                <a:lnTo>
                  <a:pt x="2996" y="3438"/>
                </a:lnTo>
                <a:lnTo>
                  <a:pt x="2934" y="3387"/>
                </a:lnTo>
                <a:lnTo>
                  <a:pt x="2884" y="3359"/>
                </a:lnTo>
                <a:lnTo>
                  <a:pt x="2848" y="3362"/>
                </a:lnTo>
                <a:lnTo>
                  <a:pt x="2836" y="3404"/>
                </a:lnTo>
                <a:lnTo>
                  <a:pt x="2838" y="3447"/>
                </a:lnTo>
                <a:lnTo>
                  <a:pt x="2832" y="3461"/>
                </a:lnTo>
                <a:lnTo>
                  <a:pt x="2818" y="3467"/>
                </a:lnTo>
                <a:lnTo>
                  <a:pt x="2792" y="3450"/>
                </a:lnTo>
                <a:lnTo>
                  <a:pt x="2763" y="3443"/>
                </a:lnTo>
                <a:lnTo>
                  <a:pt x="2728" y="3447"/>
                </a:lnTo>
                <a:lnTo>
                  <a:pt x="2673" y="3410"/>
                </a:lnTo>
                <a:lnTo>
                  <a:pt x="2652" y="3405"/>
                </a:lnTo>
                <a:lnTo>
                  <a:pt x="2652" y="3405"/>
                </a:lnTo>
                <a:lnTo>
                  <a:pt x="2620" y="3381"/>
                </a:lnTo>
                <a:lnTo>
                  <a:pt x="2620" y="3381"/>
                </a:lnTo>
                <a:lnTo>
                  <a:pt x="2609" y="3366"/>
                </a:lnTo>
                <a:lnTo>
                  <a:pt x="2609" y="3366"/>
                </a:lnTo>
                <a:lnTo>
                  <a:pt x="2571" y="3372"/>
                </a:lnTo>
                <a:lnTo>
                  <a:pt x="2571" y="3372"/>
                </a:lnTo>
                <a:lnTo>
                  <a:pt x="2547" y="3371"/>
                </a:lnTo>
                <a:lnTo>
                  <a:pt x="2475" y="3348"/>
                </a:lnTo>
                <a:lnTo>
                  <a:pt x="2475" y="3348"/>
                </a:lnTo>
                <a:lnTo>
                  <a:pt x="2446" y="3335"/>
                </a:lnTo>
                <a:lnTo>
                  <a:pt x="2411" y="3296"/>
                </a:lnTo>
                <a:lnTo>
                  <a:pt x="2381" y="3286"/>
                </a:lnTo>
                <a:lnTo>
                  <a:pt x="2375" y="3294"/>
                </a:lnTo>
                <a:lnTo>
                  <a:pt x="2375" y="3294"/>
                </a:lnTo>
                <a:lnTo>
                  <a:pt x="2358" y="3302"/>
                </a:lnTo>
                <a:lnTo>
                  <a:pt x="2358" y="3302"/>
                </a:lnTo>
                <a:lnTo>
                  <a:pt x="2299" y="3312"/>
                </a:lnTo>
                <a:lnTo>
                  <a:pt x="2284" y="3307"/>
                </a:lnTo>
                <a:lnTo>
                  <a:pt x="2279" y="3317"/>
                </a:lnTo>
                <a:lnTo>
                  <a:pt x="2264" y="3320"/>
                </a:lnTo>
                <a:lnTo>
                  <a:pt x="2250" y="3294"/>
                </a:lnTo>
                <a:lnTo>
                  <a:pt x="2250" y="3294"/>
                </a:lnTo>
                <a:lnTo>
                  <a:pt x="2247" y="3280"/>
                </a:lnTo>
                <a:lnTo>
                  <a:pt x="2247" y="3280"/>
                </a:lnTo>
                <a:lnTo>
                  <a:pt x="2225" y="3271"/>
                </a:lnTo>
                <a:lnTo>
                  <a:pt x="2225" y="3271"/>
                </a:lnTo>
                <a:lnTo>
                  <a:pt x="2218" y="3265"/>
                </a:lnTo>
                <a:lnTo>
                  <a:pt x="2218" y="3265"/>
                </a:lnTo>
                <a:lnTo>
                  <a:pt x="2218" y="3231"/>
                </a:lnTo>
                <a:lnTo>
                  <a:pt x="2218" y="3231"/>
                </a:lnTo>
                <a:lnTo>
                  <a:pt x="2220" y="3218"/>
                </a:lnTo>
                <a:lnTo>
                  <a:pt x="2220" y="3218"/>
                </a:lnTo>
                <a:lnTo>
                  <a:pt x="2202" y="3204"/>
                </a:lnTo>
                <a:lnTo>
                  <a:pt x="2176" y="3209"/>
                </a:lnTo>
                <a:lnTo>
                  <a:pt x="2133" y="3206"/>
                </a:lnTo>
                <a:lnTo>
                  <a:pt x="2133" y="3206"/>
                </a:lnTo>
                <a:lnTo>
                  <a:pt x="2117" y="3206"/>
                </a:lnTo>
                <a:lnTo>
                  <a:pt x="2096" y="3229"/>
                </a:lnTo>
                <a:lnTo>
                  <a:pt x="2096" y="3229"/>
                </a:lnTo>
                <a:lnTo>
                  <a:pt x="2070" y="3232"/>
                </a:lnTo>
                <a:lnTo>
                  <a:pt x="2060" y="3241"/>
                </a:lnTo>
                <a:lnTo>
                  <a:pt x="2060" y="3241"/>
                </a:lnTo>
                <a:lnTo>
                  <a:pt x="2048" y="3250"/>
                </a:lnTo>
                <a:lnTo>
                  <a:pt x="2006" y="3218"/>
                </a:lnTo>
                <a:lnTo>
                  <a:pt x="2006" y="3218"/>
                </a:lnTo>
                <a:lnTo>
                  <a:pt x="1995" y="3188"/>
                </a:lnTo>
                <a:lnTo>
                  <a:pt x="2022" y="3165"/>
                </a:lnTo>
                <a:lnTo>
                  <a:pt x="2022" y="3165"/>
                </a:lnTo>
                <a:lnTo>
                  <a:pt x="2052" y="3152"/>
                </a:lnTo>
                <a:lnTo>
                  <a:pt x="2052" y="3152"/>
                </a:lnTo>
                <a:lnTo>
                  <a:pt x="2096" y="3103"/>
                </a:lnTo>
                <a:lnTo>
                  <a:pt x="2097" y="3078"/>
                </a:lnTo>
                <a:lnTo>
                  <a:pt x="2087" y="3068"/>
                </a:lnTo>
                <a:lnTo>
                  <a:pt x="2070" y="3068"/>
                </a:lnTo>
                <a:lnTo>
                  <a:pt x="2045" y="3082"/>
                </a:lnTo>
                <a:lnTo>
                  <a:pt x="2045" y="3082"/>
                </a:lnTo>
                <a:lnTo>
                  <a:pt x="2025" y="3088"/>
                </a:lnTo>
                <a:lnTo>
                  <a:pt x="2025" y="3088"/>
                </a:lnTo>
                <a:lnTo>
                  <a:pt x="1995" y="3084"/>
                </a:lnTo>
                <a:lnTo>
                  <a:pt x="1969" y="3052"/>
                </a:lnTo>
                <a:lnTo>
                  <a:pt x="1930" y="3045"/>
                </a:lnTo>
                <a:lnTo>
                  <a:pt x="1894" y="3018"/>
                </a:lnTo>
                <a:lnTo>
                  <a:pt x="1851" y="3028"/>
                </a:lnTo>
                <a:lnTo>
                  <a:pt x="1830" y="3045"/>
                </a:lnTo>
                <a:lnTo>
                  <a:pt x="1819" y="3072"/>
                </a:lnTo>
                <a:lnTo>
                  <a:pt x="1806" y="3074"/>
                </a:lnTo>
                <a:lnTo>
                  <a:pt x="1753" y="3057"/>
                </a:lnTo>
                <a:lnTo>
                  <a:pt x="1724" y="3088"/>
                </a:lnTo>
                <a:lnTo>
                  <a:pt x="1686" y="3111"/>
                </a:lnTo>
                <a:lnTo>
                  <a:pt x="1686" y="3111"/>
                </a:lnTo>
                <a:lnTo>
                  <a:pt x="1647" y="3118"/>
                </a:lnTo>
                <a:lnTo>
                  <a:pt x="1647" y="3118"/>
                </a:lnTo>
                <a:lnTo>
                  <a:pt x="1611" y="3133"/>
                </a:lnTo>
                <a:lnTo>
                  <a:pt x="1611" y="3133"/>
                </a:lnTo>
                <a:lnTo>
                  <a:pt x="1596" y="3127"/>
                </a:lnTo>
                <a:lnTo>
                  <a:pt x="1596" y="3127"/>
                </a:lnTo>
                <a:lnTo>
                  <a:pt x="1590" y="3118"/>
                </a:lnTo>
                <a:lnTo>
                  <a:pt x="1590" y="3058"/>
                </a:lnTo>
                <a:lnTo>
                  <a:pt x="1590" y="3058"/>
                </a:lnTo>
                <a:lnTo>
                  <a:pt x="1558" y="2997"/>
                </a:lnTo>
                <a:lnTo>
                  <a:pt x="1558" y="2997"/>
                </a:lnTo>
                <a:lnTo>
                  <a:pt x="1522" y="2989"/>
                </a:lnTo>
                <a:lnTo>
                  <a:pt x="1522" y="2989"/>
                </a:lnTo>
                <a:lnTo>
                  <a:pt x="1482" y="2990"/>
                </a:lnTo>
                <a:lnTo>
                  <a:pt x="1454" y="3008"/>
                </a:lnTo>
                <a:lnTo>
                  <a:pt x="1454" y="3008"/>
                </a:lnTo>
                <a:lnTo>
                  <a:pt x="1412" y="3038"/>
                </a:lnTo>
                <a:lnTo>
                  <a:pt x="1404" y="3055"/>
                </a:lnTo>
                <a:lnTo>
                  <a:pt x="1408" y="3104"/>
                </a:lnTo>
                <a:lnTo>
                  <a:pt x="1421" y="3140"/>
                </a:lnTo>
                <a:lnTo>
                  <a:pt x="1414" y="3172"/>
                </a:lnTo>
                <a:lnTo>
                  <a:pt x="1378" y="3186"/>
                </a:lnTo>
                <a:lnTo>
                  <a:pt x="1369" y="3204"/>
                </a:lnTo>
                <a:lnTo>
                  <a:pt x="1358" y="3209"/>
                </a:lnTo>
                <a:lnTo>
                  <a:pt x="1316" y="3189"/>
                </a:lnTo>
                <a:lnTo>
                  <a:pt x="1261" y="3191"/>
                </a:lnTo>
                <a:lnTo>
                  <a:pt x="1235" y="3225"/>
                </a:lnTo>
                <a:lnTo>
                  <a:pt x="1195" y="3241"/>
                </a:lnTo>
                <a:lnTo>
                  <a:pt x="1123" y="3185"/>
                </a:lnTo>
                <a:lnTo>
                  <a:pt x="1111" y="3123"/>
                </a:lnTo>
                <a:lnTo>
                  <a:pt x="1111" y="3123"/>
                </a:lnTo>
                <a:lnTo>
                  <a:pt x="1123" y="2989"/>
                </a:lnTo>
                <a:lnTo>
                  <a:pt x="1111" y="2927"/>
                </a:lnTo>
                <a:lnTo>
                  <a:pt x="1140" y="2905"/>
                </a:lnTo>
                <a:lnTo>
                  <a:pt x="1134" y="2770"/>
                </a:lnTo>
                <a:lnTo>
                  <a:pt x="1195" y="2624"/>
                </a:lnTo>
                <a:lnTo>
                  <a:pt x="1201" y="2552"/>
                </a:lnTo>
                <a:lnTo>
                  <a:pt x="1166" y="2539"/>
                </a:lnTo>
                <a:lnTo>
                  <a:pt x="1152" y="2496"/>
                </a:lnTo>
                <a:lnTo>
                  <a:pt x="1202" y="2440"/>
                </a:lnTo>
                <a:lnTo>
                  <a:pt x="1208" y="2424"/>
                </a:lnTo>
                <a:lnTo>
                  <a:pt x="1245" y="2411"/>
                </a:lnTo>
                <a:lnTo>
                  <a:pt x="1260" y="2372"/>
                </a:lnTo>
                <a:lnTo>
                  <a:pt x="1237" y="2343"/>
                </a:lnTo>
                <a:lnTo>
                  <a:pt x="1229" y="2320"/>
                </a:lnTo>
                <a:lnTo>
                  <a:pt x="1189" y="2323"/>
                </a:lnTo>
                <a:lnTo>
                  <a:pt x="1175" y="2309"/>
                </a:lnTo>
                <a:lnTo>
                  <a:pt x="1133" y="2297"/>
                </a:lnTo>
                <a:lnTo>
                  <a:pt x="1068" y="2294"/>
                </a:lnTo>
                <a:lnTo>
                  <a:pt x="992" y="2228"/>
                </a:lnTo>
                <a:lnTo>
                  <a:pt x="943" y="2222"/>
                </a:lnTo>
                <a:lnTo>
                  <a:pt x="911" y="2196"/>
                </a:lnTo>
                <a:lnTo>
                  <a:pt x="869" y="2177"/>
                </a:lnTo>
                <a:lnTo>
                  <a:pt x="804" y="2203"/>
                </a:lnTo>
                <a:lnTo>
                  <a:pt x="781" y="2188"/>
                </a:lnTo>
                <a:lnTo>
                  <a:pt x="757" y="2151"/>
                </a:lnTo>
                <a:lnTo>
                  <a:pt x="787" y="2090"/>
                </a:lnTo>
                <a:lnTo>
                  <a:pt x="793" y="2010"/>
                </a:lnTo>
                <a:lnTo>
                  <a:pt x="765" y="2020"/>
                </a:lnTo>
                <a:lnTo>
                  <a:pt x="752" y="2017"/>
                </a:lnTo>
                <a:lnTo>
                  <a:pt x="739" y="2029"/>
                </a:lnTo>
                <a:lnTo>
                  <a:pt x="728" y="2026"/>
                </a:lnTo>
                <a:lnTo>
                  <a:pt x="731" y="1990"/>
                </a:lnTo>
                <a:lnTo>
                  <a:pt x="770" y="1957"/>
                </a:lnTo>
                <a:lnTo>
                  <a:pt x="780" y="1934"/>
                </a:lnTo>
                <a:lnTo>
                  <a:pt x="755" y="1872"/>
                </a:lnTo>
                <a:lnTo>
                  <a:pt x="755" y="1855"/>
                </a:lnTo>
                <a:lnTo>
                  <a:pt x="770" y="1836"/>
                </a:lnTo>
                <a:lnTo>
                  <a:pt x="767" y="1804"/>
                </a:lnTo>
                <a:lnTo>
                  <a:pt x="755" y="1784"/>
                </a:lnTo>
                <a:lnTo>
                  <a:pt x="765" y="1757"/>
                </a:lnTo>
                <a:lnTo>
                  <a:pt x="806" y="1742"/>
                </a:lnTo>
                <a:lnTo>
                  <a:pt x="839" y="1705"/>
                </a:lnTo>
                <a:lnTo>
                  <a:pt x="886" y="1695"/>
                </a:lnTo>
                <a:lnTo>
                  <a:pt x="898" y="1686"/>
                </a:lnTo>
                <a:lnTo>
                  <a:pt x="917" y="1615"/>
                </a:lnTo>
                <a:lnTo>
                  <a:pt x="901" y="1542"/>
                </a:lnTo>
                <a:lnTo>
                  <a:pt x="875" y="1513"/>
                </a:lnTo>
                <a:lnTo>
                  <a:pt x="839" y="1507"/>
                </a:lnTo>
                <a:lnTo>
                  <a:pt x="800" y="1489"/>
                </a:lnTo>
                <a:lnTo>
                  <a:pt x="799" y="1440"/>
                </a:lnTo>
                <a:lnTo>
                  <a:pt x="783" y="1428"/>
                </a:lnTo>
                <a:lnTo>
                  <a:pt x="725" y="1435"/>
                </a:lnTo>
                <a:lnTo>
                  <a:pt x="669" y="1408"/>
                </a:lnTo>
                <a:lnTo>
                  <a:pt x="647" y="1379"/>
                </a:lnTo>
                <a:lnTo>
                  <a:pt x="641" y="1353"/>
                </a:lnTo>
                <a:lnTo>
                  <a:pt x="634" y="1218"/>
                </a:lnTo>
                <a:lnTo>
                  <a:pt x="608" y="1183"/>
                </a:lnTo>
                <a:lnTo>
                  <a:pt x="595" y="1180"/>
                </a:lnTo>
                <a:lnTo>
                  <a:pt x="574" y="1202"/>
                </a:lnTo>
                <a:lnTo>
                  <a:pt x="561" y="1184"/>
                </a:lnTo>
                <a:lnTo>
                  <a:pt x="535" y="1173"/>
                </a:lnTo>
                <a:lnTo>
                  <a:pt x="509" y="1177"/>
                </a:lnTo>
                <a:lnTo>
                  <a:pt x="466" y="1192"/>
                </a:lnTo>
                <a:lnTo>
                  <a:pt x="444" y="1216"/>
                </a:lnTo>
                <a:lnTo>
                  <a:pt x="435" y="1212"/>
                </a:lnTo>
                <a:lnTo>
                  <a:pt x="401" y="1173"/>
                </a:lnTo>
                <a:lnTo>
                  <a:pt x="376" y="1169"/>
                </a:lnTo>
                <a:lnTo>
                  <a:pt x="355" y="1147"/>
                </a:lnTo>
                <a:lnTo>
                  <a:pt x="349" y="1112"/>
                </a:lnTo>
                <a:lnTo>
                  <a:pt x="359" y="1092"/>
                </a:lnTo>
                <a:lnTo>
                  <a:pt x="363" y="1052"/>
                </a:lnTo>
                <a:lnTo>
                  <a:pt x="384" y="1035"/>
                </a:lnTo>
                <a:lnTo>
                  <a:pt x="347" y="1019"/>
                </a:lnTo>
                <a:lnTo>
                  <a:pt x="337" y="1020"/>
                </a:lnTo>
                <a:lnTo>
                  <a:pt x="311" y="1043"/>
                </a:lnTo>
                <a:lnTo>
                  <a:pt x="281" y="1086"/>
                </a:lnTo>
                <a:lnTo>
                  <a:pt x="238" y="1089"/>
                </a:lnTo>
                <a:lnTo>
                  <a:pt x="209" y="1075"/>
                </a:lnTo>
                <a:lnTo>
                  <a:pt x="199" y="1058"/>
                </a:lnTo>
                <a:lnTo>
                  <a:pt x="202" y="1017"/>
                </a:lnTo>
                <a:lnTo>
                  <a:pt x="183" y="1023"/>
                </a:lnTo>
                <a:lnTo>
                  <a:pt x="180" y="1003"/>
                </a:lnTo>
                <a:lnTo>
                  <a:pt x="192" y="970"/>
                </a:lnTo>
                <a:lnTo>
                  <a:pt x="163" y="947"/>
                </a:lnTo>
                <a:lnTo>
                  <a:pt x="147" y="852"/>
                </a:lnTo>
                <a:lnTo>
                  <a:pt x="62" y="852"/>
                </a:lnTo>
                <a:lnTo>
                  <a:pt x="62" y="818"/>
                </a:lnTo>
                <a:lnTo>
                  <a:pt x="85" y="801"/>
                </a:lnTo>
                <a:lnTo>
                  <a:pt x="0" y="722"/>
                </a:lnTo>
                <a:lnTo>
                  <a:pt x="0" y="722"/>
                </a:lnTo>
                <a:lnTo>
                  <a:pt x="17" y="700"/>
                </a:lnTo>
                <a:lnTo>
                  <a:pt x="72" y="664"/>
                </a:lnTo>
                <a:lnTo>
                  <a:pt x="92" y="660"/>
                </a:lnTo>
                <a:lnTo>
                  <a:pt x="133" y="670"/>
                </a:lnTo>
                <a:lnTo>
                  <a:pt x="199" y="647"/>
                </a:lnTo>
                <a:lnTo>
                  <a:pt x="254" y="615"/>
                </a:lnTo>
                <a:lnTo>
                  <a:pt x="314" y="625"/>
                </a:lnTo>
                <a:lnTo>
                  <a:pt x="343" y="647"/>
                </a:lnTo>
                <a:lnTo>
                  <a:pt x="371" y="638"/>
                </a:lnTo>
                <a:lnTo>
                  <a:pt x="401" y="644"/>
                </a:lnTo>
                <a:lnTo>
                  <a:pt x="421" y="627"/>
                </a:lnTo>
                <a:lnTo>
                  <a:pt x="458" y="627"/>
                </a:lnTo>
                <a:lnTo>
                  <a:pt x="493" y="609"/>
                </a:lnTo>
                <a:lnTo>
                  <a:pt x="529" y="607"/>
                </a:lnTo>
                <a:lnTo>
                  <a:pt x="565" y="622"/>
                </a:lnTo>
                <a:lnTo>
                  <a:pt x="587" y="641"/>
                </a:lnTo>
                <a:lnTo>
                  <a:pt x="616" y="638"/>
                </a:lnTo>
                <a:lnTo>
                  <a:pt x="656" y="653"/>
                </a:lnTo>
                <a:lnTo>
                  <a:pt x="695" y="679"/>
                </a:lnTo>
                <a:lnTo>
                  <a:pt x="791" y="621"/>
                </a:lnTo>
                <a:lnTo>
                  <a:pt x="843" y="602"/>
                </a:lnTo>
                <a:lnTo>
                  <a:pt x="869" y="608"/>
                </a:lnTo>
                <a:lnTo>
                  <a:pt x="891" y="628"/>
                </a:lnTo>
                <a:lnTo>
                  <a:pt x="917" y="630"/>
                </a:lnTo>
                <a:lnTo>
                  <a:pt x="959" y="621"/>
                </a:lnTo>
                <a:lnTo>
                  <a:pt x="1006" y="634"/>
                </a:lnTo>
                <a:lnTo>
                  <a:pt x="1041" y="609"/>
                </a:lnTo>
                <a:lnTo>
                  <a:pt x="1146" y="615"/>
                </a:lnTo>
                <a:lnTo>
                  <a:pt x="1191" y="589"/>
                </a:lnTo>
                <a:lnTo>
                  <a:pt x="1202" y="596"/>
                </a:lnTo>
                <a:lnTo>
                  <a:pt x="1215" y="628"/>
                </a:lnTo>
                <a:lnTo>
                  <a:pt x="1257" y="673"/>
                </a:lnTo>
                <a:lnTo>
                  <a:pt x="1296" y="656"/>
                </a:lnTo>
                <a:lnTo>
                  <a:pt x="1327" y="653"/>
                </a:lnTo>
                <a:lnTo>
                  <a:pt x="1342" y="644"/>
                </a:lnTo>
                <a:lnTo>
                  <a:pt x="1365" y="612"/>
                </a:lnTo>
                <a:lnTo>
                  <a:pt x="1479" y="645"/>
                </a:lnTo>
                <a:lnTo>
                  <a:pt x="1510" y="637"/>
                </a:lnTo>
                <a:lnTo>
                  <a:pt x="1627" y="663"/>
                </a:lnTo>
                <a:lnTo>
                  <a:pt x="1679" y="656"/>
                </a:lnTo>
                <a:lnTo>
                  <a:pt x="1734" y="611"/>
                </a:lnTo>
                <a:lnTo>
                  <a:pt x="1781" y="614"/>
                </a:lnTo>
                <a:lnTo>
                  <a:pt x="1793" y="607"/>
                </a:lnTo>
                <a:lnTo>
                  <a:pt x="1846" y="553"/>
                </a:lnTo>
                <a:lnTo>
                  <a:pt x="1915" y="509"/>
                </a:lnTo>
                <a:lnTo>
                  <a:pt x="1939" y="471"/>
                </a:lnTo>
                <a:lnTo>
                  <a:pt x="1970" y="451"/>
                </a:lnTo>
                <a:lnTo>
                  <a:pt x="2038" y="385"/>
                </a:lnTo>
                <a:lnTo>
                  <a:pt x="2077" y="301"/>
                </a:lnTo>
                <a:lnTo>
                  <a:pt x="2073" y="275"/>
                </a:lnTo>
                <a:lnTo>
                  <a:pt x="2091" y="219"/>
                </a:lnTo>
                <a:lnTo>
                  <a:pt x="2083" y="56"/>
                </a:lnTo>
                <a:lnTo>
                  <a:pt x="2093" y="42"/>
                </a:lnTo>
                <a:lnTo>
                  <a:pt x="2158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1ED184F7-3B96-8944-ACA2-FBCFFA4C6DD2}"/>
              </a:ext>
            </a:extLst>
          </p:cNvPr>
          <p:cNvSpPr>
            <a:spLocks/>
          </p:cNvSpPr>
          <p:nvPr/>
        </p:nvSpPr>
        <p:spPr bwMode="auto">
          <a:xfrm>
            <a:off x="2125508" y="2763945"/>
            <a:ext cx="1220644" cy="1354030"/>
          </a:xfrm>
          <a:custGeom>
            <a:avLst/>
            <a:gdLst>
              <a:gd name="T0" fmla="*/ 596 w 2362"/>
              <a:gd name="T1" fmla="*/ 2280 h 2617"/>
              <a:gd name="T2" fmla="*/ 418 w 2362"/>
              <a:gd name="T3" fmla="*/ 2072 h 2617"/>
              <a:gd name="T4" fmla="*/ 485 w 2362"/>
              <a:gd name="T5" fmla="*/ 1787 h 2617"/>
              <a:gd name="T6" fmla="*/ 383 w 2362"/>
              <a:gd name="T7" fmla="*/ 1641 h 2617"/>
              <a:gd name="T8" fmla="*/ 340 w 2362"/>
              <a:gd name="T9" fmla="*/ 1648 h 2617"/>
              <a:gd name="T10" fmla="*/ 277 w 2362"/>
              <a:gd name="T11" fmla="*/ 1700 h 2617"/>
              <a:gd name="T12" fmla="*/ 151 w 2362"/>
              <a:gd name="T13" fmla="*/ 1602 h 2617"/>
              <a:gd name="T14" fmla="*/ 171 w 2362"/>
              <a:gd name="T15" fmla="*/ 1428 h 2617"/>
              <a:gd name="T16" fmla="*/ 98 w 2362"/>
              <a:gd name="T17" fmla="*/ 1226 h 2617"/>
              <a:gd name="T18" fmla="*/ 176 w 2362"/>
              <a:gd name="T19" fmla="*/ 912 h 2617"/>
              <a:gd name="T20" fmla="*/ 98 w 2362"/>
              <a:gd name="T21" fmla="*/ 859 h 2617"/>
              <a:gd name="T22" fmla="*/ 49 w 2362"/>
              <a:gd name="T23" fmla="*/ 716 h 2617"/>
              <a:gd name="T24" fmla="*/ 117 w 2362"/>
              <a:gd name="T25" fmla="*/ 684 h 2617"/>
              <a:gd name="T26" fmla="*/ 217 w 2362"/>
              <a:gd name="T27" fmla="*/ 576 h 2617"/>
              <a:gd name="T28" fmla="*/ 364 w 2362"/>
              <a:gd name="T29" fmla="*/ 429 h 2617"/>
              <a:gd name="T30" fmla="*/ 625 w 2362"/>
              <a:gd name="T31" fmla="*/ 370 h 2617"/>
              <a:gd name="T32" fmla="*/ 833 w 2362"/>
              <a:gd name="T33" fmla="*/ 196 h 2617"/>
              <a:gd name="T34" fmla="*/ 1088 w 2362"/>
              <a:gd name="T35" fmla="*/ 197 h 2617"/>
              <a:gd name="T36" fmla="*/ 1164 w 2362"/>
              <a:gd name="T37" fmla="*/ 19 h 2617"/>
              <a:gd name="T38" fmla="*/ 1300 w 2362"/>
              <a:gd name="T39" fmla="*/ 69 h 2617"/>
              <a:gd name="T40" fmla="*/ 1357 w 2362"/>
              <a:gd name="T41" fmla="*/ 129 h 2617"/>
              <a:gd name="T42" fmla="*/ 1540 w 2362"/>
              <a:gd name="T43" fmla="*/ 56 h 2617"/>
              <a:gd name="T44" fmla="*/ 1735 w 2362"/>
              <a:gd name="T45" fmla="*/ 99 h 2617"/>
              <a:gd name="T46" fmla="*/ 1762 w 2362"/>
              <a:gd name="T47" fmla="*/ 163 h 2617"/>
              <a:gd name="T48" fmla="*/ 1758 w 2362"/>
              <a:gd name="T49" fmla="*/ 261 h 2617"/>
              <a:gd name="T50" fmla="*/ 1843 w 2362"/>
              <a:gd name="T51" fmla="*/ 217 h 2617"/>
              <a:gd name="T52" fmla="*/ 1928 w 2362"/>
              <a:gd name="T53" fmla="*/ 242 h 2617"/>
              <a:gd name="T54" fmla="*/ 1960 w 2362"/>
              <a:gd name="T55" fmla="*/ 305 h 2617"/>
              <a:gd name="T56" fmla="*/ 2068 w 2362"/>
              <a:gd name="T57" fmla="*/ 313 h 2617"/>
              <a:gd name="T58" fmla="*/ 2185 w 2362"/>
              <a:gd name="T59" fmla="*/ 359 h 2617"/>
              <a:gd name="T60" fmla="*/ 2330 w 2362"/>
              <a:gd name="T61" fmla="*/ 392 h 2617"/>
              <a:gd name="T62" fmla="*/ 2297 w 2362"/>
              <a:gd name="T63" fmla="*/ 445 h 2617"/>
              <a:gd name="T64" fmla="*/ 2232 w 2362"/>
              <a:gd name="T65" fmla="*/ 503 h 2617"/>
              <a:gd name="T66" fmla="*/ 2100 w 2362"/>
              <a:gd name="T67" fmla="*/ 617 h 2617"/>
              <a:gd name="T68" fmla="*/ 1973 w 2362"/>
              <a:gd name="T69" fmla="*/ 778 h 2617"/>
              <a:gd name="T70" fmla="*/ 1958 w 2362"/>
              <a:gd name="T71" fmla="*/ 935 h 2617"/>
              <a:gd name="T72" fmla="*/ 1886 w 2362"/>
              <a:gd name="T73" fmla="*/ 950 h 2617"/>
              <a:gd name="T74" fmla="*/ 1768 w 2362"/>
              <a:gd name="T75" fmla="*/ 919 h 2617"/>
              <a:gd name="T76" fmla="*/ 1638 w 2362"/>
              <a:gd name="T77" fmla="*/ 854 h 2617"/>
              <a:gd name="T78" fmla="*/ 1598 w 2362"/>
              <a:gd name="T79" fmla="*/ 942 h 2617"/>
              <a:gd name="T80" fmla="*/ 1457 w 2362"/>
              <a:gd name="T81" fmla="*/ 903 h 2617"/>
              <a:gd name="T82" fmla="*/ 1386 w 2362"/>
              <a:gd name="T83" fmla="*/ 962 h 2617"/>
              <a:gd name="T84" fmla="*/ 1355 w 2362"/>
              <a:gd name="T85" fmla="*/ 1137 h 2617"/>
              <a:gd name="T86" fmla="*/ 1232 w 2362"/>
              <a:gd name="T87" fmla="*/ 1134 h 2617"/>
              <a:gd name="T88" fmla="*/ 1092 w 2362"/>
              <a:gd name="T89" fmla="*/ 1190 h 2617"/>
              <a:gd name="T90" fmla="*/ 1023 w 2362"/>
              <a:gd name="T91" fmla="*/ 1280 h 2617"/>
              <a:gd name="T92" fmla="*/ 948 w 2362"/>
              <a:gd name="T93" fmla="*/ 1366 h 2617"/>
              <a:gd name="T94" fmla="*/ 901 w 2362"/>
              <a:gd name="T95" fmla="*/ 1428 h 2617"/>
              <a:gd name="T96" fmla="*/ 1033 w 2362"/>
              <a:gd name="T97" fmla="*/ 1522 h 2617"/>
              <a:gd name="T98" fmla="*/ 1026 w 2362"/>
              <a:gd name="T99" fmla="*/ 1594 h 2617"/>
              <a:gd name="T100" fmla="*/ 1022 w 2362"/>
              <a:gd name="T101" fmla="*/ 1775 h 2617"/>
              <a:gd name="T102" fmla="*/ 965 w 2362"/>
              <a:gd name="T103" fmla="*/ 1963 h 2617"/>
              <a:gd name="T104" fmla="*/ 1058 w 2362"/>
              <a:gd name="T105" fmla="*/ 2026 h 2617"/>
              <a:gd name="T106" fmla="*/ 1120 w 2362"/>
              <a:gd name="T107" fmla="*/ 2087 h 2617"/>
              <a:gd name="T108" fmla="*/ 1171 w 2362"/>
              <a:gd name="T109" fmla="*/ 2114 h 2617"/>
              <a:gd name="T110" fmla="*/ 1295 w 2362"/>
              <a:gd name="T111" fmla="*/ 2117 h 2617"/>
              <a:gd name="T112" fmla="*/ 1318 w 2362"/>
              <a:gd name="T113" fmla="*/ 2221 h 2617"/>
              <a:gd name="T114" fmla="*/ 1210 w 2362"/>
              <a:gd name="T115" fmla="*/ 2314 h 2617"/>
              <a:gd name="T116" fmla="*/ 1120 w 2362"/>
              <a:gd name="T117" fmla="*/ 2535 h 2617"/>
              <a:gd name="T118" fmla="*/ 948 w 2362"/>
              <a:gd name="T119" fmla="*/ 2558 h 2617"/>
              <a:gd name="T120" fmla="*/ 852 w 2362"/>
              <a:gd name="T121" fmla="*/ 2617 h 2617"/>
              <a:gd name="T122" fmla="*/ 751 w 2362"/>
              <a:gd name="T123" fmla="*/ 2577 h 2617"/>
              <a:gd name="T124" fmla="*/ 664 w 2362"/>
              <a:gd name="T125" fmla="*/ 2522 h 2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62" h="2617">
                <a:moveTo>
                  <a:pt x="664" y="2522"/>
                </a:moveTo>
                <a:lnTo>
                  <a:pt x="647" y="2471"/>
                </a:lnTo>
                <a:lnTo>
                  <a:pt x="620" y="2415"/>
                </a:lnTo>
                <a:lnTo>
                  <a:pt x="581" y="2381"/>
                </a:lnTo>
                <a:lnTo>
                  <a:pt x="575" y="2330"/>
                </a:lnTo>
                <a:lnTo>
                  <a:pt x="575" y="2330"/>
                </a:lnTo>
                <a:lnTo>
                  <a:pt x="596" y="2280"/>
                </a:lnTo>
                <a:lnTo>
                  <a:pt x="591" y="2223"/>
                </a:lnTo>
                <a:lnTo>
                  <a:pt x="558" y="2167"/>
                </a:lnTo>
                <a:lnTo>
                  <a:pt x="558" y="2167"/>
                </a:lnTo>
                <a:lnTo>
                  <a:pt x="507" y="2173"/>
                </a:lnTo>
                <a:lnTo>
                  <a:pt x="488" y="2157"/>
                </a:lnTo>
                <a:lnTo>
                  <a:pt x="436" y="2138"/>
                </a:lnTo>
                <a:lnTo>
                  <a:pt x="418" y="2072"/>
                </a:lnTo>
                <a:lnTo>
                  <a:pt x="439" y="1960"/>
                </a:lnTo>
                <a:lnTo>
                  <a:pt x="439" y="1960"/>
                </a:lnTo>
                <a:lnTo>
                  <a:pt x="457" y="1859"/>
                </a:lnTo>
                <a:lnTo>
                  <a:pt x="457" y="1859"/>
                </a:lnTo>
                <a:lnTo>
                  <a:pt x="485" y="1831"/>
                </a:lnTo>
                <a:lnTo>
                  <a:pt x="507" y="1826"/>
                </a:lnTo>
                <a:lnTo>
                  <a:pt x="485" y="1787"/>
                </a:lnTo>
                <a:lnTo>
                  <a:pt x="471" y="1782"/>
                </a:lnTo>
                <a:lnTo>
                  <a:pt x="477" y="1754"/>
                </a:lnTo>
                <a:lnTo>
                  <a:pt x="445" y="1746"/>
                </a:lnTo>
                <a:lnTo>
                  <a:pt x="434" y="1732"/>
                </a:lnTo>
                <a:lnTo>
                  <a:pt x="429" y="1686"/>
                </a:lnTo>
                <a:lnTo>
                  <a:pt x="429" y="1686"/>
                </a:lnTo>
                <a:lnTo>
                  <a:pt x="383" y="1641"/>
                </a:lnTo>
                <a:lnTo>
                  <a:pt x="383" y="1641"/>
                </a:lnTo>
                <a:lnTo>
                  <a:pt x="333" y="1689"/>
                </a:lnTo>
                <a:lnTo>
                  <a:pt x="333" y="1684"/>
                </a:lnTo>
                <a:lnTo>
                  <a:pt x="333" y="1684"/>
                </a:lnTo>
                <a:lnTo>
                  <a:pt x="334" y="1673"/>
                </a:lnTo>
                <a:lnTo>
                  <a:pt x="334" y="1673"/>
                </a:lnTo>
                <a:lnTo>
                  <a:pt x="340" y="1648"/>
                </a:lnTo>
                <a:lnTo>
                  <a:pt x="314" y="1646"/>
                </a:lnTo>
                <a:lnTo>
                  <a:pt x="314" y="1646"/>
                </a:lnTo>
                <a:lnTo>
                  <a:pt x="304" y="1657"/>
                </a:lnTo>
                <a:lnTo>
                  <a:pt x="304" y="1657"/>
                </a:lnTo>
                <a:lnTo>
                  <a:pt x="287" y="1697"/>
                </a:lnTo>
                <a:lnTo>
                  <a:pt x="277" y="1700"/>
                </a:lnTo>
                <a:lnTo>
                  <a:pt x="277" y="1700"/>
                </a:lnTo>
                <a:lnTo>
                  <a:pt x="272" y="1696"/>
                </a:lnTo>
                <a:lnTo>
                  <a:pt x="272" y="1696"/>
                </a:lnTo>
                <a:lnTo>
                  <a:pt x="249" y="1601"/>
                </a:lnTo>
                <a:lnTo>
                  <a:pt x="179" y="1610"/>
                </a:lnTo>
                <a:lnTo>
                  <a:pt x="171" y="1599"/>
                </a:lnTo>
                <a:lnTo>
                  <a:pt x="158" y="1597"/>
                </a:lnTo>
                <a:lnTo>
                  <a:pt x="151" y="1602"/>
                </a:lnTo>
                <a:lnTo>
                  <a:pt x="151" y="1602"/>
                </a:lnTo>
                <a:lnTo>
                  <a:pt x="141" y="1617"/>
                </a:lnTo>
                <a:lnTo>
                  <a:pt x="141" y="1617"/>
                </a:lnTo>
                <a:lnTo>
                  <a:pt x="174" y="1507"/>
                </a:lnTo>
                <a:lnTo>
                  <a:pt x="155" y="1486"/>
                </a:lnTo>
                <a:lnTo>
                  <a:pt x="170" y="1454"/>
                </a:lnTo>
                <a:lnTo>
                  <a:pt x="171" y="1428"/>
                </a:lnTo>
                <a:lnTo>
                  <a:pt x="111" y="1424"/>
                </a:lnTo>
                <a:lnTo>
                  <a:pt x="104" y="1399"/>
                </a:lnTo>
                <a:lnTo>
                  <a:pt x="104" y="1399"/>
                </a:lnTo>
                <a:lnTo>
                  <a:pt x="104" y="1349"/>
                </a:lnTo>
                <a:lnTo>
                  <a:pt x="53" y="1287"/>
                </a:lnTo>
                <a:lnTo>
                  <a:pt x="92" y="1277"/>
                </a:lnTo>
                <a:lnTo>
                  <a:pt x="98" y="1226"/>
                </a:lnTo>
                <a:lnTo>
                  <a:pt x="98" y="1226"/>
                </a:lnTo>
                <a:lnTo>
                  <a:pt x="70" y="1186"/>
                </a:lnTo>
                <a:lnTo>
                  <a:pt x="160" y="1046"/>
                </a:lnTo>
                <a:lnTo>
                  <a:pt x="226" y="1052"/>
                </a:lnTo>
                <a:lnTo>
                  <a:pt x="255" y="1019"/>
                </a:lnTo>
                <a:lnTo>
                  <a:pt x="232" y="951"/>
                </a:lnTo>
                <a:lnTo>
                  <a:pt x="176" y="912"/>
                </a:lnTo>
                <a:lnTo>
                  <a:pt x="125" y="912"/>
                </a:lnTo>
                <a:lnTo>
                  <a:pt x="125" y="912"/>
                </a:lnTo>
                <a:lnTo>
                  <a:pt x="105" y="903"/>
                </a:lnTo>
                <a:lnTo>
                  <a:pt x="108" y="867"/>
                </a:lnTo>
                <a:lnTo>
                  <a:pt x="108" y="867"/>
                </a:lnTo>
                <a:lnTo>
                  <a:pt x="106" y="860"/>
                </a:lnTo>
                <a:lnTo>
                  <a:pt x="98" y="859"/>
                </a:lnTo>
                <a:lnTo>
                  <a:pt x="98" y="859"/>
                </a:lnTo>
                <a:lnTo>
                  <a:pt x="70" y="846"/>
                </a:lnTo>
                <a:lnTo>
                  <a:pt x="70" y="846"/>
                </a:lnTo>
                <a:lnTo>
                  <a:pt x="66" y="798"/>
                </a:lnTo>
                <a:lnTo>
                  <a:pt x="16" y="764"/>
                </a:lnTo>
                <a:lnTo>
                  <a:pt x="0" y="720"/>
                </a:lnTo>
                <a:lnTo>
                  <a:pt x="49" y="716"/>
                </a:lnTo>
                <a:lnTo>
                  <a:pt x="49" y="716"/>
                </a:lnTo>
                <a:lnTo>
                  <a:pt x="76" y="699"/>
                </a:lnTo>
                <a:lnTo>
                  <a:pt x="76" y="699"/>
                </a:lnTo>
                <a:lnTo>
                  <a:pt x="105" y="693"/>
                </a:lnTo>
                <a:lnTo>
                  <a:pt x="105" y="693"/>
                </a:lnTo>
                <a:lnTo>
                  <a:pt x="117" y="684"/>
                </a:lnTo>
                <a:lnTo>
                  <a:pt x="117" y="684"/>
                </a:lnTo>
                <a:lnTo>
                  <a:pt x="148" y="663"/>
                </a:lnTo>
                <a:lnTo>
                  <a:pt x="187" y="666"/>
                </a:lnTo>
                <a:lnTo>
                  <a:pt x="203" y="641"/>
                </a:lnTo>
                <a:lnTo>
                  <a:pt x="219" y="634"/>
                </a:lnTo>
                <a:lnTo>
                  <a:pt x="223" y="596"/>
                </a:lnTo>
                <a:lnTo>
                  <a:pt x="217" y="576"/>
                </a:lnTo>
                <a:lnTo>
                  <a:pt x="217" y="576"/>
                </a:lnTo>
                <a:lnTo>
                  <a:pt x="253" y="547"/>
                </a:lnTo>
                <a:lnTo>
                  <a:pt x="253" y="547"/>
                </a:lnTo>
                <a:lnTo>
                  <a:pt x="308" y="523"/>
                </a:lnTo>
                <a:lnTo>
                  <a:pt x="305" y="514"/>
                </a:lnTo>
                <a:lnTo>
                  <a:pt x="323" y="494"/>
                </a:lnTo>
                <a:lnTo>
                  <a:pt x="323" y="475"/>
                </a:lnTo>
                <a:lnTo>
                  <a:pt x="364" y="429"/>
                </a:lnTo>
                <a:lnTo>
                  <a:pt x="379" y="451"/>
                </a:lnTo>
                <a:lnTo>
                  <a:pt x="406" y="449"/>
                </a:lnTo>
                <a:lnTo>
                  <a:pt x="400" y="487"/>
                </a:lnTo>
                <a:lnTo>
                  <a:pt x="429" y="429"/>
                </a:lnTo>
                <a:lnTo>
                  <a:pt x="507" y="444"/>
                </a:lnTo>
                <a:lnTo>
                  <a:pt x="581" y="376"/>
                </a:lnTo>
                <a:lnTo>
                  <a:pt x="625" y="370"/>
                </a:lnTo>
                <a:lnTo>
                  <a:pt x="637" y="230"/>
                </a:lnTo>
                <a:lnTo>
                  <a:pt x="664" y="230"/>
                </a:lnTo>
                <a:lnTo>
                  <a:pt x="693" y="264"/>
                </a:lnTo>
                <a:lnTo>
                  <a:pt x="726" y="264"/>
                </a:lnTo>
                <a:lnTo>
                  <a:pt x="774" y="144"/>
                </a:lnTo>
                <a:lnTo>
                  <a:pt x="821" y="134"/>
                </a:lnTo>
                <a:lnTo>
                  <a:pt x="833" y="196"/>
                </a:lnTo>
                <a:lnTo>
                  <a:pt x="905" y="252"/>
                </a:lnTo>
                <a:lnTo>
                  <a:pt x="945" y="236"/>
                </a:lnTo>
                <a:lnTo>
                  <a:pt x="971" y="202"/>
                </a:lnTo>
                <a:lnTo>
                  <a:pt x="1026" y="200"/>
                </a:lnTo>
                <a:lnTo>
                  <a:pt x="1061" y="220"/>
                </a:lnTo>
                <a:lnTo>
                  <a:pt x="1079" y="215"/>
                </a:lnTo>
                <a:lnTo>
                  <a:pt x="1088" y="197"/>
                </a:lnTo>
                <a:lnTo>
                  <a:pt x="1124" y="183"/>
                </a:lnTo>
                <a:lnTo>
                  <a:pt x="1131" y="151"/>
                </a:lnTo>
                <a:lnTo>
                  <a:pt x="1118" y="115"/>
                </a:lnTo>
                <a:lnTo>
                  <a:pt x="1114" y="66"/>
                </a:lnTo>
                <a:lnTo>
                  <a:pt x="1122" y="49"/>
                </a:lnTo>
                <a:lnTo>
                  <a:pt x="1164" y="19"/>
                </a:lnTo>
                <a:lnTo>
                  <a:pt x="1164" y="19"/>
                </a:lnTo>
                <a:lnTo>
                  <a:pt x="1192" y="1"/>
                </a:lnTo>
                <a:lnTo>
                  <a:pt x="1232" y="0"/>
                </a:lnTo>
                <a:lnTo>
                  <a:pt x="1232" y="0"/>
                </a:lnTo>
                <a:lnTo>
                  <a:pt x="1268" y="8"/>
                </a:lnTo>
                <a:lnTo>
                  <a:pt x="1268" y="8"/>
                </a:lnTo>
                <a:lnTo>
                  <a:pt x="1300" y="69"/>
                </a:lnTo>
                <a:lnTo>
                  <a:pt x="1300" y="69"/>
                </a:lnTo>
                <a:lnTo>
                  <a:pt x="1300" y="129"/>
                </a:lnTo>
                <a:lnTo>
                  <a:pt x="1306" y="138"/>
                </a:lnTo>
                <a:lnTo>
                  <a:pt x="1306" y="138"/>
                </a:lnTo>
                <a:lnTo>
                  <a:pt x="1321" y="144"/>
                </a:lnTo>
                <a:lnTo>
                  <a:pt x="1321" y="144"/>
                </a:lnTo>
                <a:lnTo>
                  <a:pt x="1357" y="129"/>
                </a:lnTo>
                <a:lnTo>
                  <a:pt x="1357" y="129"/>
                </a:lnTo>
                <a:lnTo>
                  <a:pt x="1396" y="122"/>
                </a:lnTo>
                <a:lnTo>
                  <a:pt x="1396" y="122"/>
                </a:lnTo>
                <a:lnTo>
                  <a:pt x="1434" y="99"/>
                </a:lnTo>
                <a:lnTo>
                  <a:pt x="1463" y="68"/>
                </a:lnTo>
                <a:lnTo>
                  <a:pt x="1516" y="85"/>
                </a:lnTo>
                <a:lnTo>
                  <a:pt x="1529" y="83"/>
                </a:lnTo>
                <a:lnTo>
                  <a:pt x="1540" y="56"/>
                </a:lnTo>
                <a:lnTo>
                  <a:pt x="1561" y="39"/>
                </a:lnTo>
                <a:lnTo>
                  <a:pt x="1604" y="29"/>
                </a:lnTo>
                <a:lnTo>
                  <a:pt x="1640" y="56"/>
                </a:lnTo>
                <a:lnTo>
                  <a:pt x="1679" y="63"/>
                </a:lnTo>
                <a:lnTo>
                  <a:pt x="1705" y="95"/>
                </a:lnTo>
                <a:lnTo>
                  <a:pt x="1735" y="99"/>
                </a:lnTo>
                <a:lnTo>
                  <a:pt x="1735" y="99"/>
                </a:lnTo>
                <a:lnTo>
                  <a:pt x="1755" y="93"/>
                </a:lnTo>
                <a:lnTo>
                  <a:pt x="1755" y="93"/>
                </a:lnTo>
                <a:lnTo>
                  <a:pt x="1780" y="79"/>
                </a:lnTo>
                <a:lnTo>
                  <a:pt x="1797" y="79"/>
                </a:lnTo>
                <a:lnTo>
                  <a:pt x="1807" y="89"/>
                </a:lnTo>
                <a:lnTo>
                  <a:pt x="1806" y="114"/>
                </a:lnTo>
                <a:lnTo>
                  <a:pt x="1762" y="163"/>
                </a:lnTo>
                <a:lnTo>
                  <a:pt x="1762" y="163"/>
                </a:lnTo>
                <a:lnTo>
                  <a:pt x="1732" y="176"/>
                </a:lnTo>
                <a:lnTo>
                  <a:pt x="1732" y="176"/>
                </a:lnTo>
                <a:lnTo>
                  <a:pt x="1705" y="199"/>
                </a:lnTo>
                <a:lnTo>
                  <a:pt x="1716" y="229"/>
                </a:lnTo>
                <a:lnTo>
                  <a:pt x="1716" y="229"/>
                </a:lnTo>
                <a:lnTo>
                  <a:pt x="1758" y="261"/>
                </a:lnTo>
                <a:lnTo>
                  <a:pt x="1770" y="252"/>
                </a:lnTo>
                <a:lnTo>
                  <a:pt x="1770" y="252"/>
                </a:lnTo>
                <a:lnTo>
                  <a:pt x="1780" y="243"/>
                </a:lnTo>
                <a:lnTo>
                  <a:pt x="1806" y="240"/>
                </a:lnTo>
                <a:lnTo>
                  <a:pt x="1806" y="240"/>
                </a:lnTo>
                <a:lnTo>
                  <a:pt x="1827" y="217"/>
                </a:lnTo>
                <a:lnTo>
                  <a:pt x="1843" y="217"/>
                </a:lnTo>
                <a:lnTo>
                  <a:pt x="1843" y="217"/>
                </a:lnTo>
                <a:lnTo>
                  <a:pt x="1886" y="220"/>
                </a:lnTo>
                <a:lnTo>
                  <a:pt x="1912" y="215"/>
                </a:lnTo>
                <a:lnTo>
                  <a:pt x="1930" y="229"/>
                </a:lnTo>
                <a:lnTo>
                  <a:pt x="1930" y="229"/>
                </a:lnTo>
                <a:lnTo>
                  <a:pt x="1928" y="242"/>
                </a:lnTo>
                <a:lnTo>
                  <a:pt x="1928" y="242"/>
                </a:lnTo>
                <a:lnTo>
                  <a:pt x="1928" y="276"/>
                </a:lnTo>
                <a:lnTo>
                  <a:pt x="1928" y="276"/>
                </a:lnTo>
                <a:lnTo>
                  <a:pt x="1935" y="282"/>
                </a:lnTo>
                <a:lnTo>
                  <a:pt x="1935" y="282"/>
                </a:lnTo>
                <a:lnTo>
                  <a:pt x="1957" y="291"/>
                </a:lnTo>
                <a:lnTo>
                  <a:pt x="1957" y="291"/>
                </a:lnTo>
                <a:lnTo>
                  <a:pt x="1960" y="305"/>
                </a:lnTo>
                <a:lnTo>
                  <a:pt x="1960" y="305"/>
                </a:lnTo>
                <a:lnTo>
                  <a:pt x="1974" y="331"/>
                </a:lnTo>
                <a:lnTo>
                  <a:pt x="1989" y="328"/>
                </a:lnTo>
                <a:lnTo>
                  <a:pt x="1994" y="318"/>
                </a:lnTo>
                <a:lnTo>
                  <a:pt x="2009" y="323"/>
                </a:lnTo>
                <a:lnTo>
                  <a:pt x="2068" y="313"/>
                </a:lnTo>
                <a:lnTo>
                  <a:pt x="2068" y="313"/>
                </a:lnTo>
                <a:lnTo>
                  <a:pt x="2085" y="305"/>
                </a:lnTo>
                <a:lnTo>
                  <a:pt x="2085" y="305"/>
                </a:lnTo>
                <a:lnTo>
                  <a:pt x="2091" y="297"/>
                </a:lnTo>
                <a:lnTo>
                  <a:pt x="2121" y="307"/>
                </a:lnTo>
                <a:lnTo>
                  <a:pt x="2156" y="346"/>
                </a:lnTo>
                <a:lnTo>
                  <a:pt x="2185" y="359"/>
                </a:lnTo>
                <a:lnTo>
                  <a:pt x="2185" y="359"/>
                </a:lnTo>
                <a:lnTo>
                  <a:pt x="2257" y="382"/>
                </a:lnTo>
                <a:lnTo>
                  <a:pt x="2281" y="383"/>
                </a:lnTo>
                <a:lnTo>
                  <a:pt x="2281" y="383"/>
                </a:lnTo>
                <a:lnTo>
                  <a:pt x="2319" y="377"/>
                </a:lnTo>
                <a:lnTo>
                  <a:pt x="2319" y="377"/>
                </a:lnTo>
                <a:lnTo>
                  <a:pt x="2330" y="392"/>
                </a:lnTo>
                <a:lnTo>
                  <a:pt x="2330" y="392"/>
                </a:lnTo>
                <a:lnTo>
                  <a:pt x="2362" y="416"/>
                </a:lnTo>
                <a:lnTo>
                  <a:pt x="2339" y="439"/>
                </a:lnTo>
                <a:lnTo>
                  <a:pt x="2339" y="439"/>
                </a:lnTo>
                <a:lnTo>
                  <a:pt x="2322" y="455"/>
                </a:lnTo>
                <a:lnTo>
                  <a:pt x="2314" y="451"/>
                </a:lnTo>
                <a:lnTo>
                  <a:pt x="2314" y="451"/>
                </a:lnTo>
                <a:lnTo>
                  <a:pt x="2297" y="445"/>
                </a:lnTo>
                <a:lnTo>
                  <a:pt x="2297" y="445"/>
                </a:lnTo>
                <a:lnTo>
                  <a:pt x="2284" y="451"/>
                </a:lnTo>
                <a:lnTo>
                  <a:pt x="2284" y="451"/>
                </a:lnTo>
                <a:lnTo>
                  <a:pt x="2258" y="490"/>
                </a:lnTo>
                <a:lnTo>
                  <a:pt x="2242" y="497"/>
                </a:lnTo>
                <a:lnTo>
                  <a:pt x="2242" y="497"/>
                </a:lnTo>
                <a:lnTo>
                  <a:pt x="2232" y="503"/>
                </a:lnTo>
                <a:lnTo>
                  <a:pt x="2232" y="503"/>
                </a:lnTo>
                <a:lnTo>
                  <a:pt x="2173" y="560"/>
                </a:lnTo>
                <a:lnTo>
                  <a:pt x="2123" y="576"/>
                </a:lnTo>
                <a:lnTo>
                  <a:pt x="2123" y="576"/>
                </a:lnTo>
                <a:lnTo>
                  <a:pt x="2108" y="598"/>
                </a:lnTo>
                <a:lnTo>
                  <a:pt x="2108" y="598"/>
                </a:lnTo>
                <a:lnTo>
                  <a:pt x="2100" y="617"/>
                </a:lnTo>
                <a:lnTo>
                  <a:pt x="2045" y="647"/>
                </a:lnTo>
                <a:lnTo>
                  <a:pt x="2042" y="663"/>
                </a:lnTo>
                <a:lnTo>
                  <a:pt x="2016" y="690"/>
                </a:lnTo>
                <a:lnTo>
                  <a:pt x="1987" y="749"/>
                </a:lnTo>
                <a:lnTo>
                  <a:pt x="1987" y="749"/>
                </a:lnTo>
                <a:lnTo>
                  <a:pt x="1973" y="778"/>
                </a:lnTo>
                <a:lnTo>
                  <a:pt x="1973" y="778"/>
                </a:lnTo>
                <a:lnTo>
                  <a:pt x="1971" y="801"/>
                </a:lnTo>
                <a:lnTo>
                  <a:pt x="1996" y="813"/>
                </a:lnTo>
                <a:lnTo>
                  <a:pt x="1996" y="813"/>
                </a:lnTo>
                <a:lnTo>
                  <a:pt x="2004" y="827"/>
                </a:lnTo>
                <a:lnTo>
                  <a:pt x="2004" y="827"/>
                </a:lnTo>
                <a:lnTo>
                  <a:pt x="2009" y="864"/>
                </a:lnTo>
                <a:lnTo>
                  <a:pt x="1958" y="935"/>
                </a:lnTo>
                <a:lnTo>
                  <a:pt x="1958" y="935"/>
                </a:lnTo>
                <a:lnTo>
                  <a:pt x="1932" y="939"/>
                </a:lnTo>
                <a:lnTo>
                  <a:pt x="1932" y="939"/>
                </a:lnTo>
                <a:lnTo>
                  <a:pt x="1895" y="942"/>
                </a:lnTo>
                <a:lnTo>
                  <a:pt x="1895" y="942"/>
                </a:lnTo>
                <a:lnTo>
                  <a:pt x="1886" y="950"/>
                </a:lnTo>
                <a:lnTo>
                  <a:pt x="1886" y="950"/>
                </a:lnTo>
                <a:lnTo>
                  <a:pt x="1870" y="967"/>
                </a:lnTo>
                <a:lnTo>
                  <a:pt x="1826" y="967"/>
                </a:lnTo>
                <a:lnTo>
                  <a:pt x="1826" y="967"/>
                </a:lnTo>
                <a:lnTo>
                  <a:pt x="1797" y="974"/>
                </a:lnTo>
                <a:lnTo>
                  <a:pt x="1787" y="970"/>
                </a:lnTo>
                <a:lnTo>
                  <a:pt x="1787" y="970"/>
                </a:lnTo>
                <a:lnTo>
                  <a:pt x="1768" y="919"/>
                </a:lnTo>
                <a:lnTo>
                  <a:pt x="1742" y="882"/>
                </a:lnTo>
                <a:lnTo>
                  <a:pt x="1683" y="849"/>
                </a:lnTo>
                <a:lnTo>
                  <a:pt x="1663" y="813"/>
                </a:lnTo>
                <a:lnTo>
                  <a:pt x="1663" y="813"/>
                </a:lnTo>
                <a:lnTo>
                  <a:pt x="1643" y="836"/>
                </a:lnTo>
                <a:lnTo>
                  <a:pt x="1638" y="854"/>
                </a:lnTo>
                <a:lnTo>
                  <a:pt x="1638" y="854"/>
                </a:lnTo>
                <a:lnTo>
                  <a:pt x="1633" y="867"/>
                </a:lnTo>
                <a:lnTo>
                  <a:pt x="1612" y="873"/>
                </a:lnTo>
                <a:lnTo>
                  <a:pt x="1608" y="921"/>
                </a:lnTo>
                <a:lnTo>
                  <a:pt x="1608" y="921"/>
                </a:lnTo>
                <a:lnTo>
                  <a:pt x="1604" y="932"/>
                </a:lnTo>
                <a:lnTo>
                  <a:pt x="1604" y="932"/>
                </a:lnTo>
                <a:lnTo>
                  <a:pt x="1598" y="942"/>
                </a:lnTo>
                <a:lnTo>
                  <a:pt x="1504" y="918"/>
                </a:lnTo>
                <a:lnTo>
                  <a:pt x="1494" y="911"/>
                </a:lnTo>
                <a:lnTo>
                  <a:pt x="1494" y="911"/>
                </a:lnTo>
                <a:lnTo>
                  <a:pt x="1487" y="899"/>
                </a:lnTo>
                <a:lnTo>
                  <a:pt x="1487" y="899"/>
                </a:lnTo>
                <a:lnTo>
                  <a:pt x="1468" y="892"/>
                </a:lnTo>
                <a:lnTo>
                  <a:pt x="1457" y="903"/>
                </a:lnTo>
                <a:lnTo>
                  <a:pt x="1457" y="903"/>
                </a:lnTo>
                <a:lnTo>
                  <a:pt x="1432" y="925"/>
                </a:lnTo>
                <a:lnTo>
                  <a:pt x="1432" y="925"/>
                </a:lnTo>
                <a:lnTo>
                  <a:pt x="1412" y="960"/>
                </a:lnTo>
                <a:lnTo>
                  <a:pt x="1412" y="960"/>
                </a:lnTo>
                <a:lnTo>
                  <a:pt x="1386" y="962"/>
                </a:lnTo>
                <a:lnTo>
                  <a:pt x="1386" y="962"/>
                </a:lnTo>
                <a:lnTo>
                  <a:pt x="1357" y="931"/>
                </a:lnTo>
                <a:lnTo>
                  <a:pt x="1349" y="937"/>
                </a:lnTo>
                <a:lnTo>
                  <a:pt x="1300" y="1050"/>
                </a:lnTo>
                <a:lnTo>
                  <a:pt x="1300" y="1050"/>
                </a:lnTo>
                <a:lnTo>
                  <a:pt x="1297" y="1058"/>
                </a:lnTo>
                <a:lnTo>
                  <a:pt x="1297" y="1058"/>
                </a:lnTo>
                <a:lnTo>
                  <a:pt x="1355" y="1137"/>
                </a:lnTo>
                <a:lnTo>
                  <a:pt x="1357" y="1151"/>
                </a:lnTo>
                <a:lnTo>
                  <a:pt x="1336" y="1153"/>
                </a:lnTo>
                <a:lnTo>
                  <a:pt x="1275" y="1135"/>
                </a:lnTo>
                <a:lnTo>
                  <a:pt x="1275" y="1135"/>
                </a:lnTo>
                <a:lnTo>
                  <a:pt x="1254" y="1122"/>
                </a:lnTo>
                <a:lnTo>
                  <a:pt x="1232" y="1134"/>
                </a:lnTo>
                <a:lnTo>
                  <a:pt x="1232" y="1134"/>
                </a:lnTo>
                <a:lnTo>
                  <a:pt x="1193" y="1115"/>
                </a:lnTo>
                <a:lnTo>
                  <a:pt x="1193" y="1115"/>
                </a:lnTo>
                <a:lnTo>
                  <a:pt x="1173" y="1104"/>
                </a:lnTo>
                <a:lnTo>
                  <a:pt x="1173" y="1104"/>
                </a:lnTo>
                <a:lnTo>
                  <a:pt x="1151" y="1146"/>
                </a:lnTo>
                <a:lnTo>
                  <a:pt x="1121" y="1171"/>
                </a:lnTo>
                <a:lnTo>
                  <a:pt x="1092" y="1190"/>
                </a:lnTo>
                <a:lnTo>
                  <a:pt x="1056" y="1192"/>
                </a:lnTo>
                <a:lnTo>
                  <a:pt x="1056" y="1192"/>
                </a:lnTo>
                <a:lnTo>
                  <a:pt x="1045" y="1197"/>
                </a:lnTo>
                <a:lnTo>
                  <a:pt x="1045" y="1197"/>
                </a:lnTo>
                <a:lnTo>
                  <a:pt x="1014" y="1239"/>
                </a:lnTo>
                <a:lnTo>
                  <a:pt x="1023" y="1280"/>
                </a:lnTo>
                <a:lnTo>
                  <a:pt x="1023" y="1280"/>
                </a:lnTo>
                <a:lnTo>
                  <a:pt x="1014" y="1292"/>
                </a:lnTo>
                <a:lnTo>
                  <a:pt x="1014" y="1292"/>
                </a:lnTo>
                <a:lnTo>
                  <a:pt x="975" y="1326"/>
                </a:lnTo>
                <a:lnTo>
                  <a:pt x="975" y="1326"/>
                </a:lnTo>
                <a:lnTo>
                  <a:pt x="965" y="1340"/>
                </a:lnTo>
                <a:lnTo>
                  <a:pt x="965" y="1340"/>
                </a:lnTo>
                <a:lnTo>
                  <a:pt x="948" y="1366"/>
                </a:lnTo>
                <a:lnTo>
                  <a:pt x="934" y="1367"/>
                </a:lnTo>
                <a:lnTo>
                  <a:pt x="934" y="1367"/>
                </a:lnTo>
                <a:lnTo>
                  <a:pt x="905" y="1373"/>
                </a:lnTo>
                <a:lnTo>
                  <a:pt x="905" y="1373"/>
                </a:lnTo>
                <a:lnTo>
                  <a:pt x="890" y="1392"/>
                </a:lnTo>
                <a:lnTo>
                  <a:pt x="888" y="1408"/>
                </a:lnTo>
                <a:lnTo>
                  <a:pt x="901" y="1428"/>
                </a:lnTo>
                <a:lnTo>
                  <a:pt x="997" y="1448"/>
                </a:lnTo>
                <a:lnTo>
                  <a:pt x="1019" y="1470"/>
                </a:lnTo>
                <a:lnTo>
                  <a:pt x="1016" y="1487"/>
                </a:lnTo>
                <a:lnTo>
                  <a:pt x="1016" y="1487"/>
                </a:lnTo>
                <a:lnTo>
                  <a:pt x="1023" y="1514"/>
                </a:lnTo>
                <a:lnTo>
                  <a:pt x="1033" y="1522"/>
                </a:lnTo>
                <a:lnTo>
                  <a:pt x="1033" y="1522"/>
                </a:lnTo>
                <a:lnTo>
                  <a:pt x="1063" y="1535"/>
                </a:lnTo>
                <a:lnTo>
                  <a:pt x="1069" y="1546"/>
                </a:lnTo>
                <a:lnTo>
                  <a:pt x="1062" y="1578"/>
                </a:lnTo>
                <a:lnTo>
                  <a:pt x="1062" y="1578"/>
                </a:lnTo>
                <a:lnTo>
                  <a:pt x="1059" y="1588"/>
                </a:lnTo>
                <a:lnTo>
                  <a:pt x="1059" y="1588"/>
                </a:lnTo>
                <a:lnTo>
                  <a:pt x="1026" y="1594"/>
                </a:lnTo>
                <a:lnTo>
                  <a:pt x="1026" y="1594"/>
                </a:lnTo>
                <a:lnTo>
                  <a:pt x="1019" y="1617"/>
                </a:lnTo>
                <a:lnTo>
                  <a:pt x="1019" y="1617"/>
                </a:lnTo>
                <a:lnTo>
                  <a:pt x="1023" y="1682"/>
                </a:lnTo>
                <a:lnTo>
                  <a:pt x="1012" y="1731"/>
                </a:lnTo>
                <a:lnTo>
                  <a:pt x="1022" y="1752"/>
                </a:lnTo>
                <a:lnTo>
                  <a:pt x="1022" y="1775"/>
                </a:lnTo>
                <a:lnTo>
                  <a:pt x="999" y="1811"/>
                </a:lnTo>
                <a:lnTo>
                  <a:pt x="1023" y="1869"/>
                </a:lnTo>
                <a:lnTo>
                  <a:pt x="1023" y="1869"/>
                </a:lnTo>
                <a:lnTo>
                  <a:pt x="1032" y="1875"/>
                </a:lnTo>
                <a:lnTo>
                  <a:pt x="1032" y="1875"/>
                </a:lnTo>
                <a:lnTo>
                  <a:pt x="1013" y="1921"/>
                </a:lnTo>
                <a:lnTo>
                  <a:pt x="965" y="1963"/>
                </a:lnTo>
                <a:lnTo>
                  <a:pt x="965" y="1963"/>
                </a:lnTo>
                <a:lnTo>
                  <a:pt x="964" y="2040"/>
                </a:lnTo>
                <a:lnTo>
                  <a:pt x="971" y="2053"/>
                </a:lnTo>
                <a:lnTo>
                  <a:pt x="1003" y="2072"/>
                </a:lnTo>
                <a:lnTo>
                  <a:pt x="1003" y="2072"/>
                </a:lnTo>
                <a:lnTo>
                  <a:pt x="1036" y="2052"/>
                </a:lnTo>
                <a:lnTo>
                  <a:pt x="1058" y="2026"/>
                </a:lnTo>
                <a:lnTo>
                  <a:pt x="1065" y="2026"/>
                </a:lnTo>
                <a:lnTo>
                  <a:pt x="1073" y="2052"/>
                </a:lnTo>
                <a:lnTo>
                  <a:pt x="1112" y="2066"/>
                </a:lnTo>
                <a:lnTo>
                  <a:pt x="1118" y="2078"/>
                </a:lnTo>
                <a:lnTo>
                  <a:pt x="1118" y="2078"/>
                </a:lnTo>
                <a:lnTo>
                  <a:pt x="1120" y="2087"/>
                </a:lnTo>
                <a:lnTo>
                  <a:pt x="1120" y="2087"/>
                </a:lnTo>
                <a:lnTo>
                  <a:pt x="1137" y="2092"/>
                </a:lnTo>
                <a:lnTo>
                  <a:pt x="1137" y="2092"/>
                </a:lnTo>
                <a:lnTo>
                  <a:pt x="1151" y="2107"/>
                </a:lnTo>
                <a:lnTo>
                  <a:pt x="1151" y="2107"/>
                </a:lnTo>
                <a:lnTo>
                  <a:pt x="1157" y="2115"/>
                </a:lnTo>
                <a:lnTo>
                  <a:pt x="1171" y="2114"/>
                </a:lnTo>
                <a:lnTo>
                  <a:pt x="1171" y="2114"/>
                </a:lnTo>
                <a:lnTo>
                  <a:pt x="1208" y="2098"/>
                </a:lnTo>
                <a:lnTo>
                  <a:pt x="1208" y="2098"/>
                </a:lnTo>
                <a:lnTo>
                  <a:pt x="1248" y="2085"/>
                </a:lnTo>
                <a:lnTo>
                  <a:pt x="1284" y="2097"/>
                </a:lnTo>
                <a:lnTo>
                  <a:pt x="1284" y="2097"/>
                </a:lnTo>
                <a:lnTo>
                  <a:pt x="1295" y="2117"/>
                </a:lnTo>
                <a:lnTo>
                  <a:pt x="1295" y="2117"/>
                </a:lnTo>
                <a:lnTo>
                  <a:pt x="1290" y="2136"/>
                </a:lnTo>
                <a:lnTo>
                  <a:pt x="1298" y="2173"/>
                </a:lnTo>
                <a:lnTo>
                  <a:pt x="1298" y="2173"/>
                </a:lnTo>
                <a:lnTo>
                  <a:pt x="1308" y="2196"/>
                </a:lnTo>
                <a:lnTo>
                  <a:pt x="1321" y="2206"/>
                </a:lnTo>
                <a:lnTo>
                  <a:pt x="1321" y="2206"/>
                </a:lnTo>
                <a:lnTo>
                  <a:pt x="1318" y="2221"/>
                </a:lnTo>
                <a:lnTo>
                  <a:pt x="1298" y="2231"/>
                </a:lnTo>
                <a:lnTo>
                  <a:pt x="1254" y="2205"/>
                </a:lnTo>
                <a:lnTo>
                  <a:pt x="1210" y="2231"/>
                </a:lnTo>
                <a:lnTo>
                  <a:pt x="1199" y="2245"/>
                </a:lnTo>
                <a:lnTo>
                  <a:pt x="1189" y="2261"/>
                </a:lnTo>
                <a:lnTo>
                  <a:pt x="1190" y="2283"/>
                </a:lnTo>
                <a:lnTo>
                  <a:pt x="1210" y="2314"/>
                </a:lnTo>
                <a:lnTo>
                  <a:pt x="1202" y="2340"/>
                </a:lnTo>
                <a:lnTo>
                  <a:pt x="1203" y="2379"/>
                </a:lnTo>
                <a:lnTo>
                  <a:pt x="1171" y="2405"/>
                </a:lnTo>
                <a:lnTo>
                  <a:pt x="1174" y="2422"/>
                </a:lnTo>
                <a:lnTo>
                  <a:pt x="1157" y="2453"/>
                </a:lnTo>
                <a:lnTo>
                  <a:pt x="1153" y="2489"/>
                </a:lnTo>
                <a:lnTo>
                  <a:pt x="1120" y="2535"/>
                </a:lnTo>
                <a:lnTo>
                  <a:pt x="1107" y="2541"/>
                </a:lnTo>
                <a:lnTo>
                  <a:pt x="1091" y="2529"/>
                </a:lnTo>
                <a:lnTo>
                  <a:pt x="1068" y="2533"/>
                </a:lnTo>
                <a:lnTo>
                  <a:pt x="1000" y="2600"/>
                </a:lnTo>
                <a:lnTo>
                  <a:pt x="964" y="2559"/>
                </a:lnTo>
                <a:lnTo>
                  <a:pt x="948" y="2558"/>
                </a:lnTo>
                <a:lnTo>
                  <a:pt x="948" y="2558"/>
                </a:lnTo>
                <a:lnTo>
                  <a:pt x="922" y="2566"/>
                </a:lnTo>
                <a:lnTo>
                  <a:pt x="922" y="2566"/>
                </a:lnTo>
                <a:lnTo>
                  <a:pt x="873" y="2595"/>
                </a:lnTo>
                <a:lnTo>
                  <a:pt x="873" y="2595"/>
                </a:lnTo>
                <a:lnTo>
                  <a:pt x="857" y="2601"/>
                </a:lnTo>
                <a:lnTo>
                  <a:pt x="857" y="2601"/>
                </a:lnTo>
                <a:lnTo>
                  <a:pt x="852" y="2617"/>
                </a:lnTo>
                <a:lnTo>
                  <a:pt x="852" y="2617"/>
                </a:lnTo>
                <a:lnTo>
                  <a:pt x="804" y="2617"/>
                </a:lnTo>
                <a:lnTo>
                  <a:pt x="801" y="2601"/>
                </a:lnTo>
                <a:lnTo>
                  <a:pt x="801" y="2601"/>
                </a:lnTo>
                <a:lnTo>
                  <a:pt x="771" y="2582"/>
                </a:lnTo>
                <a:lnTo>
                  <a:pt x="771" y="2582"/>
                </a:lnTo>
                <a:lnTo>
                  <a:pt x="751" y="2577"/>
                </a:lnTo>
                <a:lnTo>
                  <a:pt x="751" y="2577"/>
                </a:lnTo>
                <a:lnTo>
                  <a:pt x="709" y="2566"/>
                </a:lnTo>
                <a:lnTo>
                  <a:pt x="709" y="2566"/>
                </a:lnTo>
                <a:lnTo>
                  <a:pt x="697" y="2556"/>
                </a:lnTo>
                <a:lnTo>
                  <a:pt x="697" y="2556"/>
                </a:lnTo>
                <a:lnTo>
                  <a:pt x="679" y="2516"/>
                </a:lnTo>
                <a:lnTo>
                  <a:pt x="664" y="252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45EFE0C9-B416-B647-B9A6-F49C38135093}"/>
              </a:ext>
            </a:extLst>
          </p:cNvPr>
          <p:cNvSpPr>
            <a:spLocks noEditPoints="1"/>
          </p:cNvSpPr>
          <p:nvPr/>
        </p:nvSpPr>
        <p:spPr bwMode="auto">
          <a:xfrm>
            <a:off x="1115801" y="2933004"/>
            <a:ext cx="1352479" cy="1219092"/>
          </a:xfrm>
          <a:custGeom>
            <a:avLst/>
            <a:gdLst>
              <a:gd name="T0" fmla="*/ 425 w 2617"/>
              <a:gd name="T1" fmla="*/ 1528 h 2360"/>
              <a:gd name="T2" fmla="*/ 533 w 2617"/>
              <a:gd name="T3" fmla="*/ 1481 h 2360"/>
              <a:gd name="T4" fmla="*/ 529 w 2617"/>
              <a:gd name="T5" fmla="*/ 1436 h 2360"/>
              <a:gd name="T6" fmla="*/ 489 w 2617"/>
              <a:gd name="T7" fmla="*/ 1205 h 2360"/>
              <a:gd name="T8" fmla="*/ 551 w 2617"/>
              <a:gd name="T9" fmla="*/ 1364 h 2360"/>
              <a:gd name="T10" fmla="*/ 458 w 2617"/>
              <a:gd name="T11" fmla="*/ 1362 h 2360"/>
              <a:gd name="T12" fmla="*/ 381 w 2617"/>
              <a:gd name="T13" fmla="*/ 1303 h 2360"/>
              <a:gd name="T14" fmla="*/ 366 w 2617"/>
              <a:gd name="T15" fmla="*/ 1172 h 2360"/>
              <a:gd name="T16" fmla="*/ 432 w 2617"/>
              <a:gd name="T17" fmla="*/ 982 h 2360"/>
              <a:gd name="T18" fmla="*/ 470 w 2617"/>
              <a:gd name="T19" fmla="*/ 1142 h 2360"/>
              <a:gd name="T20" fmla="*/ 577 w 2617"/>
              <a:gd name="T21" fmla="*/ 24 h 2360"/>
              <a:gd name="T22" fmla="*/ 1005 w 2617"/>
              <a:gd name="T23" fmla="*/ 152 h 2360"/>
              <a:gd name="T24" fmla="*/ 1198 w 2617"/>
              <a:gd name="T25" fmla="*/ 351 h 2360"/>
              <a:gd name="T26" fmla="*/ 1574 w 2617"/>
              <a:gd name="T27" fmla="*/ 355 h 2360"/>
              <a:gd name="T28" fmla="*/ 2019 w 2617"/>
              <a:gd name="T29" fmla="*/ 473 h 2360"/>
              <a:gd name="T30" fmla="*/ 2181 w 2617"/>
              <a:gd name="T31" fmla="*/ 727 h 2360"/>
              <a:gd name="T32" fmla="*/ 1776 w 2617"/>
              <a:gd name="T33" fmla="*/ 862 h 2360"/>
              <a:gd name="T34" fmla="*/ 1851 w 2617"/>
              <a:gd name="T35" fmla="*/ 1331 h 2360"/>
              <a:gd name="T36" fmla="*/ 2039 w 2617"/>
              <a:gd name="T37" fmla="*/ 1848 h 2360"/>
              <a:gd name="T38" fmla="*/ 2225 w 2617"/>
              <a:gd name="T39" fmla="*/ 1865 h 2360"/>
              <a:gd name="T40" fmla="*/ 2534 w 2617"/>
              <a:gd name="T41" fmla="*/ 2056 h 2360"/>
              <a:gd name="T42" fmla="*/ 2436 w 2617"/>
              <a:gd name="T43" fmla="*/ 2275 h 2360"/>
              <a:gd name="T44" fmla="*/ 2163 w 2617"/>
              <a:gd name="T45" fmla="*/ 2213 h 2360"/>
              <a:gd name="T46" fmla="*/ 1791 w 2617"/>
              <a:gd name="T47" fmla="*/ 2110 h 2360"/>
              <a:gd name="T48" fmla="*/ 1489 w 2617"/>
              <a:gd name="T49" fmla="*/ 1946 h 2360"/>
              <a:gd name="T50" fmla="*/ 1062 w 2617"/>
              <a:gd name="T51" fmla="*/ 2223 h 2360"/>
              <a:gd name="T52" fmla="*/ 886 w 2617"/>
              <a:gd name="T53" fmla="*/ 2131 h 2360"/>
              <a:gd name="T54" fmla="*/ 852 w 2617"/>
              <a:gd name="T55" fmla="*/ 2043 h 2360"/>
              <a:gd name="T56" fmla="*/ 649 w 2617"/>
              <a:gd name="T57" fmla="*/ 1907 h 2360"/>
              <a:gd name="T58" fmla="*/ 742 w 2617"/>
              <a:gd name="T59" fmla="*/ 1695 h 2360"/>
              <a:gd name="T60" fmla="*/ 683 w 2617"/>
              <a:gd name="T61" fmla="*/ 1561 h 2360"/>
              <a:gd name="T62" fmla="*/ 651 w 2617"/>
              <a:gd name="T63" fmla="*/ 1351 h 2360"/>
              <a:gd name="T64" fmla="*/ 833 w 2617"/>
              <a:gd name="T65" fmla="*/ 1254 h 2360"/>
              <a:gd name="T66" fmla="*/ 702 w 2617"/>
              <a:gd name="T67" fmla="*/ 1313 h 2360"/>
              <a:gd name="T68" fmla="*/ 706 w 2617"/>
              <a:gd name="T69" fmla="*/ 1156 h 2360"/>
              <a:gd name="T70" fmla="*/ 598 w 2617"/>
              <a:gd name="T71" fmla="*/ 1015 h 2360"/>
              <a:gd name="T72" fmla="*/ 310 w 2617"/>
              <a:gd name="T73" fmla="*/ 1032 h 2360"/>
              <a:gd name="T74" fmla="*/ 259 w 2617"/>
              <a:gd name="T75" fmla="*/ 831 h 2360"/>
              <a:gd name="T76" fmla="*/ 291 w 2617"/>
              <a:gd name="T77" fmla="*/ 723 h 2360"/>
              <a:gd name="T78" fmla="*/ 164 w 2617"/>
              <a:gd name="T79" fmla="*/ 787 h 2360"/>
              <a:gd name="T80" fmla="*/ 71 w 2617"/>
              <a:gd name="T81" fmla="*/ 780 h 2360"/>
              <a:gd name="T82" fmla="*/ 190 w 2617"/>
              <a:gd name="T83" fmla="*/ 728 h 2360"/>
              <a:gd name="T84" fmla="*/ 92 w 2617"/>
              <a:gd name="T85" fmla="*/ 648 h 2360"/>
              <a:gd name="T86" fmla="*/ 19 w 2617"/>
              <a:gd name="T87" fmla="*/ 717 h 2360"/>
              <a:gd name="T88" fmla="*/ 2 w 2617"/>
              <a:gd name="T89" fmla="*/ 629 h 2360"/>
              <a:gd name="T90" fmla="*/ 65 w 2617"/>
              <a:gd name="T91" fmla="*/ 527 h 2360"/>
              <a:gd name="T92" fmla="*/ 94 w 2617"/>
              <a:gd name="T93" fmla="*/ 499 h 2360"/>
              <a:gd name="T94" fmla="*/ 140 w 2617"/>
              <a:gd name="T95" fmla="*/ 519 h 2360"/>
              <a:gd name="T96" fmla="*/ 111 w 2617"/>
              <a:gd name="T97" fmla="*/ 385 h 2360"/>
              <a:gd name="T98" fmla="*/ 182 w 2617"/>
              <a:gd name="T99" fmla="*/ 339 h 2360"/>
              <a:gd name="T100" fmla="*/ 303 w 2617"/>
              <a:gd name="T101" fmla="*/ 241 h 2360"/>
              <a:gd name="T102" fmla="*/ 336 w 2617"/>
              <a:gd name="T103" fmla="*/ 228 h 2360"/>
              <a:gd name="T104" fmla="*/ 350 w 2617"/>
              <a:gd name="T105" fmla="*/ 380 h 2360"/>
              <a:gd name="T106" fmla="*/ 293 w 2617"/>
              <a:gd name="T107" fmla="*/ 511 h 2360"/>
              <a:gd name="T108" fmla="*/ 324 w 2617"/>
              <a:gd name="T109" fmla="*/ 537 h 2360"/>
              <a:gd name="T110" fmla="*/ 352 w 2617"/>
              <a:gd name="T111" fmla="*/ 475 h 2360"/>
              <a:gd name="T112" fmla="*/ 431 w 2617"/>
              <a:gd name="T113" fmla="*/ 400 h 2360"/>
              <a:gd name="T114" fmla="*/ 536 w 2617"/>
              <a:gd name="T115" fmla="*/ 336 h 2360"/>
              <a:gd name="T116" fmla="*/ 489 w 2617"/>
              <a:gd name="T117" fmla="*/ 276 h 2360"/>
              <a:gd name="T118" fmla="*/ 379 w 2617"/>
              <a:gd name="T119" fmla="*/ 224 h 2360"/>
              <a:gd name="T120" fmla="*/ 444 w 2617"/>
              <a:gd name="T121" fmla="*/ 175 h 2360"/>
              <a:gd name="T122" fmla="*/ 467 w 2617"/>
              <a:gd name="T123" fmla="*/ 104 h 2360"/>
              <a:gd name="T124" fmla="*/ 650 w 2617"/>
              <a:gd name="T125" fmla="*/ 12 h 2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17" h="2360">
                <a:moveTo>
                  <a:pt x="428" y="1544"/>
                </a:moveTo>
                <a:lnTo>
                  <a:pt x="425" y="1560"/>
                </a:lnTo>
                <a:lnTo>
                  <a:pt x="402" y="1548"/>
                </a:lnTo>
                <a:lnTo>
                  <a:pt x="394" y="1561"/>
                </a:lnTo>
                <a:lnTo>
                  <a:pt x="389" y="1535"/>
                </a:lnTo>
                <a:lnTo>
                  <a:pt x="408" y="1522"/>
                </a:lnTo>
                <a:lnTo>
                  <a:pt x="409" y="1498"/>
                </a:lnTo>
                <a:lnTo>
                  <a:pt x="409" y="1498"/>
                </a:lnTo>
                <a:lnTo>
                  <a:pt x="421" y="1498"/>
                </a:lnTo>
                <a:lnTo>
                  <a:pt x="425" y="1528"/>
                </a:lnTo>
                <a:lnTo>
                  <a:pt x="441" y="1541"/>
                </a:lnTo>
                <a:lnTo>
                  <a:pt x="428" y="1544"/>
                </a:lnTo>
                <a:close/>
                <a:moveTo>
                  <a:pt x="558" y="1457"/>
                </a:moveTo>
                <a:lnTo>
                  <a:pt x="545" y="1472"/>
                </a:lnTo>
                <a:lnTo>
                  <a:pt x="566" y="1482"/>
                </a:lnTo>
                <a:lnTo>
                  <a:pt x="594" y="1485"/>
                </a:lnTo>
                <a:lnTo>
                  <a:pt x="591" y="1502"/>
                </a:lnTo>
                <a:lnTo>
                  <a:pt x="566" y="1499"/>
                </a:lnTo>
                <a:lnTo>
                  <a:pt x="562" y="1488"/>
                </a:lnTo>
                <a:lnTo>
                  <a:pt x="533" y="1481"/>
                </a:lnTo>
                <a:lnTo>
                  <a:pt x="503" y="1481"/>
                </a:lnTo>
                <a:lnTo>
                  <a:pt x="496" y="1470"/>
                </a:lnTo>
                <a:lnTo>
                  <a:pt x="474" y="1478"/>
                </a:lnTo>
                <a:lnTo>
                  <a:pt x="463" y="1473"/>
                </a:lnTo>
                <a:lnTo>
                  <a:pt x="463" y="1455"/>
                </a:lnTo>
                <a:lnTo>
                  <a:pt x="476" y="1445"/>
                </a:lnTo>
                <a:lnTo>
                  <a:pt x="502" y="1453"/>
                </a:lnTo>
                <a:lnTo>
                  <a:pt x="520" y="1469"/>
                </a:lnTo>
                <a:lnTo>
                  <a:pt x="512" y="1443"/>
                </a:lnTo>
                <a:lnTo>
                  <a:pt x="529" y="1436"/>
                </a:lnTo>
                <a:lnTo>
                  <a:pt x="529" y="1436"/>
                </a:lnTo>
                <a:lnTo>
                  <a:pt x="546" y="1437"/>
                </a:lnTo>
                <a:lnTo>
                  <a:pt x="549" y="1456"/>
                </a:lnTo>
                <a:lnTo>
                  <a:pt x="558" y="1457"/>
                </a:lnTo>
                <a:close/>
                <a:moveTo>
                  <a:pt x="455" y="1158"/>
                </a:moveTo>
                <a:lnTo>
                  <a:pt x="460" y="1163"/>
                </a:lnTo>
                <a:lnTo>
                  <a:pt x="480" y="1162"/>
                </a:lnTo>
                <a:lnTo>
                  <a:pt x="494" y="1179"/>
                </a:lnTo>
                <a:lnTo>
                  <a:pt x="499" y="1200"/>
                </a:lnTo>
                <a:lnTo>
                  <a:pt x="489" y="1205"/>
                </a:lnTo>
                <a:lnTo>
                  <a:pt x="489" y="1215"/>
                </a:lnTo>
                <a:lnTo>
                  <a:pt x="509" y="1210"/>
                </a:lnTo>
                <a:lnTo>
                  <a:pt x="506" y="1243"/>
                </a:lnTo>
                <a:lnTo>
                  <a:pt x="522" y="1269"/>
                </a:lnTo>
                <a:lnTo>
                  <a:pt x="503" y="1295"/>
                </a:lnTo>
                <a:lnTo>
                  <a:pt x="517" y="1298"/>
                </a:lnTo>
                <a:lnTo>
                  <a:pt x="530" y="1323"/>
                </a:lnTo>
                <a:lnTo>
                  <a:pt x="546" y="1325"/>
                </a:lnTo>
                <a:lnTo>
                  <a:pt x="542" y="1344"/>
                </a:lnTo>
                <a:lnTo>
                  <a:pt x="551" y="1364"/>
                </a:lnTo>
                <a:lnTo>
                  <a:pt x="528" y="1383"/>
                </a:lnTo>
                <a:lnTo>
                  <a:pt x="538" y="1407"/>
                </a:lnTo>
                <a:lnTo>
                  <a:pt x="523" y="1408"/>
                </a:lnTo>
                <a:lnTo>
                  <a:pt x="526" y="1401"/>
                </a:lnTo>
                <a:lnTo>
                  <a:pt x="520" y="1393"/>
                </a:lnTo>
                <a:lnTo>
                  <a:pt x="512" y="1398"/>
                </a:lnTo>
                <a:lnTo>
                  <a:pt x="509" y="1377"/>
                </a:lnTo>
                <a:lnTo>
                  <a:pt x="487" y="1377"/>
                </a:lnTo>
                <a:lnTo>
                  <a:pt x="493" y="1364"/>
                </a:lnTo>
                <a:lnTo>
                  <a:pt x="458" y="1362"/>
                </a:lnTo>
                <a:lnTo>
                  <a:pt x="458" y="1374"/>
                </a:lnTo>
                <a:lnTo>
                  <a:pt x="441" y="1383"/>
                </a:lnTo>
                <a:lnTo>
                  <a:pt x="432" y="1371"/>
                </a:lnTo>
                <a:lnTo>
                  <a:pt x="425" y="1372"/>
                </a:lnTo>
                <a:lnTo>
                  <a:pt x="422" y="1355"/>
                </a:lnTo>
                <a:lnTo>
                  <a:pt x="411" y="1355"/>
                </a:lnTo>
                <a:lnTo>
                  <a:pt x="421" y="1322"/>
                </a:lnTo>
                <a:lnTo>
                  <a:pt x="385" y="1325"/>
                </a:lnTo>
                <a:lnTo>
                  <a:pt x="376" y="1315"/>
                </a:lnTo>
                <a:lnTo>
                  <a:pt x="381" y="1303"/>
                </a:lnTo>
                <a:lnTo>
                  <a:pt x="375" y="1285"/>
                </a:lnTo>
                <a:lnTo>
                  <a:pt x="388" y="1254"/>
                </a:lnTo>
                <a:lnTo>
                  <a:pt x="363" y="1261"/>
                </a:lnTo>
                <a:lnTo>
                  <a:pt x="365" y="1253"/>
                </a:lnTo>
                <a:lnTo>
                  <a:pt x="378" y="1247"/>
                </a:lnTo>
                <a:lnTo>
                  <a:pt x="382" y="1210"/>
                </a:lnTo>
                <a:lnTo>
                  <a:pt x="382" y="1198"/>
                </a:lnTo>
                <a:lnTo>
                  <a:pt x="370" y="1192"/>
                </a:lnTo>
                <a:lnTo>
                  <a:pt x="376" y="1176"/>
                </a:lnTo>
                <a:lnTo>
                  <a:pt x="366" y="1172"/>
                </a:lnTo>
                <a:lnTo>
                  <a:pt x="372" y="1078"/>
                </a:lnTo>
                <a:lnTo>
                  <a:pt x="346" y="1045"/>
                </a:lnTo>
                <a:lnTo>
                  <a:pt x="343" y="1018"/>
                </a:lnTo>
                <a:lnTo>
                  <a:pt x="359" y="1002"/>
                </a:lnTo>
                <a:lnTo>
                  <a:pt x="359" y="988"/>
                </a:lnTo>
                <a:lnTo>
                  <a:pt x="409" y="950"/>
                </a:lnTo>
                <a:lnTo>
                  <a:pt x="409" y="950"/>
                </a:lnTo>
                <a:lnTo>
                  <a:pt x="417" y="947"/>
                </a:lnTo>
                <a:lnTo>
                  <a:pt x="434" y="962"/>
                </a:lnTo>
                <a:lnTo>
                  <a:pt x="432" y="982"/>
                </a:lnTo>
                <a:lnTo>
                  <a:pt x="447" y="993"/>
                </a:lnTo>
                <a:lnTo>
                  <a:pt x="444" y="1006"/>
                </a:lnTo>
                <a:lnTo>
                  <a:pt x="451" y="1008"/>
                </a:lnTo>
                <a:lnTo>
                  <a:pt x="450" y="1028"/>
                </a:lnTo>
                <a:lnTo>
                  <a:pt x="425" y="1037"/>
                </a:lnTo>
                <a:lnTo>
                  <a:pt x="422" y="1047"/>
                </a:lnTo>
                <a:lnTo>
                  <a:pt x="450" y="1058"/>
                </a:lnTo>
                <a:lnTo>
                  <a:pt x="455" y="1090"/>
                </a:lnTo>
                <a:lnTo>
                  <a:pt x="451" y="1117"/>
                </a:lnTo>
                <a:lnTo>
                  <a:pt x="470" y="1142"/>
                </a:lnTo>
                <a:lnTo>
                  <a:pt x="467" y="1152"/>
                </a:lnTo>
                <a:lnTo>
                  <a:pt x="455" y="1158"/>
                </a:lnTo>
                <a:close/>
                <a:moveTo>
                  <a:pt x="577" y="45"/>
                </a:moveTo>
                <a:lnTo>
                  <a:pt x="526" y="51"/>
                </a:lnTo>
                <a:lnTo>
                  <a:pt x="532" y="34"/>
                </a:lnTo>
                <a:lnTo>
                  <a:pt x="520" y="13"/>
                </a:lnTo>
                <a:lnTo>
                  <a:pt x="525" y="0"/>
                </a:lnTo>
                <a:lnTo>
                  <a:pt x="525" y="0"/>
                </a:lnTo>
                <a:lnTo>
                  <a:pt x="568" y="8"/>
                </a:lnTo>
                <a:lnTo>
                  <a:pt x="577" y="24"/>
                </a:lnTo>
                <a:lnTo>
                  <a:pt x="577" y="45"/>
                </a:lnTo>
                <a:close/>
                <a:moveTo>
                  <a:pt x="657" y="0"/>
                </a:moveTo>
                <a:lnTo>
                  <a:pt x="695" y="13"/>
                </a:lnTo>
                <a:lnTo>
                  <a:pt x="695" y="13"/>
                </a:lnTo>
                <a:lnTo>
                  <a:pt x="722" y="54"/>
                </a:lnTo>
                <a:lnTo>
                  <a:pt x="761" y="60"/>
                </a:lnTo>
                <a:lnTo>
                  <a:pt x="883" y="133"/>
                </a:lnTo>
                <a:lnTo>
                  <a:pt x="912" y="140"/>
                </a:lnTo>
                <a:lnTo>
                  <a:pt x="999" y="137"/>
                </a:lnTo>
                <a:lnTo>
                  <a:pt x="1005" y="152"/>
                </a:lnTo>
                <a:lnTo>
                  <a:pt x="1140" y="188"/>
                </a:lnTo>
                <a:lnTo>
                  <a:pt x="1144" y="195"/>
                </a:lnTo>
                <a:lnTo>
                  <a:pt x="1139" y="212"/>
                </a:lnTo>
                <a:lnTo>
                  <a:pt x="1166" y="261"/>
                </a:lnTo>
                <a:lnTo>
                  <a:pt x="1162" y="269"/>
                </a:lnTo>
                <a:lnTo>
                  <a:pt x="1169" y="283"/>
                </a:lnTo>
                <a:lnTo>
                  <a:pt x="1175" y="293"/>
                </a:lnTo>
                <a:lnTo>
                  <a:pt x="1180" y="286"/>
                </a:lnTo>
                <a:lnTo>
                  <a:pt x="1189" y="289"/>
                </a:lnTo>
                <a:lnTo>
                  <a:pt x="1198" y="351"/>
                </a:lnTo>
                <a:lnTo>
                  <a:pt x="1215" y="369"/>
                </a:lnTo>
                <a:lnTo>
                  <a:pt x="1216" y="380"/>
                </a:lnTo>
                <a:lnTo>
                  <a:pt x="1280" y="391"/>
                </a:lnTo>
                <a:lnTo>
                  <a:pt x="1310" y="377"/>
                </a:lnTo>
                <a:lnTo>
                  <a:pt x="1361" y="372"/>
                </a:lnTo>
                <a:lnTo>
                  <a:pt x="1378" y="371"/>
                </a:lnTo>
                <a:lnTo>
                  <a:pt x="1394" y="349"/>
                </a:lnTo>
                <a:lnTo>
                  <a:pt x="1422" y="335"/>
                </a:lnTo>
                <a:lnTo>
                  <a:pt x="1558" y="367"/>
                </a:lnTo>
                <a:lnTo>
                  <a:pt x="1574" y="355"/>
                </a:lnTo>
                <a:lnTo>
                  <a:pt x="1591" y="355"/>
                </a:lnTo>
                <a:lnTo>
                  <a:pt x="1647" y="335"/>
                </a:lnTo>
                <a:lnTo>
                  <a:pt x="1702" y="297"/>
                </a:lnTo>
                <a:lnTo>
                  <a:pt x="1748" y="296"/>
                </a:lnTo>
                <a:lnTo>
                  <a:pt x="1802" y="322"/>
                </a:lnTo>
                <a:lnTo>
                  <a:pt x="1826" y="354"/>
                </a:lnTo>
                <a:lnTo>
                  <a:pt x="1861" y="382"/>
                </a:lnTo>
                <a:lnTo>
                  <a:pt x="1953" y="395"/>
                </a:lnTo>
                <a:lnTo>
                  <a:pt x="1969" y="439"/>
                </a:lnTo>
                <a:lnTo>
                  <a:pt x="2019" y="473"/>
                </a:lnTo>
                <a:lnTo>
                  <a:pt x="2023" y="521"/>
                </a:lnTo>
                <a:lnTo>
                  <a:pt x="2051" y="534"/>
                </a:lnTo>
                <a:lnTo>
                  <a:pt x="2059" y="535"/>
                </a:lnTo>
                <a:lnTo>
                  <a:pt x="2061" y="542"/>
                </a:lnTo>
                <a:lnTo>
                  <a:pt x="2058" y="578"/>
                </a:lnTo>
                <a:lnTo>
                  <a:pt x="2078" y="587"/>
                </a:lnTo>
                <a:lnTo>
                  <a:pt x="2129" y="587"/>
                </a:lnTo>
                <a:lnTo>
                  <a:pt x="2185" y="626"/>
                </a:lnTo>
                <a:lnTo>
                  <a:pt x="2208" y="694"/>
                </a:lnTo>
                <a:lnTo>
                  <a:pt x="2181" y="727"/>
                </a:lnTo>
                <a:lnTo>
                  <a:pt x="2113" y="721"/>
                </a:lnTo>
                <a:lnTo>
                  <a:pt x="2023" y="861"/>
                </a:lnTo>
                <a:lnTo>
                  <a:pt x="1979" y="865"/>
                </a:lnTo>
                <a:lnTo>
                  <a:pt x="1933" y="848"/>
                </a:lnTo>
                <a:lnTo>
                  <a:pt x="1884" y="819"/>
                </a:lnTo>
                <a:lnTo>
                  <a:pt x="1858" y="790"/>
                </a:lnTo>
                <a:lnTo>
                  <a:pt x="1812" y="776"/>
                </a:lnTo>
                <a:lnTo>
                  <a:pt x="1763" y="795"/>
                </a:lnTo>
                <a:lnTo>
                  <a:pt x="1755" y="826"/>
                </a:lnTo>
                <a:lnTo>
                  <a:pt x="1776" y="862"/>
                </a:lnTo>
                <a:lnTo>
                  <a:pt x="1786" y="898"/>
                </a:lnTo>
                <a:lnTo>
                  <a:pt x="1790" y="955"/>
                </a:lnTo>
                <a:lnTo>
                  <a:pt x="1778" y="998"/>
                </a:lnTo>
                <a:lnTo>
                  <a:pt x="1783" y="1058"/>
                </a:lnTo>
                <a:lnTo>
                  <a:pt x="1786" y="1122"/>
                </a:lnTo>
                <a:lnTo>
                  <a:pt x="1786" y="1178"/>
                </a:lnTo>
                <a:lnTo>
                  <a:pt x="1765" y="1221"/>
                </a:lnTo>
                <a:lnTo>
                  <a:pt x="1768" y="1257"/>
                </a:lnTo>
                <a:lnTo>
                  <a:pt x="1802" y="1303"/>
                </a:lnTo>
                <a:lnTo>
                  <a:pt x="1851" y="1331"/>
                </a:lnTo>
                <a:lnTo>
                  <a:pt x="1875" y="1401"/>
                </a:lnTo>
                <a:lnTo>
                  <a:pt x="1879" y="1452"/>
                </a:lnTo>
                <a:lnTo>
                  <a:pt x="1876" y="1524"/>
                </a:lnTo>
                <a:lnTo>
                  <a:pt x="1900" y="1580"/>
                </a:lnTo>
                <a:lnTo>
                  <a:pt x="1930" y="1604"/>
                </a:lnTo>
                <a:lnTo>
                  <a:pt x="1961" y="1641"/>
                </a:lnTo>
                <a:lnTo>
                  <a:pt x="1967" y="1714"/>
                </a:lnTo>
                <a:lnTo>
                  <a:pt x="2006" y="1747"/>
                </a:lnTo>
                <a:lnTo>
                  <a:pt x="2012" y="1809"/>
                </a:lnTo>
                <a:lnTo>
                  <a:pt x="2039" y="1848"/>
                </a:lnTo>
                <a:lnTo>
                  <a:pt x="2084" y="1865"/>
                </a:lnTo>
                <a:lnTo>
                  <a:pt x="2101" y="1922"/>
                </a:lnTo>
                <a:lnTo>
                  <a:pt x="2124" y="1922"/>
                </a:lnTo>
                <a:lnTo>
                  <a:pt x="2140" y="1883"/>
                </a:lnTo>
                <a:lnTo>
                  <a:pt x="2152" y="1792"/>
                </a:lnTo>
                <a:lnTo>
                  <a:pt x="2146" y="1737"/>
                </a:lnTo>
                <a:lnTo>
                  <a:pt x="2175" y="1737"/>
                </a:lnTo>
                <a:lnTo>
                  <a:pt x="2185" y="1764"/>
                </a:lnTo>
                <a:lnTo>
                  <a:pt x="2185" y="1798"/>
                </a:lnTo>
                <a:lnTo>
                  <a:pt x="2225" y="1865"/>
                </a:lnTo>
                <a:lnTo>
                  <a:pt x="2292" y="1904"/>
                </a:lnTo>
                <a:lnTo>
                  <a:pt x="2332" y="1854"/>
                </a:lnTo>
                <a:lnTo>
                  <a:pt x="2391" y="1815"/>
                </a:lnTo>
                <a:lnTo>
                  <a:pt x="2441" y="1832"/>
                </a:lnTo>
                <a:lnTo>
                  <a:pt x="2460" y="1848"/>
                </a:lnTo>
                <a:lnTo>
                  <a:pt x="2511" y="1844"/>
                </a:lnTo>
                <a:lnTo>
                  <a:pt x="2545" y="1898"/>
                </a:lnTo>
                <a:lnTo>
                  <a:pt x="2549" y="1955"/>
                </a:lnTo>
                <a:lnTo>
                  <a:pt x="2528" y="2005"/>
                </a:lnTo>
                <a:lnTo>
                  <a:pt x="2534" y="2056"/>
                </a:lnTo>
                <a:lnTo>
                  <a:pt x="2573" y="2090"/>
                </a:lnTo>
                <a:lnTo>
                  <a:pt x="2600" y="2146"/>
                </a:lnTo>
                <a:lnTo>
                  <a:pt x="2617" y="2197"/>
                </a:lnTo>
                <a:lnTo>
                  <a:pt x="2611" y="2203"/>
                </a:lnTo>
                <a:lnTo>
                  <a:pt x="2611" y="2247"/>
                </a:lnTo>
                <a:lnTo>
                  <a:pt x="2561" y="2298"/>
                </a:lnTo>
                <a:lnTo>
                  <a:pt x="2534" y="2275"/>
                </a:lnTo>
                <a:lnTo>
                  <a:pt x="2487" y="2253"/>
                </a:lnTo>
                <a:lnTo>
                  <a:pt x="2453" y="2272"/>
                </a:lnTo>
                <a:lnTo>
                  <a:pt x="2436" y="2275"/>
                </a:lnTo>
                <a:lnTo>
                  <a:pt x="2433" y="2314"/>
                </a:lnTo>
                <a:lnTo>
                  <a:pt x="2415" y="2348"/>
                </a:lnTo>
                <a:lnTo>
                  <a:pt x="2359" y="2360"/>
                </a:lnTo>
                <a:lnTo>
                  <a:pt x="2297" y="2354"/>
                </a:lnTo>
                <a:lnTo>
                  <a:pt x="2286" y="2303"/>
                </a:lnTo>
                <a:lnTo>
                  <a:pt x="2286" y="2263"/>
                </a:lnTo>
                <a:lnTo>
                  <a:pt x="2274" y="2260"/>
                </a:lnTo>
                <a:lnTo>
                  <a:pt x="2219" y="2292"/>
                </a:lnTo>
                <a:lnTo>
                  <a:pt x="2196" y="2292"/>
                </a:lnTo>
                <a:lnTo>
                  <a:pt x="2163" y="2213"/>
                </a:lnTo>
                <a:lnTo>
                  <a:pt x="2157" y="2164"/>
                </a:lnTo>
                <a:lnTo>
                  <a:pt x="2104" y="2071"/>
                </a:lnTo>
                <a:lnTo>
                  <a:pt x="2083" y="2043"/>
                </a:lnTo>
                <a:lnTo>
                  <a:pt x="2039" y="2079"/>
                </a:lnTo>
                <a:lnTo>
                  <a:pt x="1961" y="2073"/>
                </a:lnTo>
                <a:lnTo>
                  <a:pt x="1973" y="2118"/>
                </a:lnTo>
                <a:lnTo>
                  <a:pt x="1876" y="2123"/>
                </a:lnTo>
                <a:lnTo>
                  <a:pt x="1846" y="2093"/>
                </a:lnTo>
                <a:lnTo>
                  <a:pt x="1826" y="2089"/>
                </a:lnTo>
                <a:lnTo>
                  <a:pt x="1791" y="2110"/>
                </a:lnTo>
                <a:lnTo>
                  <a:pt x="1750" y="2115"/>
                </a:lnTo>
                <a:lnTo>
                  <a:pt x="1724" y="2128"/>
                </a:lnTo>
                <a:lnTo>
                  <a:pt x="1678" y="2123"/>
                </a:lnTo>
                <a:lnTo>
                  <a:pt x="1669" y="2109"/>
                </a:lnTo>
                <a:lnTo>
                  <a:pt x="1669" y="2087"/>
                </a:lnTo>
                <a:lnTo>
                  <a:pt x="1624" y="2084"/>
                </a:lnTo>
                <a:lnTo>
                  <a:pt x="1618" y="2017"/>
                </a:lnTo>
                <a:lnTo>
                  <a:pt x="1580" y="1981"/>
                </a:lnTo>
                <a:lnTo>
                  <a:pt x="1557" y="1988"/>
                </a:lnTo>
                <a:lnTo>
                  <a:pt x="1489" y="1946"/>
                </a:lnTo>
                <a:lnTo>
                  <a:pt x="1422" y="1935"/>
                </a:lnTo>
                <a:lnTo>
                  <a:pt x="1375" y="1971"/>
                </a:lnTo>
                <a:lnTo>
                  <a:pt x="1339" y="1984"/>
                </a:lnTo>
                <a:lnTo>
                  <a:pt x="1339" y="2135"/>
                </a:lnTo>
                <a:lnTo>
                  <a:pt x="1209" y="2197"/>
                </a:lnTo>
                <a:lnTo>
                  <a:pt x="1131" y="2224"/>
                </a:lnTo>
                <a:lnTo>
                  <a:pt x="1104" y="2200"/>
                </a:lnTo>
                <a:lnTo>
                  <a:pt x="1081" y="2210"/>
                </a:lnTo>
                <a:lnTo>
                  <a:pt x="1068" y="2204"/>
                </a:lnTo>
                <a:lnTo>
                  <a:pt x="1062" y="2223"/>
                </a:lnTo>
                <a:lnTo>
                  <a:pt x="1043" y="2243"/>
                </a:lnTo>
                <a:lnTo>
                  <a:pt x="967" y="2224"/>
                </a:lnTo>
                <a:lnTo>
                  <a:pt x="947" y="2234"/>
                </a:lnTo>
                <a:lnTo>
                  <a:pt x="932" y="2221"/>
                </a:lnTo>
                <a:lnTo>
                  <a:pt x="941" y="2203"/>
                </a:lnTo>
                <a:lnTo>
                  <a:pt x="932" y="2184"/>
                </a:lnTo>
                <a:lnTo>
                  <a:pt x="944" y="2182"/>
                </a:lnTo>
                <a:lnTo>
                  <a:pt x="945" y="2175"/>
                </a:lnTo>
                <a:lnTo>
                  <a:pt x="905" y="2128"/>
                </a:lnTo>
                <a:lnTo>
                  <a:pt x="886" y="2131"/>
                </a:lnTo>
                <a:lnTo>
                  <a:pt x="881" y="2079"/>
                </a:lnTo>
                <a:lnTo>
                  <a:pt x="862" y="2083"/>
                </a:lnTo>
                <a:lnTo>
                  <a:pt x="875" y="2064"/>
                </a:lnTo>
                <a:lnTo>
                  <a:pt x="888" y="2071"/>
                </a:lnTo>
                <a:lnTo>
                  <a:pt x="908" y="2057"/>
                </a:lnTo>
                <a:lnTo>
                  <a:pt x="907" y="2048"/>
                </a:lnTo>
                <a:lnTo>
                  <a:pt x="885" y="2054"/>
                </a:lnTo>
                <a:lnTo>
                  <a:pt x="885" y="2038"/>
                </a:lnTo>
                <a:lnTo>
                  <a:pt x="866" y="2030"/>
                </a:lnTo>
                <a:lnTo>
                  <a:pt x="852" y="2043"/>
                </a:lnTo>
                <a:lnTo>
                  <a:pt x="827" y="1989"/>
                </a:lnTo>
                <a:lnTo>
                  <a:pt x="783" y="1950"/>
                </a:lnTo>
                <a:lnTo>
                  <a:pt x="757" y="1975"/>
                </a:lnTo>
                <a:lnTo>
                  <a:pt x="755" y="1959"/>
                </a:lnTo>
                <a:lnTo>
                  <a:pt x="741" y="1942"/>
                </a:lnTo>
                <a:lnTo>
                  <a:pt x="693" y="1924"/>
                </a:lnTo>
                <a:lnTo>
                  <a:pt x="672" y="1930"/>
                </a:lnTo>
                <a:lnTo>
                  <a:pt x="667" y="1973"/>
                </a:lnTo>
                <a:lnTo>
                  <a:pt x="647" y="1956"/>
                </a:lnTo>
                <a:lnTo>
                  <a:pt x="649" y="1907"/>
                </a:lnTo>
                <a:lnTo>
                  <a:pt x="663" y="1916"/>
                </a:lnTo>
                <a:lnTo>
                  <a:pt x="690" y="1911"/>
                </a:lnTo>
                <a:lnTo>
                  <a:pt x="705" y="1894"/>
                </a:lnTo>
                <a:lnTo>
                  <a:pt x="700" y="1854"/>
                </a:lnTo>
                <a:lnTo>
                  <a:pt x="721" y="1825"/>
                </a:lnTo>
                <a:lnTo>
                  <a:pt x="728" y="1825"/>
                </a:lnTo>
                <a:lnTo>
                  <a:pt x="712" y="1743"/>
                </a:lnTo>
                <a:lnTo>
                  <a:pt x="724" y="1730"/>
                </a:lnTo>
                <a:lnTo>
                  <a:pt x="729" y="1698"/>
                </a:lnTo>
                <a:lnTo>
                  <a:pt x="742" y="1695"/>
                </a:lnTo>
                <a:lnTo>
                  <a:pt x="742" y="1687"/>
                </a:lnTo>
                <a:lnTo>
                  <a:pt x="732" y="1669"/>
                </a:lnTo>
                <a:lnTo>
                  <a:pt x="719" y="1664"/>
                </a:lnTo>
                <a:lnTo>
                  <a:pt x="728" y="1658"/>
                </a:lnTo>
                <a:lnTo>
                  <a:pt x="706" y="1617"/>
                </a:lnTo>
                <a:lnTo>
                  <a:pt x="690" y="1620"/>
                </a:lnTo>
                <a:lnTo>
                  <a:pt x="683" y="1592"/>
                </a:lnTo>
                <a:lnTo>
                  <a:pt x="660" y="1563"/>
                </a:lnTo>
                <a:lnTo>
                  <a:pt x="669" y="1553"/>
                </a:lnTo>
                <a:lnTo>
                  <a:pt x="683" y="1561"/>
                </a:lnTo>
                <a:lnTo>
                  <a:pt x="695" y="1547"/>
                </a:lnTo>
                <a:lnTo>
                  <a:pt x="735" y="1532"/>
                </a:lnTo>
                <a:lnTo>
                  <a:pt x="741" y="1519"/>
                </a:lnTo>
                <a:lnTo>
                  <a:pt x="757" y="1511"/>
                </a:lnTo>
                <a:lnTo>
                  <a:pt x="804" y="1514"/>
                </a:lnTo>
                <a:lnTo>
                  <a:pt x="745" y="1502"/>
                </a:lnTo>
                <a:lnTo>
                  <a:pt x="660" y="1443"/>
                </a:lnTo>
                <a:lnTo>
                  <a:pt x="628" y="1443"/>
                </a:lnTo>
                <a:lnTo>
                  <a:pt x="636" y="1384"/>
                </a:lnTo>
                <a:lnTo>
                  <a:pt x="651" y="1351"/>
                </a:lnTo>
                <a:lnTo>
                  <a:pt x="670" y="1347"/>
                </a:lnTo>
                <a:lnTo>
                  <a:pt x="695" y="1321"/>
                </a:lnTo>
                <a:lnTo>
                  <a:pt x="718" y="1321"/>
                </a:lnTo>
                <a:lnTo>
                  <a:pt x="729" y="1299"/>
                </a:lnTo>
                <a:lnTo>
                  <a:pt x="742" y="1300"/>
                </a:lnTo>
                <a:lnTo>
                  <a:pt x="745" y="1293"/>
                </a:lnTo>
                <a:lnTo>
                  <a:pt x="773" y="1295"/>
                </a:lnTo>
                <a:lnTo>
                  <a:pt x="784" y="1246"/>
                </a:lnTo>
                <a:lnTo>
                  <a:pt x="807" y="1259"/>
                </a:lnTo>
                <a:lnTo>
                  <a:pt x="833" y="1254"/>
                </a:lnTo>
                <a:lnTo>
                  <a:pt x="850" y="1231"/>
                </a:lnTo>
                <a:lnTo>
                  <a:pt x="811" y="1246"/>
                </a:lnTo>
                <a:lnTo>
                  <a:pt x="785" y="1230"/>
                </a:lnTo>
                <a:lnTo>
                  <a:pt x="775" y="1238"/>
                </a:lnTo>
                <a:lnTo>
                  <a:pt x="767" y="1227"/>
                </a:lnTo>
                <a:lnTo>
                  <a:pt x="765" y="1241"/>
                </a:lnTo>
                <a:lnTo>
                  <a:pt x="728" y="1266"/>
                </a:lnTo>
                <a:lnTo>
                  <a:pt x="722" y="1286"/>
                </a:lnTo>
                <a:lnTo>
                  <a:pt x="708" y="1287"/>
                </a:lnTo>
                <a:lnTo>
                  <a:pt x="702" y="1313"/>
                </a:lnTo>
                <a:lnTo>
                  <a:pt x="654" y="1336"/>
                </a:lnTo>
                <a:lnTo>
                  <a:pt x="659" y="1315"/>
                </a:lnTo>
                <a:lnTo>
                  <a:pt x="637" y="1292"/>
                </a:lnTo>
                <a:lnTo>
                  <a:pt x="638" y="1260"/>
                </a:lnTo>
                <a:lnTo>
                  <a:pt x="627" y="1241"/>
                </a:lnTo>
                <a:lnTo>
                  <a:pt x="631" y="1181"/>
                </a:lnTo>
                <a:lnTo>
                  <a:pt x="644" y="1175"/>
                </a:lnTo>
                <a:lnTo>
                  <a:pt x="649" y="1158"/>
                </a:lnTo>
                <a:lnTo>
                  <a:pt x="667" y="1142"/>
                </a:lnTo>
                <a:lnTo>
                  <a:pt x="706" y="1156"/>
                </a:lnTo>
                <a:lnTo>
                  <a:pt x="729" y="1184"/>
                </a:lnTo>
                <a:lnTo>
                  <a:pt x="744" y="1182"/>
                </a:lnTo>
                <a:lnTo>
                  <a:pt x="713" y="1155"/>
                </a:lnTo>
                <a:lnTo>
                  <a:pt x="682" y="1142"/>
                </a:lnTo>
                <a:lnTo>
                  <a:pt x="669" y="1129"/>
                </a:lnTo>
                <a:lnTo>
                  <a:pt x="641" y="1152"/>
                </a:lnTo>
                <a:lnTo>
                  <a:pt x="637" y="1133"/>
                </a:lnTo>
                <a:lnTo>
                  <a:pt x="600" y="1100"/>
                </a:lnTo>
                <a:lnTo>
                  <a:pt x="611" y="1068"/>
                </a:lnTo>
                <a:lnTo>
                  <a:pt x="598" y="1015"/>
                </a:lnTo>
                <a:lnTo>
                  <a:pt x="579" y="993"/>
                </a:lnTo>
                <a:lnTo>
                  <a:pt x="517" y="967"/>
                </a:lnTo>
                <a:lnTo>
                  <a:pt x="507" y="950"/>
                </a:lnTo>
                <a:lnTo>
                  <a:pt x="443" y="940"/>
                </a:lnTo>
                <a:lnTo>
                  <a:pt x="431" y="929"/>
                </a:lnTo>
                <a:lnTo>
                  <a:pt x="388" y="953"/>
                </a:lnTo>
                <a:lnTo>
                  <a:pt x="360" y="982"/>
                </a:lnTo>
                <a:lnTo>
                  <a:pt x="350" y="1009"/>
                </a:lnTo>
                <a:lnTo>
                  <a:pt x="339" y="999"/>
                </a:lnTo>
                <a:lnTo>
                  <a:pt x="310" y="1032"/>
                </a:lnTo>
                <a:lnTo>
                  <a:pt x="307" y="1015"/>
                </a:lnTo>
                <a:lnTo>
                  <a:pt x="293" y="1001"/>
                </a:lnTo>
                <a:lnTo>
                  <a:pt x="304" y="982"/>
                </a:lnTo>
                <a:lnTo>
                  <a:pt x="301" y="949"/>
                </a:lnTo>
                <a:lnTo>
                  <a:pt x="321" y="934"/>
                </a:lnTo>
                <a:lnTo>
                  <a:pt x="319" y="878"/>
                </a:lnTo>
                <a:lnTo>
                  <a:pt x="300" y="836"/>
                </a:lnTo>
                <a:lnTo>
                  <a:pt x="290" y="829"/>
                </a:lnTo>
                <a:lnTo>
                  <a:pt x="277" y="835"/>
                </a:lnTo>
                <a:lnTo>
                  <a:pt x="259" y="831"/>
                </a:lnTo>
                <a:lnTo>
                  <a:pt x="258" y="818"/>
                </a:lnTo>
                <a:lnTo>
                  <a:pt x="265" y="812"/>
                </a:lnTo>
                <a:lnTo>
                  <a:pt x="257" y="806"/>
                </a:lnTo>
                <a:lnTo>
                  <a:pt x="254" y="793"/>
                </a:lnTo>
                <a:lnTo>
                  <a:pt x="257" y="780"/>
                </a:lnTo>
                <a:lnTo>
                  <a:pt x="274" y="767"/>
                </a:lnTo>
                <a:lnTo>
                  <a:pt x="271" y="743"/>
                </a:lnTo>
                <a:lnTo>
                  <a:pt x="275" y="728"/>
                </a:lnTo>
                <a:lnTo>
                  <a:pt x="284" y="730"/>
                </a:lnTo>
                <a:lnTo>
                  <a:pt x="291" y="723"/>
                </a:lnTo>
                <a:lnTo>
                  <a:pt x="284" y="710"/>
                </a:lnTo>
                <a:lnTo>
                  <a:pt x="268" y="711"/>
                </a:lnTo>
                <a:lnTo>
                  <a:pt x="249" y="737"/>
                </a:lnTo>
                <a:lnTo>
                  <a:pt x="212" y="735"/>
                </a:lnTo>
                <a:lnTo>
                  <a:pt x="209" y="753"/>
                </a:lnTo>
                <a:lnTo>
                  <a:pt x="219" y="761"/>
                </a:lnTo>
                <a:lnTo>
                  <a:pt x="218" y="767"/>
                </a:lnTo>
                <a:lnTo>
                  <a:pt x="205" y="772"/>
                </a:lnTo>
                <a:lnTo>
                  <a:pt x="206" y="783"/>
                </a:lnTo>
                <a:lnTo>
                  <a:pt x="164" y="787"/>
                </a:lnTo>
                <a:lnTo>
                  <a:pt x="167" y="799"/>
                </a:lnTo>
                <a:lnTo>
                  <a:pt x="150" y="802"/>
                </a:lnTo>
                <a:lnTo>
                  <a:pt x="154" y="810"/>
                </a:lnTo>
                <a:lnTo>
                  <a:pt x="146" y="828"/>
                </a:lnTo>
                <a:lnTo>
                  <a:pt x="131" y="833"/>
                </a:lnTo>
                <a:lnTo>
                  <a:pt x="125" y="819"/>
                </a:lnTo>
                <a:lnTo>
                  <a:pt x="110" y="826"/>
                </a:lnTo>
                <a:lnTo>
                  <a:pt x="75" y="822"/>
                </a:lnTo>
                <a:lnTo>
                  <a:pt x="65" y="784"/>
                </a:lnTo>
                <a:lnTo>
                  <a:pt x="71" y="780"/>
                </a:lnTo>
                <a:lnTo>
                  <a:pt x="61" y="770"/>
                </a:lnTo>
                <a:lnTo>
                  <a:pt x="65" y="761"/>
                </a:lnTo>
                <a:lnTo>
                  <a:pt x="87" y="757"/>
                </a:lnTo>
                <a:lnTo>
                  <a:pt x="81" y="750"/>
                </a:lnTo>
                <a:lnTo>
                  <a:pt x="98" y="735"/>
                </a:lnTo>
                <a:lnTo>
                  <a:pt x="121" y="743"/>
                </a:lnTo>
                <a:lnTo>
                  <a:pt x="149" y="761"/>
                </a:lnTo>
                <a:lnTo>
                  <a:pt x="163" y="763"/>
                </a:lnTo>
                <a:lnTo>
                  <a:pt x="180" y="750"/>
                </a:lnTo>
                <a:lnTo>
                  <a:pt x="190" y="728"/>
                </a:lnTo>
                <a:lnTo>
                  <a:pt x="174" y="717"/>
                </a:lnTo>
                <a:lnTo>
                  <a:pt x="156" y="728"/>
                </a:lnTo>
                <a:lnTo>
                  <a:pt x="157" y="717"/>
                </a:lnTo>
                <a:lnTo>
                  <a:pt x="179" y="686"/>
                </a:lnTo>
                <a:lnTo>
                  <a:pt x="156" y="697"/>
                </a:lnTo>
                <a:lnTo>
                  <a:pt x="121" y="678"/>
                </a:lnTo>
                <a:lnTo>
                  <a:pt x="140" y="653"/>
                </a:lnTo>
                <a:lnTo>
                  <a:pt x="124" y="658"/>
                </a:lnTo>
                <a:lnTo>
                  <a:pt x="118" y="649"/>
                </a:lnTo>
                <a:lnTo>
                  <a:pt x="92" y="648"/>
                </a:lnTo>
                <a:lnTo>
                  <a:pt x="76" y="658"/>
                </a:lnTo>
                <a:lnTo>
                  <a:pt x="49" y="643"/>
                </a:lnTo>
                <a:lnTo>
                  <a:pt x="51" y="659"/>
                </a:lnTo>
                <a:lnTo>
                  <a:pt x="66" y="674"/>
                </a:lnTo>
                <a:lnTo>
                  <a:pt x="69" y="710"/>
                </a:lnTo>
                <a:lnTo>
                  <a:pt x="22" y="757"/>
                </a:lnTo>
                <a:lnTo>
                  <a:pt x="13" y="757"/>
                </a:lnTo>
                <a:lnTo>
                  <a:pt x="16" y="743"/>
                </a:lnTo>
                <a:lnTo>
                  <a:pt x="26" y="738"/>
                </a:lnTo>
                <a:lnTo>
                  <a:pt x="19" y="717"/>
                </a:lnTo>
                <a:lnTo>
                  <a:pt x="39" y="688"/>
                </a:lnTo>
                <a:lnTo>
                  <a:pt x="32" y="676"/>
                </a:lnTo>
                <a:lnTo>
                  <a:pt x="38" y="669"/>
                </a:lnTo>
                <a:lnTo>
                  <a:pt x="35" y="663"/>
                </a:lnTo>
                <a:lnTo>
                  <a:pt x="23" y="669"/>
                </a:lnTo>
                <a:lnTo>
                  <a:pt x="16" y="659"/>
                </a:lnTo>
                <a:lnTo>
                  <a:pt x="20" y="646"/>
                </a:lnTo>
                <a:lnTo>
                  <a:pt x="13" y="645"/>
                </a:lnTo>
                <a:lnTo>
                  <a:pt x="17" y="636"/>
                </a:lnTo>
                <a:lnTo>
                  <a:pt x="2" y="629"/>
                </a:lnTo>
                <a:lnTo>
                  <a:pt x="0" y="619"/>
                </a:lnTo>
                <a:lnTo>
                  <a:pt x="33" y="612"/>
                </a:lnTo>
                <a:lnTo>
                  <a:pt x="33" y="588"/>
                </a:lnTo>
                <a:lnTo>
                  <a:pt x="40" y="599"/>
                </a:lnTo>
                <a:lnTo>
                  <a:pt x="59" y="583"/>
                </a:lnTo>
                <a:lnTo>
                  <a:pt x="66" y="555"/>
                </a:lnTo>
                <a:lnTo>
                  <a:pt x="58" y="555"/>
                </a:lnTo>
                <a:lnTo>
                  <a:pt x="53" y="544"/>
                </a:lnTo>
                <a:lnTo>
                  <a:pt x="66" y="537"/>
                </a:lnTo>
                <a:lnTo>
                  <a:pt x="65" y="527"/>
                </a:lnTo>
                <a:lnTo>
                  <a:pt x="78" y="525"/>
                </a:lnTo>
                <a:lnTo>
                  <a:pt x="81" y="503"/>
                </a:lnTo>
                <a:lnTo>
                  <a:pt x="58" y="482"/>
                </a:lnTo>
                <a:lnTo>
                  <a:pt x="74" y="482"/>
                </a:lnTo>
                <a:lnTo>
                  <a:pt x="63" y="463"/>
                </a:lnTo>
                <a:lnTo>
                  <a:pt x="75" y="467"/>
                </a:lnTo>
                <a:lnTo>
                  <a:pt x="84" y="454"/>
                </a:lnTo>
                <a:lnTo>
                  <a:pt x="85" y="475"/>
                </a:lnTo>
                <a:lnTo>
                  <a:pt x="104" y="475"/>
                </a:lnTo>
                <a:lnTo>
                  <a:pt x="94" y="499"/>
                </a:lnTo>
                <a:lnTo>
                  <a:pt x="105" y="509"/>
                </a:lnTo>
                <a:lnTo>
                  <a:pt x="102" y="542"/>
                </a:lnTo>
                <a:lnTo>
                  <a:pt x="107" y="545"/>
                </a:lnTo>
                <a:lnTo>
                  <a:pt x="114" y="532"/>
                </a:lnTo>
                <a:lnTo>
                  <a:pt x="137" y="593"/>
                </a:lnTo>
                <a:lnTo>
                  <a:pt x="149" y="599"/>
                </a:lnTo>
                <a:lnTo>
                  <a:pt x="140" y="551"/>
                </a:lnTo>
                <a:lnTo>
                  <a:pt x="124" y="542"/>
                </a:lnTo>
                <a:lnTo>
                  <a:pt x="120" y="521"/>
                </a:lnTo>
                <a:lnTo>
                  <a:pt x="140" y="519"/>
                </a:lnTo>
                <a:lnTo>
                  <a:pt x="114" y="490"/>
                </a:lnTo>
                <a:lnTo>
                  <a:pt x="134" y="478"/>
                </a:lnTo>
                <a:lnTo>
                  <a:pt x="151" y="441"/>
                </a:lnTo>
                <a:lnTo>
                  <a:pt x="133" y="443"/>
                </a:lnTo>
                <a:lnTo>
                  <a:pt x="134" y="421"/>
                </a:lnTo>
                <a:lnTo>
                  <a:pt x="123" y="421"/>
                </a:lnTo>
                <a:lnTo>
                  <a:pt x="121" y="413"/>
                </a:lnTo>
                <a:lnTo>
                  <a:pt x="137" y="400"/>
                </a:lnTo>
                <a:lnTo>
                  <a:pt x="128" y="388"/>
                </a:lnTo>
                <a:lnTo>
                  <a:pt x="111" y="385"/>
                </a:lnTo>
                <a:lnTo>
                  <a:pt x="112" y="378"/>
                </a:lnTo>
                <a:lnTo>
                  <a:pt x="131" y="372"/>
                </a:lnTo>
                <a:lnTo>
                  <a:pt x="138" y="382"/>
                </a:lnTo>
                <a:lnTo>
                  <a:pt x="147" y="381"/>
                </a:lnTo>
                <a:lnTo>
                  <a:pt x="151" y="371"/>
                </a:lnTo>
                <a:lnTo>
                  <a:pt x="147" y="365"/>
                </a:lnTo>
                <a:lnTo>
                  <a:pt x="159" y="358"/>
                </a:lnTo>
                <a:lnTo>
                  <a:pt x="156" y="341"/>
                </a:lnTo>
                <a:lnTo>
                  <a:pt x="172" y="354"/>
                </a:lnTo>
                <a:lnTo>
                  <a:pt x="182" y="339"/>
                </a:lnTo>
                <a:lnTo>
                  <a:pt x="210" y="332"/>
                </a:lnTo>
                <a:lnTo>
                  <a:pt x="215" y="320"/>
                </a:lnTo>
                <a:lnTo>
                  <a:pt x="223" y="325"/>
                </a:lnTo>
                <a:lnTo>
                  <a:pt x="241" y="318"/>
                </a:lnTo>
                <a:lnTo>
                  <a:pt x="234" y="331"/>
                </a:lnTo>
                <a:lnTo>
                  <a:pt x="281" y="354"/>
                </a:lnTo>
                <a:lnTo>
                  <a:pt x="300" y="351"/>
                </a:lnTo>
                <a:lnTo>
                  <a:pt x="293" y="331"/>
                </a:lnTo>
                <a:lnTo>
                  <a:pt x="308" y="307"/>
                </a:lnTo>
                <a:lnTo>
                  <a:pt x="303" y="241"/>
                </a:lnTo>
                <a:lnTo>
                  <a:pt x="290" y="215"/>
                </a:lnTo>
                <a:lnTo>
                  <a:pt x="297" y="202"/>
                </a:lnTo>
                <a:lnTo>
                  <a:pt x="313" y="202"/>
                </a:lnTo>
                <a:lnTo>
                  <a:pt x="321" y="184"/>
                </a:lnTo>
                <a:lnTo>
                  <a:pt x="332" y="182"/>
                </a:lnTo>
                <a:lnTo>
                  <a:pt x="336" y="196"/>
                </a:lnTo>
                <a:lnTo>
                  <a:pt x="327" y="211"/>
                </a:lnTo>
                <a:lnTo>
                  <a:pt x="310" y="215"/>
                </a:lnTo>
                <a:lnTo>
                  <a:pt x="324" y="234"/>
                </a:lnTo>
                <a:lnTo>
                  <a:pt x="336" y="228"/>
                </a:lnTo>
                <a:lnTo>
                  <a:pt x="342" y="233"/>
                </a:lnTo>
                <a:lnTo>
                  <a:pt x="324" y="256"/>
                </a:lnTo>
                <a:lnTo>
                  <a:pt x="324" y="315"/>
                </a:lnTo>
                <a:lnTo>
                  <a:pt x="337" y="322"/>
                </a:lnTo>
                <a:lnTo>
                  <a:pt x="339" y="336"/>
                </a:lnTo>
                <a:lnTo>
                  <a:pt x="355" y="341"/>
                </a:lnTo>
                <a:lnTo>
                  <a:pt x="357" y="369"/>
                </a:lnTo>
                <a:lnTo>
                  <a:pt x="376" y="369"/>
                </a:lnTo>
                <a:lnTo>
                  <a:pt x="373" y="380"/>
                </a:lnTo>
                <a:lnTo>
                  <a:pt x="350" y="380"/>
                </a:lnTo>
                <a:lnTo>
                  <a:pt x="345" y="387"/>
                </a:lnTo>
                <a:lnTo>
                  <a:pt x="343" y="401"/>
                </a:lnTo>
                <a:lnTo>
                  <a:pt x="326" y="423"/>
                </a:lnTo>
                <a:lnTo>
                  <a:pt x="326" y="441"/>
                </a:lnTo>
                <a:lnTo>
                  <a:pt x="314" y="452"/>
                </a:lnTo>
                <a:lnTo>
                  <a:pt x="313" y="473"/>
                </a:lnTo>
                <a:lnTo>
                  <a:pt x="350" y="482"/>
                </a:lnTo>
                <a:lnTo>
                  <a:pt x="347" y="493"/>
                </a:lnTo>
                <a:lnTo>
                  <a:pt x="313" y="511"/>
                </a:lnTo>
                <a:lnTo>
                  <a:pt x="293" y="511"/>
                </a:lnTo>
                <a:lnTo>
                  <a:pt x="288" y="524"/>
                </a:lnTo>
                <a:lnTo>
                  <a:pt x="301" y="531"/>
                </a:lnTo>
                <a:lnTo>
                  <a:pt x="297" y="555"/>
                </a:lnTo>
                <a:lnTo>
                  <a:pt x="306" y="565"/>
                </a:lnTo>
                <a:lnTo>
                  <a:pt x="316" y="557"/>
                </a:lnTo>
                <a:lnTo>
                  <a:pt x="313" y="547"/>
                </a:lnTo>
                <a:lnTo>
                  <a:pt x="320" y="541"/>
                </a:lnTo>
                <a:lnTo>
                  <a:pt x="324" y="551"/>
                </a:lnTo>
                <a:lnTo>
                  <a:pt x="330" y="547"/>
                </a:lnTo>
                <a:lnTo>
                  <a:pt x="324" y="537"/>
                </a:lnTo>
                <a:lnTo>
                  <a:pt x="330" y="528"/>
                </a:lnTo>
                <a:lnTo>
                  <a:pt x="345" y="537"/>
                </a:lnTo>
                <a:lnTo>
                  <a:pt x="360" y="521"/>
                </a:lnTo>
                <a:lnTo>
                  <a:pt x="369" y="531"/>
                </a:lnTo>
                <a:lnTo>
                  <a:pt x="381" y="531"/>
                </a:lnTo>
                <a:lnTo>
                  <a:pt x="382" y="524"/>
                </a:lnTo>
                <a:lnTo>
                  <a:pt x="365" y="509"/>
                </a:lnTo>
                <a:lnTo>
                  <a:pt x="363" y="496"/>
                </a:lnTo>
                <a:lnTo>
                  <a:pt x="370" y="489"/>
                </a:lnTo>
                <a:lnTo>
                  <a:pt x="352" y="475"/>
                </a:lnTo>
                <a:lnTo>
                  <a:pt x="373" y="427"/>
                </a:lnTo>
                <a:lnTo>
                  <a:pt x="386" y="436"/>
                </a:lnTo>
                <a:lnTo>
                  <a:pt x="402" y="433"/>
                </a:lnTo>
                <a:lnTo>
                  <a:pt x="394" y="463"/>
                </a:lnTo>
                <a:lnTo>
                  <a:pt x="417" y="493"/>
                </a:lnTo>
                <a:lnTo>
                  <a:pt x="431" y="496"/>
                </a:lnTo>
                <a:lnTo>
                  <a:pt x="415" y="462"/>
                </a:lnTo>
                <a:lnTo>
                  <a:pt x="441" y="440"/>
                </a:lnTo>
                <a:lnTo>
                  <a:pt x="441" y="416"/>
                </a:lnTo>
                <a:lnTo>
                  <a:pt x="431" y="400"/>
                </a:lnTo>
                <a:lnTo>
                  <a:pt x="453" y="387"/>
                </a:lnTo>
                <a:lnTo>
                  <a:pt x="487" y="391"/>
                </a:lnTo>
                <a:lnTo>
                  <a:pt x="484" y="364"/>
                </a:lnTo>
                <a:lnTo>
                  <a:pt x="497" y="369"/>
                </a:lnTo>
                <a:lnTo>
                  <a:pt x="499" y="356"/>
                </a:lnTo>
                <a:lnTo>
                  <a:pt x="516" y="362"/>
                </a:lnTo>
                <a:lnTo>
                  <a:pt x="522" y="354"/>
                </a:lnTo>
                <a:lnTo>
                  <a:pt x="542" y="354"/>
                </a:lnTo>
                <a:lnTo>
                  <a:pt x="543" y="346"/>
                </a:lnTo>
                <a:lnTo>
                  <a:pt x="536" y="336"/>
                </a:lnTo>
                <a:lnTo>
                  <a:pt x="506" y="332"/>
                </a:lnTo>
                <a:lnTo>
                  <a:pt x="509" y="318"/>
                </a:lnTo>
                <a:lnTo>
                  <a:pt x="499" y="312"/>
                </a:lnTo>
                <a:lnTo>
                  <a:pt x="497" y="306"/>
                </a:lnTo>
                <a:lnTo>
                  <a:pt x="513" y="309"/>
                </a:lnTo>
                <a:lnTo>
                  <a:pt x="523" y="300"/>
                </a:lnTo>
                <a:lnTo>
                  <a:pt x="522" y="273"/>
                </a:lnTo>
                <a:lnTo>
                  <a:pt x="506" y="266"/>
                </a:lnTo>
                <a:lnTo>
                  <a:pt x="507" y="273"/>
                </a:lnTo>
                <a:lnTo>
                  <a:pt x="489" y="276"/>
                </a:lnTo>
                <a:lnTo>
                  <a:pt x="476" y="290"/>
                </a:lnTo>
                <a:lnTo>
                  <a:pt x="464" y="280"/>
                </a:lnTo>
                <a:lnTo>
                  <a:pt x="460" y="257"/>
                </a:lnTo>
                <a:lnTo>
                  <a:pt x="438" y="251"/>
                </a:lnTo>
                <a:lnTo>
                  <a:pt x="422" y="269"/>
                </a:lnTo>
                <a:lnTo>
                  <a:pt x="417" y="264"/>
                </a:lnTo>
                <a:lnTo>
                  <a:pt x="425" y="244"/>
                </a:lnTo>
                <a:lnTo>
                  <a:pt x="408" y="241"/>
                </a:lnTo>
                <a:lnTo>
                  <a:pt x="405" y="221"/>
                </a:lnTo>
                <a:lnTo>
                  <a:pt x="379" y="224"/>
                </a:lnTo>
                <a:lnTo>
                  <a:pt x="383" y="204"/>
                </a:lnTo>
                <a:lnTo>
                  <a:pt x="428" y="204"/>
                </a:lnTo>
                <a:lnTo>
                  <a:pt x="440" y="224"/>
                </a:lnTo>
                <a:lnTo>
                  <a:pt x="448" y="207"/>
                </a:lnTo>
                <a:lnTo>
                  <a:pt x="468" y="207"/>
                </a:lnTo>
                <a:lnTo>
                  <a:pt x="470" y="199"/>
                </a:lnTo>
                <a:lnTo>
                  <a:pt x="467" y="194"/>
                </a:lnTo>
                <a:lnTo>
                  <a:pt x="453" y="196"/>
                </a:lnTo>
                <a:lnTo>
                  <a:pt x="454" y="184"/>
                </a:lnTo>
                <a:lnTo>
                  <a:pt x="444" y="175"/>
                </a:lnTo>
                <a:lnTo>
                  <a:pt x="430" y="184"/>
                </a:lnTo>
                <a:lnTo>
                  <a:pt x="427" y="175"/>
                </a:lnTo>
                <a:lnTo>
                  <a:pt x="373" y="171"/>
                </a:lnTo>
                <a:lnTo>
                  <a:pt x="368" y="137"/>
                </a:lnTo>
                <a:lnTo>
                  <a:pt x="379" y="145"/>
                </a:lnTo>
                <a:lnTo>
                  <a:pt x="409" y="129"/>
                </a:lnTo>
                <a:lnTo>
                  <a:pt x="415" y="114"/>
                </a:lnTo>
                <a:lnTo>
                  <a:pt x="430" y="123"/>
                </a:lnTo>
                <a:lnTo>
                  <a:pt x="461" y="117"/>
                </a:lnTo>
                <a:lnTo>
                  <a:pt x="467" y="104"/>
                </a:lnTo>
                <a:lnTo>
                  <a:pt x="474" y="113"/>
                </a:lnTo>
                <a:lnTo>
                  <a:pt x="539" y="111"/>
                </a:lnTo>
                <a:lnTo>
                  <a:pt x="587" y="136"/>
                </a:lnTo>
                <a:lnTo>
                  <a:pt x="610" y="124"/>
                </a:lnTo>
                <a:lnTo>
                  <a:pt x="591" y="90"/>
                </a:lnTo>
                <a:lnTo>
                  <a:pt x="600" y="91"/>
                </a:lnTo>
                <a:lnTo>
                  <a:pt x="638" y="47"/>
                </a:lnTo>
                <a:lnTo>
                  <a:pt x="628" y="37"/>
                </a:lnTo>
                <a:lnTo>
                  <a:pt x="641" y="12"/>
                </a:lnTo>
                <a:lnTo>
                  <a:pt x="650" y="12"/>
                </a:lnTo>
                <a:lnTo>
                  <a:pt x="657" y="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6FD336DB-8CBE-A74C-8EA1-51758E69A9F5}"/>
              </a:ext>
            </a:extLst>
          </p:cNvPr>
          <p:cNvSpPr>
            <a:spLocks/>
          </p:cNvSpPr>
          <p:nvPr/>
        </p:nvSpPr>
        <p:spPr bwMode="auto">
          <a:xfrm>
            <a:off x="1394983" y="3933404"/>
            <a:ext cx="1316806" cy="936809"/>
          </a:xfrm>
          <a:custGeom>
            <a:avLst/>
            <a:gdLst>
              <a:gd name="T0" fmla="*/ 834 w 2546"/>
              <a:gd name="T1" fmla="*/ 36 h 1814"/>
              <a:gd name="T2" fmla="*/ 1128 w 2546"/>
              <a:gd name="T3" fmla="*/ 152 h 1814"/>
              <a:gd name="T4" fmla="*/ 1305 w 2546"/>
              <a:gd name="T5" fmla="*/ 158 h 1814"/>
              <a:gd name="T6" fmla="*/ 1563 w 2546"/>
              <a:gd name="T7" fmla="*/ 136 h 1814"/>
              <a:gd name="T8" fmla="*/ 1733 w 2546"/>
              <a:gd name="T9" fmla="*/ 325 h 1814"/>
              <a:gd name="T10" fmla="*/ 1818 w 2546"/>
              <a:gd name="T11" fmla="*/ 425 h 1814"/>
              <a:gd name="T12" fmla="*/ 1946 w 2546"/>
              <a:gd name="T13" fmla="*/ 318 h 1814"/>
              <a:gd name="T14" fmla="*/ 2091 w 2546"/>
              <a:gd name="T15" fmla="*/ 256 h 1814"/>
              <a:gd name="T16" fmla="*/ 2183 w 2546"/>
              <a:gd name="T17" fmla="*/ 322 h 1814"/>
              <a:gd name="T18" fmla="*/ 2269 w 2546"/>
              <a:gd name="T19" fmla="*/ 341 h 1814"/>
              <a:gd name="T20" fmla="*/ 2360 w 2546"/>
              <a:gd name="T21" fmla="*/ 298 h 1814"/>
              <a:gd name="T22" fmla="*/ 2540 w 2546"/>
              <a:gd name="T23" fmla="*/ 504 h 1814"/>
              <a:gd name="T24" fmla="*/ 2387 w 2546"/>
              <a:gd name="T25" fmla="*/ 688 h 1814"/>
              <a:gd name="T26" fmla="*/ 2292 w 2546"/>
              <a:gd name="T27" fmla="*/ 701 h 1814"/>
              <a:gd name="T28" fmla="*/ 2265 w 2546"/>
              <a:gd name="T29" fmla="*/ 742 h 1814"/>
              <a:gd name="T30" fmla="*/ 2145 w 2546"/>
              <a:gd name="T31" fmla="*/ 990 h 1814"/>
              <a:gd name="T32" fmla="*/ 2065 w 2546"/>
              <a:gd name="T33" fmla="*/ 1204 h 1814"/>
              <a:gd name="T34" fmla="*/ 2089 w 2546"/>
              <a:gd name="T35" fmla="*/ 1330 h 1814"/>
              <a:gd name="T36" fmla="*/ 2106 w 2546"/>
              <a:gd name="T37" fmla="*/ 1482 h 1814"/>
              <a:gd name="T38" fmla="*/ 2140 w 2546"/>
              <a:gd name="T39" fmla="*/ 1596 h 1814"/>
              <a:gd name="T40" fmla="*/ 2019 w 2546"/>
              <a:gd name="T41" fmla="*/ 1814 h 1814"/>
              <a:gd name="T42" fmla="*/ 1823 w 2546"/>
              <a:gd name="T43" fmla="*/ 1696 h 1814"/>
              <a:gd name="T44" fmla="*/ 1670 w 2546"/>
              <a:gd name="T45" fmla="*/ 1792 h 1814"/>
              <a:gd name="T46" fmla="*/ 1413 w 2546"/>
              <a:gd name="T47" fmla="*/ 1762 h 1814"/>
              <a:gd name="T48" fmla="*/ 1281 w 2546"/>
              <a:gd name="T49" fmla="*/ 1789 h 1814"/>
              <a:gd name="T50" fmla="*/ 1150 w 2546"/>
              <a:gd name="T51" fmla="*/ 1699 h 1814"/>
              <a:gd name="T52" fmla="*/ 1114 w 2546"/>
              <a:gd name="T53" fmla="*/ 1593 h 1814"/>
              <a:gd name="T54" fmla="*/ 1000 w 2546"/>
              <a:gd name="T55" fmla="*/ 1537 h 1814"/>
              <a:gd name="T56" fmla="*/ 935 w 2546"/>
              <a:gd name="T57" fmla="*/ 1596 h 1814"/>
              <a:gd name="T58" fmla="*/ 716 w 2546"/>
              <a:gd name="T59" fmla="*/ 1462 h 1814"/>
              <a:gd name="T60" fmla="*/ 613 w 2546"/>
              <a:gd name="T61" fmla="*/ 1506 h 1814"/>
              <a:gd name="T62" fmla="*/ 576 w 2546"/>
              <a:gd name="T63" fmla="*/ 1604 h 1814"/>
              <a:gd name="T64" fmla="*/ 471 w 2546"/>
              <a:gd name="T65" fmla="*/ 1710 h 1814"/>
              <a:gd name="T66" fmla="*/ 350 w 2546"/>
              <a:gd name="T67" fmla="*/ 1743 h 1814"/>
              <a:gd name="T68" fmla="*/ 152 w 2546"/>
              <a:gd name="T69" fmla="*/ 1632 h 1814"/>
              <a:gd name="T70" fmla="*/ 33 w 2546"/>
              <a:gd name="T71" fmla="*/ 1490 h 1814"/>
              <a:gd name="T72" fmla="*/ 86 w 2546"/>
              <a:gd name="T73" fmla="*/ 1331 h 1814"/>
              <a:gd name="T74" fmla="*/ 121 w 2546"/>
              <a:gd name="T75" fmla="*/ 1302 h 1814"/>
              <a:gd name="T76" fmla="*/ 282 w 2546"/>
              <a:gd name="T77" fmla="*/ 1288 h 1814"/>
              <a:gd name="T78" fmla="*/ 344 w 2546"/>
              <a:gd name="T79" fmla="*/ 1197 h 1814"/>
              <a:gd name="T80" fmla="*/ 394 w 2546"/>
              <a:gd name="T81" fmla="*/ 1191 h 1814"/>
              <a:gd name="T82" fmla="*/ 366 w 2546"/>
              <a:gd name="T83" fmla="*/ 1155 h 1814"/>
              <a:gd name="T84" fmla="*/ 296 w 2546"/>
              <a:gd name="T85" fmla="*/ 1163 h 1814"/>
              <a:gd name="T86" fmla="*/ 152 w 2546"/>
              <a:gd name="T87" fmla="*/ 1186 h 1814"/>
              <a:gd name="T88" fmla="*/ 57 w 2546"/>
              <a:gd name="T89" fmla="*/ 1093 h 1814"/>
              <a:gd name="T90" fmla="*/ 82 w 2546"/>
              <a:gd name="T91" fmla="*/ 1052 h 1814"/>
              <a:gd name="T92" fmla="*/ 282 w 2546"/>
              <a:gd name="T93" fmla="*/ 909 h 1814"/>
              <a:gd name="T94" fmla="*/ 461 w 2546"/>
              <a:gd name="T95" fmla="*/ 730 h 1814"/>
              <a:gd name="T96" fmla="*/ 593 w 2546"/>
              <a:gd name="T97" fmla="*/ 791 h 1814"/>
              <a:gd name="T98" fmla="*/ 517 w 2546"/>
              <a:gd name="T99" fmla="*/ 588 h 1814"/>
              <a:gd name="T100" fmla="*/ 662 w 2546"/>
              <a:gd name="T101" fmla="*/ 524 h 1814"/>
              <a:gd name="T102" fmla="*/ 527 w 2546"/>
              <a:gd name="T103" fmla="*/ 534 h 1814"/>
              <a:gd name="T104" fmla="*/ 279 w 2546"/>
              <a:gd name="T105" fmla="*/ 417 h 1814"/>
              <a:gd name="T106" fmla="*/ 301 w 2546"/>
              <a:gd name="T107" fmla="*/ 351 h 1814"/>
              <a:gd name="T108" fmla="*/ 520 w 2546"/>
              <a:gd name="T109" fmla="*/ 338 h 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6" h="1814">
                <a:moveTo>
                  <a:pt x="540" y="275"/>
                </a:moveTo>
                <a:lnTo>
                  <a:pt x="563" y="265"/>
                </a:lnTo>
                <a:lnTo>
                  <a:pt x="590" y="289"/>
                </a:lnTo>
                <a:lnTo>
                  <a:pt x="668" y="262"/>
                </a:lnTo>
                <a:lnTo>
                  <a:pt x="798" y="200"/>
                </a:lnTo>
                <a:lnTo>
                  <a:pt x="798" y="49"/>
                </a:lnTo>
                <a:lnTo>
                  <a:pt x="834" y="36"/>
                </a:lnTo>
                <a:lnTo>
                  <a:pt x="881" y="0"/>
                </a:lnTo>
                <a:lnTo>
                  <a:pt x="948" y="11"/>
                </a:lnTo>
                <a:lnTo>
                  <a:pt x="1016" y="53"/>
                </a:lnTo>
                <a:lnTo>
                  <a:pt x="1039" y="46"/>
                </a:lnTo>
                <a:lnTo>
                  <a:pt x="1077" y="82"/>
                </a:lnTo>
                <a:lnTo>
                  <a:pt x="1083" y="149"/>
                </a:lnTo>
                <a:lnTo>
                  <a:pt x="1128" y="152"/>
                </a:lnTo>
                <a:lnTo>
                  <a:pt x="1128" y="174"/>
                </a:lnTo>
                <a:lnTo>
                  <a:pt x="1137" y="188"/>
                </a:lnTo>
                <a:lnTo>
                  <a:pt x="1183" y="193"/>
                </a:lnTo>
                <a:lnTo>
                  <a:pt x="1209" y="180"/>
                </a:lnTo>
                <a:lnTo>
                  <a:pt x="1250" y="175"/>
                </a:lnTo>
                <a:lnTo>
                  <a:pt x="1285" y="154"/>
                </a:lnTo>
                <a:lnTo>
                  <a:pt x="1305" y="158"/>
                </a:lnTo>
                <a:lnTo>
                  <a:pt x="1335" y="188"/>
                </a:lnTo>
                <a:lnTo>
                  <a:pt x="1431" y="183"/>
                </a:lnTo>
                <a:lnTo>
                  <a:pt x="1420" y="138"/>
                </a:lnTo>
                <a:lnTo>
                  <a:pt x="1498" y="144"/>
                </a:lnTo>
                <a:lnTo>
                  <a:pt x="1498" y="144"/>
                </a:lnTo>
                <a:lnTo>
                  <a:pt x="1542" y="108"/>
                </a:lnTo>
                <a:lnTo>
                  <a:pt x="1563" y="136"/>
                </a:lnTo>
                <a:lnTo>
                  <a:pt x="1563" y="136"/>
                </a:lnTo>
                <a:lnTo>
                  <a:pt x="1615" y="229"/>
                </a:lnTo>
                <a:lnTo>
                  <a:pt x="1622" y="278"/>
                </a:lnTo>
                <a:lnTo>
                  <a:pt x="1655" y="357"/>
                </a:lnTo>
                <a:lnTo>
                  <a:pt x="1678" y="357"/>
                </a:lnTo>
                <a:lnTo>
                  <a:pt x="1678" y="357"/>
                </a:lnTo>
                <a:lnTo>
                  <a:pt x="1733" y="325"/>
                </a:lnTo>
                <a:lnTo>
                  <a:pt x="1733" y="325"/>
                </a:lnTo>
                <a:lnTo>
                  <a:pt x="1745" y="328"/>
                </a:lnTo>
                <a:lnTo>
                  <a:pt x="1745" y="328"/>
                </a:lnTo>
                <a:lnTo>
                  <a:pt x="1745" y="368"/>
                </a:lnTo>
                <a:lnTo>
                  <a:pt x="1745" y="368"/>
                </a:lnTo>
                <a:lnTo>
                  <a:pt x="1756" y="419"/>
                </a:lnTo>
                <a:lnTo>
                  <a:pt x="1818" y="425"/>
                </a:lnTo>
                <a:lnTo>
                  <a:pt x="1874" y="413"/>
                </a:lnTo>
                <a:lnTo>
                  <a:pt x="1892" y="379"/>
                </a:lnTo>
                <a:lnTo>
                  <a:pt x="1892" y="379"/>
                </a:lnTo>
                <a:lnTo>
                  <a:pt x="1895" y="340"/>
                </a:lnTo>
                <a:lnTo>
                  <a:pt x="1912" y="337"/>
                </a:lnTo>
                <a:lnTo>
                  <a:pt x="1912" y="337"/>
                </a:lnTo>
                <a:lnTo>
                  <a:pt x="1946" y="318"/>
                </a:lnTo>
                <a:lnTo>
                  <a:pt x="1993" y="340"/>
                </a:lnTo>
                <a:lnTo>
                  <a:pt x="2020" y="363"/>
                </a:lnTo>
                <a:lnTo>
                  <a:pt x="2070" y="312"/>
                </a:lnTo>
                <a:lnTo>
                  <a:pt x="2070" y="268"/>
                </a:lnTo>
                <a:lnTo>
                  <a:pt x="2070" y="268"/>
                </a:lnTo>
                <a:lnTo>
                  <a:pt x="2076" y="262"/>
                </a:lnTo>
                <a:lnTo>
                  <a:pt x="2091" y="256"/>
                </a:lnTo>
                <a:lnTo>
                  <a:pt x="2109" y="296"/>
                </a:lnTo>
                <a:lnTo>
                  <a:pt x="2109" y="296"/>
                </a:lnTo>
                <a:lnTo>
                  <a:pt x="2121" y="306"/>
                </a:lnTo>
                <a:lnTo>
                  <a:pt x="2121" y="306"/>
                </a:lnTo>
                <a:lnTo>
                  <a:pt x="2163" y="317"/>
                </a:lnTo>
                <a:lnTo>
                  <a:pt x="2163" y="317"/>
                </a:lnTo>
                <a:lnTo>
                  <a:pt x="2183" y="322"/>
                </a:lnTo>
                <a:lnTo>
                  <a:pt x="2183" y="322"/>
                </a:lnTo>
                <a:lnTo>
                  <a:pt x="2213" y="341"/>
                </a:lnTo>
                <a:lnTo>
                  <a:pt x="2213" y="341"/>
                </a:lnTo>
                <a:lnTo>
                  <a:pt x="2216" y="357"/>
                </a:lnTo>
                <a:lnTo>
                  <a:pt x="2264" y="357"/>
                </a:lnTo>
                <a:lnTo>
                  <a:pt x="2264" y="357"/>
                </a:lnTo>
                <a:lnTo>
                  <a:pt x="2269" y="341"/>
                </a:lnTo>
                <a:lnTo>
                  <a:pt x="2269" y="341"/>
                </a:lnTo>
                <a:lnTo>
                  <a:pt x="2285" y="335"/>
                </a:lnTo>
                <a:lnTo>
                  <a:pt x="2285" y="335"/>
                </a:lnTo>
                <a:lnTo>
                  <a:pt x="2334" y="306"/>
                </a:lnTo>
                <a:lnTo>
                  <a:pt x="2334" y="306"/>
                </a:lnTo>
                <a:lnTo>
                  <a:pt x="2360" y="298"/>
                </a:lnTo>
                <a:lnTo>
                  <a:pt x="2360" y="298"/>
                </a:lnTo>
                <a:lnTo>
                  <a:pt x="2376" y="299"/>
                </a:lnTo>
                <a:lnTo>
                  <a:pt x="2412" y="340"/>
                </a:lnTo>
                <a:lnTo>
                  <a:pt x="2461" y="294"/>
                </a:lnTo>
                <a:lnTo>
                  <a:pt x="2461" y="294"/>
                </a:lnTo>
                <a:lnTo>
                  <a:pt x="2523" y="394"/>
                </a:lnTo>
                <a:lnTo>
                  <a:pt x="2546" y="453"/>
                </a:lnTo>
                <a:lnTo>
                  <a:pt x="2540" y="504"/>
                </a:lnTo>
                <a:lnTo>
                  <a:pt x="2523" y="544"/>
                </a:lnTo>
                <a:lnTo>
                  <a:pt x="2523" y="544"/>
                </a:lnTo>
                <a:lnTo>
                  <a:pt x="2481" y="572"/>
                </a:lnTo>
                <a:lnTo>
                  <a:pt x="2454" y="619"/>
                </a:lnTo>
                <a:lnTo>
                  <a:pt x="2444" y="655"/>
                </a:lnTo>
                <a:lnTo>
                  <a:pt x="2421" y="658"/>
                </a:lnTo>
                <a:lnTo>
                  <a:pt x="2387" y="688"/>
                </a:lnTo>
                <a:lnTo>
                  <a:pt x="2362" y="688"/>
                </a:lnTo>
                <a:lnTo>
                  <a:pt x="2362" y="688"/>
                </a:lnTo>
                <a:lnTo>
                  <a:pt x="2328" y="709"/>
                </a:lnTo>
                <a:lnTo>
                  <a:pt x="2328" y="709"/>
                </a:lnTo>
                <a:lnTo>
                  <a:pt x="2305" y="710"/>
                </a:lnTo>
                <a:lnTo>
                  <a:pt x="2305" y="710"/>
                </a:lnTo>
                <a:lnTo>
                  <a:pt x="2292" y="701"/>
                </a:lnTo>
                <a:lnTo>
                  <a:pt x="2292" y="701"/>
                </a:lnTo>
                <a:lnTo>
                  <a:pt x="2285" y="698"/>
                </a:lnTo>
                <a:lnTo>
                  <a:pt x="2281" y="710"/>
                </a:lnTo>
                <a:lnTo>
                  <a:pt x="2281" y="710"/>
                </a:lnTo>
                <a:lnTo>
                  <a:pt x="2278" y="720"/>
                </a:lnTo>
                <a:lnTo>
                  <a:pt x="2278" y="720"/>
                </a:lnTo>
                <a:lnTo>
                  <a:pt x="2265" y="742"/>
                </a:lnTo>
                <a:lnTo>
                  <a:pt x="2265" y="742"/>
                </a:lnTo>
                <a:lnTo>
                  <a:pt x="2251" y="784"/>
                </a:lnTo>
                <a:lnTo>
                  <a:pt x="2193" y="848"/>
                </a:lnTo>
                <a:lnTo>
                  <a:pt x="2163" y="869"/>
                </a:lnTo>
                <a:lnTo>
                  <a:pt x="2148" y="955"/>
                </a:lnTo>
                <a:lnTo>
                  <a:pt x="2148" y="955"/>
                </a:lnTo>
                <a:lnTo>
                  <a:pt x="2145" y="990"/>
                </a:lnTo>
                <a:lnTo>
                  <a:pt x="2130" y="1004"/>
                </a:lnTo>
                <a:lnTo>
                  <a:pt x="2130" y="1004"/>
                </a:lnTo>
                <a:lnTo>
                  <a:pt x="2112" y="1030"/>
                </a:lnTo>
                <a:lnTo>
                  <a:pt x="2078" y="1119"/>
                </a:lnTo>
                <a:lnTo>
                  <a:pt x="2078" y="1119"/>
                </a:lnTo>
                <a:lnTo>
                  <a:pt x="2065" y="1204"/>
                </a:lnTo>
                <a:lnTo>
                  <a:pt x="2065" y="1204"/>
                </a:lnTo>
                <a:lnTo>
                  <a:pt x="2036" y="1263"/>
                </a:lnTo>
                <a:lnTo>
                  <a:pt x="2036" y="1263"/>
                </a:lnTo>
                <a:lnTo>
                  <a:pt x="2039" y="1304"/>
                </a:lnTo>
                <a:lnTo>
                  <a:pt x="2039" y="1304"/>
                </a:lnTo>
                <a:lnTo>
                  <a:pt x="2076" y="1317"/>
                </a:lnTo>
                <a:lnTo>
                  <a:pt x="2089" y="1330"/>
                </a:lnTo>
                <a:lnTo>
                  <a:pt x="2089" y="1330"/>
                </a:lnTo>
                <a:lnTo>
                  <a:pt x="2088" y="1363"/>
                </a:lnTo>
                <a:lnTo>
                  <a:pt x="2096" y="1382"/>
                </a:lnTo>
                <a:lnTo>
                  <a:pt x="2096" y="1382"/>
                </a:lnTo>
                <a:lnTo>
                  <a:pt x="2119" y="1422"/>
                </a:lnTo>
                <a:lnTo>
                  <a:pt x="2119" y="1422"/>
                </a:lnTo>
                <a:lnTo>
                  <a:pt x="2106" y="1482"/>
                </a:lnTo>
                <a:lnTo>
                  <a:pt x="2106" y="1482"/>
                </a:lnTo>
                <a:lnTo>
                  <a:pt x="2119" y="1517"/>
                </a:lnTo>
                <a:lnTo>
                  <a:pt x="2119" y="1517"/>
                </a:lnTo>
                <a:lnTo>
                  <a:pt x="2148" y="1524"/>
                </a:lnTo>
                <a:lnTo>
                  <a:pt x="2148" y="1524"/>
                </a:lnTo>
                <a:lnTo>
                  <a:pt x="2150" y="1534"/>
                </a:lnTo>
                <a:lnTo>
                  <a:pt x="2150" y="1534"/>
                </a:lnTo>
                <a:lnTo>
                  <a:pt x="2140" y="1596"/>
                </a:lnTo>
                <a:lnTo>
                  <a:pt x="2073" y="1661"/>
                </a:lnTo>
                <a:lnTo>
                  <a:pt x="2059" y="1696"/>
                </a:lnTo>
                <a:lnTo>
                  <a:pt x="2053" y="1717"/>
                </a:lnTo>
                <a:lnTo>
                  <a:pt x="2063" y="1769"/>
                </a:lnTo>
                <a:lnTo>
                  <a:pt x="2023" y="1810"/>
                </a:lnTo>
                <a:lnTo>
                  <a:pt x="2023" y="1810"/>
                </a:lnTo>
                <a:lnTo>
                  <a:pt x="2019" y="1814"/>
                </a:lnTo>
                <a:lnTo>
                  <a:pt x="2019" y="1814"/>
                </a:lnTo>
                <a:lnTo>
                  <a:pt x="1964" y="1766"/>
                </a:lnTo>
                <a:lnTo>
                  <a:pt x="1905" y="1733"/>
                </a:lnTo>
                <a:lnTo>
                  <a:pt x="1905" y="1733"/>
                </a:lnTo>
                <a:lnTo>
                  <a:pt x="1886" y="1717"/>
                </a:lnTo>
                <a:lnTo>
                  <a:pt x="1823" y="1696"/>
                </a:lnTo>
                <a:lnTo>
                  <a:pt x="1823" y="1696"/>
                </a:lnTo>
                <a:lnTo>
                  <a:pt x="1787" y="1699"/>
                </a:lnTo>
                <a:lnTo>
                  <a:pt x="1787" y="1699"/>
                </a:lnTo>
                <a:lnTo>
                  <a:pt x="1755" y="1716"/>
                </a:lnTo>
                <a:lnTo>
                  <a:pt x="1702" y="1784"/>
                </a:lnTo>
                <a:lnTo>
                  <a:pt x="1691" y="1792"/>
                </a:lnTo>
                <a:lnTo>
                  <a:pt x="1670" y="1792"/>
                </a:lnTo>
                <a:lnTo>
                  <a:pt x="1670" y="1792"/>
                </a:lnTo>
                <a:lnTo>
                  <a:pt x="1614" y="1787"/>
                </a:lnTo>
                <a:lnTo>
                  <a:pt x="1570" y="1798"/>
                </a:lnTo>
                <a:lnTo>
                  <a:pt x="1570" y="1798"/>
                </a:lnTo>
                <a:lnTo>
                  <a:pt x="1459" y="1800"/>
                </a:lnTo>
                <a:lnTo>
                  <a:pt x="1439" y="1787"/>
                </a:lnTo>
                <a:lnTo>
                  <a:pt x="1439" y="1787"/>
                </a:lnTo>
                <a:lnTo>
                  <a:pt x="1413" y="1762"/>
                </a:lnTo>
                <a:lnTo>
                  <a:pt x="1379" y="1782"/>
                </a:lnTo>
                <a:lnTo>
                  <a:pt x="1379" y="1782"/>
                </a:lnTo>
                <a:lnTo>
                  <a:pt x="1322" y="1758"/>
                </a:lnTo>
                <a:lnTo>
                  <a:pt x="1298" y="1774"/>
                </a:lnTo>
                <a:lnTo>
                  <a:pt x="1298" y="1774"/>
                </a:lnTo>
                <a:lnTo>
                  <a:pt x="1281" y="1789"/>
                </a:lnTo>
                <a:lnTo>
                  <a:pt x="1281" y="1789"/>
                </a:lnTo>
                <a:lnTo>
                  <a:pt x="1256" y="1807"/>
                </a:lnTo>
                <a:lnTo>
                  <a:pt x="1227" y="1810"/>
                </a:lnTo>
                <a:lnTo>
                  <a:pt x="1227" y="1810"/>
                </a:lnTo>
                <a:lnTo>
                  <a:pt x="1188" y="1800"/>
                </a:lnTo>
                <a:lnTo>
                  <a:pt x="1188" y="1800"/>
                </a:lnTo>
                <a:lnTo>
                  <a:pt x="1142" y="1763"/>
                </a:lnTo>
                <a:lnTo>
                  <a:pt x="1150" y="1699"/>
                </a:lnTo>
                <a:lnTo>
                  <a:pt x="1132" y="1647"/>
                </a:lnTo>
                <a:lnTo>
                  <a:pt x="1132" y="1647"/>
                </a:lnTo>
                <a:lnTo>
                  <a:pt x="1103" y="1647"/>
                </a:lnTo>
                <a:lnTo>
                  <a:pt x="1095" y="1635"/>
                </a:lnTo>
                <a:lnTo>
                  <a:pt x="1093" y="1618"/>
                </a:lnTo>
                <a:lnTo>
                  <a:pt x="1114" y="1593"/>
                </a:lnTo>
                <a:lnTo>
                  <a:pt x="1114" y="1593"/>
                </a:lnTo>
                <a:lnTo>
                  <a:pt x="1116" y="1549"/>
                </a:lnTo>
                <a:lnTo>
                  <a:pt x="1105" y="1514"/>
                </a:lnTo>
                <a:lnTo>
                  <a:pt x="1080" y="1495"/>
                </a:lnTo>
                <a:lnTo>
                  <a:pt x="1049" y="1488"/>
                </a:lnTo>
                <a:lnTo>
                  <a:pt x="1036" y="1494"/>
                </a:lnTo>
                <a:lnTo>
                  <a:pt x="1018" y="1526"/>
                </a:lnTo>
                <a:lnTo>
                  <a:pt x="1000" y="1537"/>
                </a:lnTo>
                <a:lnTo>
                  <a:pt x="991" y="1575"/>
                </a:lnTo>
                <a:lnTo>
                  <a:pt x="991" y="1575"/>
                </a:lnTo>
                <a:lnTo>
                  <a:pt x="988" y="1593"/>
                </a:lnTo>
                <a:lnTo>
                  <a:pt x="988" y="1593"/>
                </a:lnTo>
                <a:lnTo>
                  <a:pt x="969" y="1606"/>
                </a:lnTo>
                <a:lnTo>
                  <a:pt x="935" y="1596"/>
                </a:lnTo>
                <a:lnTo>
                  <a:pt x="935" y="1596"/>
                </a:lnTo>
                <a:lnTo>
                  <a:pt x="916" y="1580"/>
                </a:lnTo>
                <a:lnTo>
                  <a:pt x="916" y="1580"/>
                </a:lnTo>
                <a:lnTo>
                  <a:pt x="870" y="1494"/>
                </a:lnTo>
                <a:lnTo>
                  <a:pt x="851" y="1474"/>
                </a:lnTo>
                <a:lnTo>
                  <a:pt x="798" y="1441"/>
                </a:lnTo>
                <a:lnTo>
                  <a:pt x="743" y="1429"/>
                </a:lnTo>
                <a:lnTo>
                  <a:pt x="716" y="1462"/>
                </a:lnTo>
                <a:lnTo>
                  <a:pt x="696" y="1459"/>
                </a:lnTo>
                <a:lnTo>
                  <a:pt x="696" y="1459"/>
                </a:lnTo>
                <a:lnTo>
                  <a:pt x="668" y="1452"/>
                </a:lnTo>
                <a:lnTo>
                  <a:pt x="668" y="1452"/>
                </a:lnTo>
                <a:lnTo>
                  <a:pt x="628" y="1471"/>
                </a:lnTo>
                <a:lnTo>
                  <a:pt x="616" y="1485"/>
                </a:lnTo>
                <a:lnTo>
                  <a:pt x="613" y="1506"/>
                </a:lnTo>
                <a:lnTo>
                  <a:pt x="613" y="1506"/>
                </a:lnTo>
                <a:lnTo>
                  <a:pt x="616" y="1562"/>
                </a:lnTo>
                <a:lnTo>
                  <a:pt x="605" y="1573"/>
                </a:lnTo>
                <a:lnTo>
                  <a:pt x="605" y="1573"/>
                </a:lnTo>
                <a:lnTo>
                  <a:pt x="579" y="1591"/>
                </a:lnTo>
                <a:lnTo>
                  <a:pt x="576" y="1604"/>
                </a:lnTo>
                <a:lnTo>
                  <a:pt x="576" y="1604"/>
                </a:lnTo>
                <a:lnTo>
                  <a:pt x="582" y="1616"/>
                </a:lnTo>
                <a:lnTo>
                  <a:pt x="582" y="1616"/>
                </a:lnTo>
                <a:lnTo>
                  <a:pt x="583" y="1634"/>
                </a:lnTo>
                <a:lnTo>
                  <a:pt x="570" y="1670"/>
                </a:lnTo>
                <a:lnTo>
                  <a:pt x="527" y="1693"/>
                </a:lnTo>
                <a:lnTo>
                  <a:pt x="527" y="1693"/>
                </a:lnTo>
                <a:lnTo>
                  <a:pt x="471" y="1710"/>
                </a:lnTo>
                <a:lnTo>
                  <a:pt x="442" y="1736"/>
                </a:lnTo>
                <a:lnTo>
                  <a:pt x="442" y="1736"/>
                </a:lnTo>
                <a:lnTo>
                  <a:pt x="406" y="1749"/>
                </a:lnTo>
                <a:lnTo>
                  <a:pt x="389" y="1742"/>
                </a:lnTo>
                <a:lnTo>
                  <a:pt x="389" y="1742"/>
                </a:lnTo>
                <a:lnTo>
                  <a:pt x="368" y="1738"/>
                </a:lnTo>
                <a:lnTo>
                  <a:pt x="350" y="1743"/>
                </a:lnTo>
                <a:lnTo>
                  <a:pt x="324" y="1771"/>
                </a:lnTo>
                <a:lnTo>
                  <a:pt x="246" y="1775"/>
                </a:lnTo>
                <a:lnTo>
                  <a:pt x="246" y="1775"/>
                </a:lnTo>
                <a:lnTo>
                  <a:pt x="239" y="1745"/>
                </a:lnTo>
                <a:lnTo>
                  <a:pt x="208" y="1745"/>
                </a:lnTo>
                <a:lnTo>
                  <a:pt x="185" y="1673"/>
                </a:lnTo>
                <a:lnTo>
                  <a:pt x="152" y="1632"/>
                </a:lnTo>
                <a:lnTo>
                  <a:pt x="149" y="1579"/>
                </a:lnTo>
                <a:lnTo>
                  <a:pt x="135" y="1531"/>
                </a:lnTo>
                <a:lnTo>
                  <a:pt x="102" y="1504"/>
                </a:lnTo>
                <a:lnTo>
                  <a:pt x="102" y="1504"/>
                </a:lnTo>
                <a:lnTo>
                  <a:pt x="69" y="1493"/>
                </a:lnTo>
                <a:lnTo>
                  <a:pt x="69" y="1493"/>
                </a:lnTo>
                <a:lnTo>
                  <a:pt x="33" y="1490"/>
                </a:lnTo>
                <a:lnTo>
                  <a:pt x="34" y="1482"/>
                </a:lnTo>
                <a:lnTo>
                  <a:pt x="25" y="1480"/>
                </a:lnTo>
                <a:lnTo>
                  <a:pt x="12" y="1487"/>
                </a:lnTo>
                <a:lnTo>
                  <a:pt x="0" y="1484"/>
                </a:lnTo>
                <a:lnTo>
                  <a:pt x="59" y="1383"/>
                </a:lnTo>
                <a:lnTo>
                  <a:pt x="74" y="1337"/>
                </a:lnTo>
                <a:lnTo>
                  <a:pt x="86" y="1331"/>
                </a:lnTo>
                <a:lnTo>
                  <a:pt x="92" y="1307"/>
                </a:lnTo>
                <a:lnTo>
                  <a:pt x="97" y="1305"/>
                </a:lnTo>
                <a:lnTo>
                  <a:pt x="103" y="1325"/>
                </a:lnTo>
                <a:lnTo>
                  <a:pt x="116" y="1330"/>
                </a:lnTo>
                <a:lnTo>
                  <a:pt x="125" y="1322"/>
                </a:lnTo>
                <a:lnTo>
                  <a:pt x="115" y="1320"/>
                </a:lnTo>
                <a:lnTo>
                  <a:pt x="121" y="1302"/>
                </a:lnTo>
                <a:lnTo>
                  <a:pt x="152" y="1281"/>
                </a:lnTo>
                <a:lnTo>
                  <a:pt x="170" y="1279"/>
                </a:lnTo>
                <a:lnTo>
                  <a:pt x="191" y="1298"/>
                </a:lnTo>
                <a:lnTo>
                  <a:pt x="206" y="1276"/>
                </a:lnTo>
                <a:lnTo>
                  <a:pt x="232" y="1261"/>
                </a:lnTo>
                <a:lnTo>
                  <a:pt x="278" y="1266"/>
                </a:lnTo>
                <a:lnTo>
                  <a:pt x="282" y="1288"/>
                </a:lnTo>
                <a:lnTo>
                  <a:pt x="286" y="1271"/>
                </a:lnTo>
                <a:lnTo>
                  <a:pt x="301" y="1255"/>
                </a:lnTo>
                <a:lnTo>
                  <a:pt x="309" y="1224"/>
                </a:lnTo>
                <a:lnTo>
                  <a:pt x="319" y="1227"/>
                </a:lnTo>
                <a:lnTo>
                  <a:pt x="318" y="1206"/>
                </a:lnTo>
                <a:lnTo>
                  <a:pt x="327" y="1212"/>
                </a:lnTo>
                <a:lnTo>
                  <a:pt x="344" y="1197"/>
                </a:lnTo>
                <a:lnTo>
                  <a:pt x="373" y="1207"/>
                </a:lnTo>
                <a:lnTo>
                  <a:pt x="409" y="1242"/>
                </a:lnTo>
                <a:lnTo>
                  <a:pt x="417" y="1262"/>
                </a:lnTo>
                <a:lnTo>
                  <a:pt x="419" y="1249"/>
                </a:lnTo>
                <a:lnTo>
                  <a:pt x="406" y="1219"/>
                </a:lnTo>
                <a:lnTo>
                  <a:pt x="412" y="1203"/>
                </a:lnTo>
                <a:lnTo>
                  <a:pt x="394" y="1191"/>
                </a:lnTo>
                <a:lnTo>
                  <a:pt x="397" y="1180"/>
                </a:lnTo>
                <a:lnTo>
                  <a:pt x="406" y="1187"/>
                </a:lnTo>
                <a:lnTo>
                  <a:pt x="415" y="1173"/>
                </a:lnTo>
                <a:lnTo>
                  <a:pt x="390" y="1174"/>
                </a:lnTo>
                <a:lnTo>
                  <a:pt x="390" y="1164"/>
                </a:lnTo>
                <a:lnTo>
                  <a:pt x="379" y="1154"/>
                </a:lnTo>
                <a:lnTo>
                  <a:pt x="366" y="1155"/>
                </a:lnTo>
                <a:lnTo>
                  <a:pt x="353" y="1142"/>
                </a:lnTo>
                <a:lnTo>
                  <a:pt x="348" y="1158"/>
                </a:lnTo>
                <a:lnTo>
                  <a:pt x="335" y="1163"/>
                </a:lnTo>
                <a:lnTo>
                  <a:pt x="322" y="1154"/>
                </a:lnTo>
                <a:lnTo>
                  <a:pt x="308" y="1171"/>
                </a:lnTo>
                <a:lnTo>
                  <a:pt x="295" y="1171"/>
                </a:lnTo>
                <a:lnTo>
                  <a:pt x="296" y="1163"/>
                </a:lnTo>
                <a:lnTo>
                  <a:pt x="285" y="1154"/>
                </a:lnTo>
                <a:lnTo>
                  <a:pt x="278" y="1168"/>
                </a:lnTo>
                <a:lnTo>
                  <a:pt x="246" y="1163"/>
                </a:lnTo>
                <a:lnTo>
                  <a:pt x="204" y="1173"/>
                </a:lnTo>
                <a:lnTo>
                  <a:pt x="190" y="1167"/>
                </a:lnTo>
                <a:lnTo>
                  <a:pt x="168" y="1187"/>
                </a:lnTo>
                <a:lnTo>
                  <a:pt x="152" y="1186"/>
                </a:lnTo>
                <a:lnTo>
                  <a:pt x="146" y="1168"/>
                </a:lnTo>
                <a:lnTo>
                  <a:pt x="136" y="1187"/>
                </a:lnTo>
                <a:lnTo>
                  <a:pt x="105" y="1174"/>
                </a:lnTo>
                <a:lnTo>
                  <a:pt x="85" y="1137"/>
                </a:lnTo>
                <a:lnTo>
                  <a:pt x="63" y="1148"/>
                </a:lnTo>
                <a:lnTo>
                  <a:pt x="50" y="1118"/>
                </a:lnTo>
                <a:lnTo>
                  <a:pt x="57" y="1093"/>
                </a:lnTo>
                <a:lnTo>
                  <a:pt x="69" y="1083"/>
                </a:lnTo>
                <a:lnTo>
                  <a:pt x="67" y="1075"/>
                </a:lnTo>
                <a:lnTo>
                  <a:pt x="54" y="1075"/>
                </a:lnTo>
                <a:lnTo>
                  <a:pt x="46" y="1066"/>
                </a:lnTo>
                <a:lnTo>
                  <a:pt x="61" y="1060"/>
                </a:lnTo>
                <a:lnTo>
                  <a:pt x="61" y="1050"/>
                </a:lnTo>
                <a:lnTo>
                  <a:pt x="82" y="1052"/>
                </a:lnTo>
                <a:lnTo>
                  <a:pt x="97" y="1031"/>
                </a:lnTo>
                <a:lnTo>
                  <a:pt x="123" y="1021"/>
                </a:lnTo>
                <a:lnTo>
                  <a:pt x="184" y="958"/>
                </a:lnTo>
                <a:lnTo>
                  <a:pt x="217" y="936"/>
                </a:lnTo>
                <a:lnTo>
                  <a:pt x="237" y="946"/>
                </a:lnTo>
                <a:lnTo>
                  <a:pt x="265" y="918"/>
                </a:lnTo>
                <a:lnTo>
                  <a:pt x="282" y="909"/>
                </a:lnTo>
                <a:lnTo>
                  <a:pt x="314" y="857"/>
                </a:lnTo>
                <a:lnTo>
                  <a:pt x="337" y="832"/>
                </a:lnTo>
                <a:lnTo>
                  <a:pt x="335" y="768"/>
                </a:lnTo>
                <a:lnTo>
                  <a:pt x="324" y="755"/>
                </a:lnTo>
                <a:lnTo>
                  <a:pt x="344" y="726"/>
                </a:lnTo>
                <a:lnTo>
                  <a:pt x="377" y="743"/>
                </a:lnTo>
                <a:lnTo>
                  <a:pt x="461" y="730"/>
                </a:lnTo>
                <a:lnTo>
                  <a:pt x="541" y="752"/>
                </a:lnTo>
                <a:lnTo>
                  <a:pt x="579" y="782"/>
                </a:lnTo>
                <a:lnTo>
                  <a:pt x="587" y="822"/>
                </a:lnTo>
                <a:lnTo>
                  <a:pt x="602" y="837"/>
                </a:lnTo>
                <a:lnTo>
                  <a:pt x="615" y="825"/>
                </a:lnTo>
                <a:lnTo>
                  <a:pt x="593" y="820"/>
                </a:lnTo>
                <a:lnTo>
                  <a:pt x="593" y="791"/>
                </a:lnTo>
                <a:lnTo>
                  <a:pt x="603" y="778"/>
                </a:lnTo>
                <a:lnTo>
                  <a:pt x="592" y="726"/>
                </a:lnTo>
                <a:lnTo>
                  <a:pt x="518" y="687"/>
                </a:lnTo>
                <a:lnTo>
                  <a:pt x="461" y="641"/>
                </a:lnTo>
                <a:lnTo>
                  <a:pt x="433" y="637"/>
                </a:lnTo>
                <a:lnTo>
                  <a:pt x="459" y="609"/>
                </a:lnTo>
                <a:lnTo>
                  <a:pt x="517" y="588"/>
                </a:lnTo>
                <a:lnTo>
                  <a:pt x="582" y="599"/>
                </a:lnTo>
                <a:lnTo>
                  <a:pt x="592" y="592"/>
                </a:lnTo>
                <a:lnTo>
                  <a:pt x="612" y="592"/>
                </a:lnTo>
                <a:lnTo>
                  <a:pt x="629" y="572"/>
                </a:lnTo>
                <a:lnTo>
                  <a:pt x="624" y="553"/>
                </a:lnTo>
                <a:lnTo>
                  <a:pt x="631" y="533"/>
                </a:lnTo>
                <a:lnTo>
                  <a:pt x="662" y="524"/>
                </a:lnTo>
                <a:lnTo>
                  <a:pt x="683" y="508"/>
                </a:lnTo>
                <a:lnTo>
                  <a:pt x="678" y="500"/>
                </a:lnTo>
                <a:lnTo>
                  <a:pt x="654" y="508"/>
                </a:lnTo>
                <a:lnTo>
                  <a:pt x="635" y="504"/>
                </a:lnTo>
                <a:lnTo>
                  <a:pt x="608" y="510"/>
                </a:lnTo>
                <a:lnTo>
                  <a:pt x="577" y="540"/>
                </a:lnTo>
                <a:lnTo>
                  <a:pt x="527" y="534"/>
                </a:lnTo>
                <a:lnTo>
                  <a:pt x="488" y="549"/>
                </a:lnTo>
                <a:lnTo>
                  <a:pt x="430" y="530"/>
                </a:lnTo>
                <a:lnTo>
                  <a:pt x="406" y="553"/>
                </a:lnTo>
                <a:lnTo>
                  <a:pt x="312" y="547"/>
                </a:lnTo>
                <a:lnTo>
                  <a:pt x="306" y="479"/>
                </a:lnTo>
                <a:lnTo>
                  <a:pt x="317" y="429"/>
                </a:lnTo>
                <a:lnTo>
                  <a:pt x="279" y="417"/>
                </a:lnTo>
                <a:lnTo>
                  <a:pt x="234" y="420"/>
                </a:lnTo>
                <a:lnTo>
                  <a:pt x="234" y="402"/>
                </a:lnTo>
                <a:lnTo>
                  <a:pt x="200" y="374"/>
                </a:lnTo>
                <a:lnTo>
                  <a:pt x="213" y="358"/>
                </a:lnTo>
                <a:lnTo>
                  <a:pt x="263" y="355"/>
                </a:lnTo>
                <a:lnTo>
                  <a:pt x="275" y="363"/>
                </a:lnTo>
                <a:lnTo>
                  <a:pt x="301" y="351"/>
                </a:lnTo>
                <a:lnTo>
                  <a:pt x="318" y="354"/>
                </a:lnTo>
                <a:lnTo>
                  <a:pt x="322" y="370"/>
                </a:lnTo>
                <a:lnTo>
                  <a:pt x="335" y="354"/>
                </a:lnTo>
                <a:lnTo>
                  <a:pt x="345" y="360"/>
                </a:lnTo>
                <a:lnTo>
                  <a:pt x="438" y="340"/>
                </a:lnTo>
                <a:lnTo>
                  <a:pt x="468" y="318"/>
                </a:lnTo>
                <a:lnTo>
                  <a:pt x="520" y="338"/>
                </a:lnTo>
                <a:lnTo>
                  <a:pt x="540" y="327"/>
                </a:lnTo>
                <a:lnTo>
                  <a:pt x="550" y="305"/>
                </a:lnTo>
                <a:lnTo>
                  <a:pt x="556" y="281"/>
                </a:lnTo>
                <a:lnTo>
                  <a:pt x="540" y="27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Freeform 17">
            <a:extLst>
              <a:ext uri="{FF2B5EF4-FFF2-40B4-BE49-F238E27FC236}">
                <a16:creationId xmlns:a16="http://schemas.microsoft.com/office/drawing/2014/main" id="{B88C63F4-A0FD-EF4F-A1F2-E208F02960A6}"/>
              </a:ext>
            </a:extLst>
          </p:cNvPr>
          <p:cNvSpPr>
            <a:spLocks noEditPoints="1"/>
          </p:cNvSpPr>
          <p:nvPr/>
        </p:nvSpPr>
        <p:spPr bwMode="auto">
          <a:xfrm>
            <a:off x="476786" y="4671684"/>
            <a:ext cx="2135738" cy="1439335"/>
          </a:xfrm>
          <a:custGeom>
            <a:avLst/>
            <a:gdLst>
              <a:gd name="T0" fmla="*/ 1695 w 4131"/>
              <a:gd name="T1" fmla="*/ 1982 h 2784"/>
              <a:gd name="T2" fmla="*/ 1368 w 4131"/>
              <a:gd name="T3" fmla="*/ 1957 h 2784"/>
              <a:gd name="T4" fmla="*/ 1495 w 4131"/>
              <a:gd name="T5" fmla="*/ 2198 h 2784"/>
              <a:gd name="T6" fmla="*/ 946 w 4131"/>
              <a:gd name="T7" fmla="*/ 1448 h 2784"/>
              <a:gd name="T8" fmla="*/ 862 w 4131"/>
              <a:gd name="T9" fmla="*/ 1519 h 2784"/>
              <a:gd name="T10" fmla="*/ 2295 w 4131"/>
              <a:gd name="T11" fmla="*/ 2387 h 2784"/>
              <a:gd name="T12" fmla="*/ 1011 w 4131"/>
              <a:gd name="T13" fmla="*/ 1653 h 2784"/>
              <a:gd name="T14" fmla="*/ 2182 w 4131"/>
              <a:gd name="T15" fmla="*/ 2679 h 2784"/>
              <a:gd name="T16" fmla="*/ 2103 w 4131"/>
              <a:gd name="T17" fmla="*/ 2601 h 2784"/>
              <a:gd name="T18" fmla="*/ 1077 w 4131"/>
              <a:gd name="T19" fmla="*/ 1802 h 2784"/>
              <a:gd name="T20" fmla="*/ 1077 w 4131"/>
              <a:gd name="T21" fmla="*/ 1802 h 2784"/>
              <a:gd name="T22" fmla="*/ 1579 w 4131"/>
              <a:gd name="T23" fmla="*/ 1229 h 2784"/>
              <a:gd name="T24" fmla="*/ 1345 w 4131"/>
              <a:gd name="T25" fmla="*/ 1541 h 2784"/>
              <a:gd name="T26" fmla="*/ 1310 w 4131"/>
              <a:gd name="T27" fmla="*/ 1634 h 2784"/>
              <a:gd name="T28" fmla="*/ 1470 w 4131"/>
              <a:gd name="T29" fmla="*/ 911 h 2784"/>
              <a:gd name="T30" fmla="*/ 1269 w 4131"/>
              <a:gd name="T31" fmla="*/ 1247 h 2784"/>
              <a:gd name="T32" fmla="*/ 1006 w 4131"/>
              <a:gd name="T33" fmla="*/ 1238 h 2784"/>
              <a:gd name="T34" fmla="*/ 1068 w 4131"/>
              <a:gd name="T35" fmla="*/ 1139 h 2784"/>
              <a:gd name="T36" fmla="*/ 1244 w 4131"/>
              <a:gd name="T37" fmla="*/ 716 h 2784"/>
              <a:gd name="T38" fmla="*/ 45 w 4131"/>
              <a:gd name="T39" fmla="*/ 1731 h 2784"/>
              <a:gd name="T40" fmla="*/ 2488 w 4131"/>
              <a:gd name="T41" fmla="*/ 2678 h 2784"/>
              <a:gd name="T42" fmla="*/ 4115 w 4131"/>
              <a:gd name="T43" fmla="*/ 1803 h 2784"/>
              <a:gd name="T44" fmla="*/ 4024 w 4131"/>
              <a:gd name="T45" fmla="*/ 1614 h 2784"/>
              <a:gd name="T46" fmla="*/ 3802 w 4131"/>
              <a:gd name="T47" fmla="*/ 1620 h 2784"/>
              <a:gd name="T48" fmla="*/ 3677 w 4131"/>
              <a:gd name="T49" fmla="*/ 1554 h 2784"/>
              <a:gd name="T50" fmla="*/ 3538 w 4131"/>
              <a:gd name="T51" fmla="*/ 1278 h 2784"/>
              <a:gd name="T52" fmla="*/ 3487 w 4131"/>
              <a:gd name="T53" fmla="*/ 1620 h 2784"/>
              <a:gd name="T54" fmla="*/ 3451 w 4131"/>
              <a:gd name="T55" fmla="*/ 1804 h 2784"/>
              <a:gd name="T56" fmla="*/ 3379 w 4131"/>
              <a:gd name="T57" fmla="*/ 2028 h 2784"/>
              <a:gd name="T58" fmla="*/ 3121 w 4131"/>
              <a:gd name="T59" fmla="*/ 1918 h 2784"/>
              <a:gd name="T60" fmla="*/ 3220 w 4131"/>
              <a:gd name="T61" fmla="*/ 1577 h 2784"/>
              <a:gd name="T62" fmla="*/ 2809 w 4131"/>
              <a:gd name="T63" fmla="*/ 1706 h 2784"/>
              <a:gd name="T64" fmla="*/ 2620 w 4131"/>
              <a:gd name="T65" fmla="*/ 2094 h 2784"/>
              <a:gd name="T66" fmla="*/ 2335 w 4131"/>
              <a:gd name="T67" fmla="*/ 1941 h 2784"/>
              <a:gd name="T68" fmla="*/ 1945 w 4131"/>
              <a:gd name="T69" fmla="*/ 2395 h 2784"/>
              <a:gd name="T70" fmla="*/ 1854 w 4131"/>
              <a:gd name="T71" fmla="*/ 2136 h 2784"/>
              <a:gd name="T72" fmla="*/ 1577 w 4131"/>
              <a:gd name="T73" fmla="*/ 1810 h 2784"/>
              <a:gd name="T74" fmla="*/ 1674 w 4131"/>
              <a:gd name="T75" fmla="*/ 1773 h 2784"/>
              <a:gd name="T76" fmla="*/ 1713 w 4131"/>
              <a:gd name="T77" fmla="*/ 1558 h 2784"/>
              <a:gd name="T78" fmla="*/ 1891 w 4131"/>
              <a:gd name="T79" fmla="*/ 1502 h 2784"/>
              <a:gd name="T80" fmla="*/ 1717 w 4131"/>
              <a:gd name="T81" fmla="*/ 1229 h 2784"/>
              <a:gd name="T82" fmla="*/ 1571 w 4131"/>
              <a:gd name="T83" fmla="*/ 1065 h 2784"/>
              <a:gd name="T84" fmla="*/ 1492 w 4131"/>
              <a:gd name="T85" fmla="*/ 848 h 2784"/>
              <a:gd name="T86" fmla="*/ 1632 w 4131"/>
              <a:gd name="T87" fmla="*/ 796 h 2784"/>
              <a:gd name="T88" fmla="*/ 1681 w 4131"/>
              <a:gd name="T89" fmla="*/ 542 h 2784"/>
              <a:gd name="T90" fmla="*/ 1736 w 4131"/>
              <a:gd name="T91" fmla="*/ 94 h 2784"/>
              <a:gd name="T92" fmla="*/ 2391 w 4131"/>
              <a:gd name="T93" fmla="*/ 56 h 2784"/>
              <a:gd name="T94" fmla="*/ 3002 w 4131"/>
              <a:gd name="T95" fmla="*/ 381 h 2784"/>
              <a:gd name="T96" fmla="*/ 3965 w 4131"/>
              <a:gd name="T97" fmla="*/ 813 h 2784"/>
              <a:gd name="T98" fmla="*/ 3775 w 4131"/>
              <a:gd name="T99" fmla="*/ 1113 h 2784"/>
              <a:gd name="T100" fmla="*/ 3926 w 4131"/>
              <a:gd name="T101" fmla="*/ 1238 h 2784"/>
              <a:gd name="T102" fmla="*/ 2486 w 4131"/>
              <a:gd name="T103" fmla="*/ 520 h 2784"/>
              <a:gd name="T104" fmla="*/ 3515 w 4131"/>
              <a:gd name="T105" fmla="*/ 2038 h 2784"/>
              <a:gd name="T106" fmla="*/ 3928 w 4131"/>
              <a:gd name="T107" fmla="*/ 1907 h 2784"/>
              <a:gd name="T108" fmla="*/ 2374 w 4131"/>
              <a:gd name="T109" fmla="*/ 2270 h 2784"/>
              <a:gd name="T110" fmla="*/ 3585 w 4131"/>
              <a:gd name="T111" fmla="*/ 2021 h 2784"/>
              <a:gd name="T112" fmla="*/ 4113 w 4131"/>
              <a:gd name="T113" fmla="*/ 2173 h 2784"/>
              <a:gd name="T114" fmla="*/ 2486 w 4131"/>
              <a:gd name="T115" fmla="*/ 2306 h 2784"/>
              <a:gd name="T116" fmla="*/ 2762 w 4131"/>
              <a:gd name="T117" fmla="*/ 2247 h 2784"/>
              <a:gd name="T118" fmla="*/ 2566 w 4131"/>
              <a:gd name="T119" fmla="*/ 2183 h 2784"/>
              <a:gd name="T120" fmla="*/ 3184 w 4131"/>
              <a:gd name="T121" fmla="*/ 2578 h 2784"/>
              <a:gd name="T122" fmla="*/ 2987 w 4131"/>
              <a:gd name="T123" fmla="*/ 2136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31" h="2784">
                <a:moveTo>
                  <a:pt x="1198" y="2427"/>
                </a:moveTo>
                <a:lnTo>
                  <a:pt x="1205" y="2449"/>
                </a:lnTo>
                <a:lnTo>
                  <a:pt x="1194" y="2436"/>
                </a:lnTo>
                <a:lnTo>
                  <a:pt x="1172" y="2428"/>
                </a:lnTo>
                <a:lnTo>
                  <a:pt x="1159" y="2450"/>
                </a:lnTo>
                <a:lnTo>
                  <a:pt x="1152" y="2443"/>
                </a:lnTo>
                <a:lnTo>
                  <a:pt x="1155" y="2421"/>
                </a:lnTo>
                <a:lnTo>
                  <a:pt x="1148" y="2427"/>
                </a:lnTo>
                <a:lnTo>
                  <a:pt x="1138" y="2423"/>
                </a:lnTo>
                <a:lnTo>
                  <a:pt x="1146" y="2441"/>
                </a:lnTo>
                <a:lnTo>
                  <a:pt x="1138" y="2450"/>
                </a:lnTo>
                <a:lnTo>
                  <a:pt x="1129" y="2430"/>
                </a:lnTo>
                <a:lnTo>
                  <a:pt x="1120" y="2434"/>
                </a:lnTo>
                <a:lnTo>
                  <a:pt x="1110" y="2426"/>
                </a:lnTo>
                <a:lnTo>
                  <a:pt x="1103" y="2433"/>
                </a:lnTo>
                <a:lnTo>
                  <a:pt x="1084" y="2427"/>
                </a:lnTo>
                <a:lnTo>
                  <a:pt x="1093" y="2417"/>
                </a:lnTo>
                <a:lnTo>
                  <a:pt x="1089" y="2407"/>
                </a:lnTo>
                <a:lnTo>
                  <a:pt x="1071" y="2411"/>
                </a:lnTo>
                <a:lnTo>
                  <a:pt x="1077" y="2395"/>
                </a:lnTo>
                <a:lnTo>
                  <a:pt x="1083" y="2391"/>
                </a:lnTo>
                <a:lnTo>
                  <a:pt x="1090" y="2397"/>
                </a:lnTo>
                <a:lnTo>
                  <a:pt x="1101" y="2382"/>
                </a:lnTo>
                <a:lnTo>
                  <a:pt x="1083" y="2377"/>
                </a:lnTo>
                <a:lnTo>
                  <a:pt x="1086" y="2371"/>
                </a:lnTo>
                <a:lnTo>
                  <a:pt x="1097" y="2377"/>
                </a:lnTo>
                <a:lnTo>
                  <a:pt x="1104" y="2371"/>
                </a:lnTo>
                <a:lnTo>
                  <a:pt x="1097" y="2364"/>
                </a:lnTo>
                <a:lnTo>
                  <a:pt x="1113" y="2358"/>
                </a:lnTo>
                <a:lnTo>
                  <a:pt x="1136" y="2388"/>
                </a:lnTo>
                <a:lnTo>
                  <a:pt x="1182" y="2381"/>
                </a:lnTo>
                <a:lnTo>
                  <a:pt x="1195" y="2372"/>
                </a:lnTo>
                <a:lnTo>
                  <a:pt x="1192" y="2401"/>
                </a:lnTo>
                <a:lnTo>
                  <a:pt x="1205" y="2420"/>
                </a:lnTo>
                <a:lnTo>
                  <a:pt x="1198" y="2427"/>
                </a:lnTo>
                <a:close/>
                <a:moveTo>
                  <a:pt x="1692" y="2002"/>
                </a:moveTo>
                <a:lnTo>
                  <a:pt x="1679" y="1993"/>
                </a:lnTo>
                <a:lnTo>
                  <a:pt x="1681" y="1986"/>
                </a:lnTo>
                <a:lnTo>
                  <a:pt x="1695" y="1982"/>
                </a:lnTo>
                <a:lnTo>
                  <a:pt x="1687" y="1962"/>
                </a:lnTo>
                <a:lnTo>
                  <a:pt x="1671" y="1956"/>
                </a:lnTo>
                <a:lnTo>
                  <a:pt x="1658" y="1933"/>
                </a:lnTo>
                <a:lnTo>
                  <a:pt x="1643" y="1930"/>
                </a:lnTo>
                <a:lnTo>
                  <a:pt x="1646" y="1921"/>
                </a:lnTo>
                <a:lnTo>
                  <a:pt x="1633" y="1910"/>
                </a:lnTo>
                <a:lnTo>
                  <a:pt x="1632" y="1898"/>
                </a:lnTo>
                <a:lnTo>
                  <a:pt x="1615" y="1904"/>
                </a:lnTo>
                <a:lnTo>
                  <a:pt x="1626" y="1884"/>
                </a:lnTo>
                <a:lnTo>
                  <a:pt x="1600" y="1891"/>
                </a:lnTo>
                <a:lnTo>
                  <a:pt x="1597" y="1902"/>
                </a:lnTo>
                <a:lnTo>
                  <a:pt x="1583" y="1898"/>
                </a:lnTo>
                <a:lnTo>
                  <a:pt x="1558" y="1871"/>
                </a:lnTo>
                <a:lnTo>
                  <a:pt x="1571" y="1859"/>
                </a:lnTo>
                <a:lnTo>
                  <a:pt x="1558" y="1839"/>
                </a:lnTo>
                <a:lnTo>
                  <a:pt x="1541" y="1838"/>
                </a:lnTo>
                <a:lnTo>
                  <a:pt x="1541" y="1829"/>
                </a:lnTo>
                <a:lnTo>
                  <a:pt x="1483" y="1807"/>
                </a:lnTo>
                <a:lnTo>
                  <a:pt x="1455" y="1807"/>
                </a:lnTo>
                <a:lnTo>
                  <a:pt x="1449" y="1816"/>
                </a:lnTo>
                <a:lnTo>
                  <a:pt x="1459" y="1822"/>
                </a:lnTo>
                <a:lnTo>
                  <a:pt x="1452" y="1852"/>
                </a:lnTo>
                <a:lnTo>
                  <a:pt x="1470" y="1856"/>
                </a:lnTo>
                <a:lnTo>
                  <a:pt x="1470" y="1862"/>
                </a:lnTo>
                <a:lnTo>
                  <a:pt x="1443" y="1914"/>
                </a:lnTo>
                <a:lnTo>
                  <a:pt x="1433" y="1914"/>
                </a:lnTo>
                <a:lnTo>
                  <a:pt x="1429" y="1902"/>
                </a:lnTo>
                <a:lnTo>
                  <a:pt x="1427" y="1924"/>
                </a:lnTo>
                <a:lnTo>
                  <a:pt x="1416" y="1920"/>
                </a:lnTo>
                <a:lnTo>
                  <a:pt x="1404" y="1931"/>
                </a:lnTo>
                <a:lnTo>
                  <a:pt x="1424" y="1953"/>
                </a:lnTo>
                <a:lnTo>
                  <a:pt x="1391" y="1956"/>
                </a:lnTo>
                <a:lnTo>
                  <a:pt x="1384" y="1975"/>
                </a:lnTo>
                <a:lnTo>
                  <a:pt x="1397" y="1989"/>
                </a:lnTo>
                <a:lnTo>
                  <a:pt x="1377" y="1999"/>
                </a:lnTo>
                <a:lnTo>
                  <a:pt x="1368" y="1990"/>
                </a:lnTo>
                <a:lnTo>
                  <a:pt x="1367" y="1977"/>
                </a:lnTo>
                <a:lnTo>
                  <a:pt x="1375" y="1962"/>
                </a:lnTo>
                <a:lnTo>
                  <a:pt x="1368" y="1957"/>
                </a:lnTo>
                <a:lnTo>
                  <a:pt x="1339" y="1998"/>
                </a:lnTo>
                <a:lnTo>
                  <a:pt x="1344" y="2005"/>
                </a:lnTo>
                <a:lnTo>
                  <a:pt x="1336" y="2018"/>
                </a:lnTo>
                <a:lnTo>
                  <a:pt x="1296" y="2032"/>
                </a:lnTo>
                <a:lnTo>
                  <a:pt x="1287" y="2047"/>
                </a:lnTo>
                <a:lnTo>
                  <a:pt x="1243" y="2070"/>
                </a:lnTo>
                <a:lnTo>
                  <a:pt x="1246" y="2083"/>
                </a:lnTo>
                <a:lnTo>
                  <a:pt x="1259" y="2085"/>
                </a:lnTo>
                <a:lnTo>
                  <a:pt x="1259" y="2101"/>
                </a:lnTo>
                <a:lnTo>
                  <a:pt x="1247" y="2091"/>
                </a:lnTo>
                <a:lnTo>
                  <a:pt x="1227" y="2098"/>
                </a:lnTo>
                <a:lnTo>
                  <a:pt x="1208" y="2117"/>
                </a:lnTo>
                <a:lnTo>
                  <a:pt x="1210" y="2129"/>
                </a:lnTo>
                <a:lnTo>
                  <a:pt x="1197" y="2155"/>
                </a:lnTo>
                <a:lnTo>
                  <a:pt x="1244" y="2237"/>
                </a:lnTo>
                <a:lnTo>
                  <a:pt x="1260" y="2237"/>
                </a:lnTo>
                <a:lnTo>
                  <a:pt x="1267" y="2222"/>
                </a:lnTo>
                <a:lnTo>
                  <a:pt x="1286" y="2222"/>
                </a:lnTo>
                <a:lnTo>
                  <a:pt x="1292" y="2237"/>
                </a:lnTo>
                <a:lnTo>
                  <a:pt x="1273" y="2244"/>
                </a:lnTo>
                <a:lnTo>
                  <a:pt x="1280" y="2256"/>
                </a:lnTo>
                <a:lnTo>
                  <a:pt x="1263" y="2277"/>
                </a:lnTo>
                <a:lnTo>
                  <a:pt x="1293" y="2277"/>
                </a:lnTo>
                <a:lnTo>
                  <a:pt x="1290" y="2264"/>
                </a:lnTo>
                <a:lnTo>
                  <a:pt x="1305" y="2260"/>
                </a:lnTo>
                <a:lnTo>
                  <a:pt x="1321" y="2290"/>
                </a:lnTo>
                <a:lnTo>
                  <a:pt x="1345" y="2286"/>
                </a:lnTo>
                <a:lnTo>
                  <a:pt x="1362" y="2290"/>
                </a:lnTo>
                <a:lnTo>
                  <a:pt x="1364" y="2281"/>
                </a:lnTo>
                <a:lnTo>
                  <a:pt x="1410" y="2273"/>
                </a:lnTo>
                <a:lnTo>
                  <a:pt x="1397" y="2250"/>
                </a:lnTo>
                <a:lnTo>
                  <a:pt x="1420" y="2260"/>
                </a:lnTo>
                <a:lnTo>
                  <a:pt x="1436" y="2244"/>
                </a:lnTo>
                <a:lnTo>
                  <a:pt x="1447" y="2256"/>
                </a:lnTo>
                <a:lnTo>
                  <a:pt x="1463" y="2234"/>
                </a:lnTo>
                <a:lnTo>
                  <a:pt x="1492" y="2237"/>
                </a:lnTo>
                <a:lnTo>
                  <a:pt x="1501" y="2225"/>
                </a:lnTo>
                <a:lnTo>
                  <a:pt x="1486" y="2220"/>
                </a:lnTo>
                <a:lnTo>
                  <a:pt x="1495" y="2198"/>
                </a:lnTo>
                <a:lnTo>
                  <a:pt x="1515" y="2199"/>
                </a:lnTo>
                <a:lnTo>
                  <a:pt x="1515" y="2212"/>
                </a:lnTo>
                <a:lnTo>
                  <a:pt x="1522" y="2212"/>
                </a:lnTo>
                <a:lnTo>
                  <a:pt x="1550" y="2198"/>
                </a:lnTo>
                <a:lnTo>
                  <a:pt x="1535" y="2181"/>
                </a:lnTo>
                <a:lnTo>
                  <a:pt x="1551" y="2173"/>
                </a:lnTo>
                <a:lnTo>
                  <a:pt x="1554" y="2183"/>
                </a:lnTo>
                <a:lnTo>
                  <a:pt x="1566" y="2186"/>
                </a:lnTo>
                <a:lnTo>
                  <a:pt x="1560" y="2165"/>
                </a:lnTo>
                <a:lnTo>
                  <a:pt x="1580" y="2179"/>
                </a:lnTo>
                <a:lnTo>
                  <a:pt x="1576" y="2147"/>
                </a:lnTo>
                <a:lnTo>
                  <a:pt x="1602" y="2178"/>
                </a:lnTo>
                <a:lnTo>
                  <a:pt x="1590" y="2181"/>
                </a:lnTo>
                <a:lnTo>
                  <a:pt x="1594" y="2192"/>
                </a:lnTo>
                <a:lnTo>
                  <a:pt x="1602" y="2198"/>
                </a:lnTo>
                <a:lnTo>
                  <a:pt x="1616" y="2192"/>
                </a:lnTo>
                <a:lnTo>
                  <a:pt x="1616" y="2162"/>
                </a:lnTo>
                <a:lnTo>
                  <a:pt x="1638" y="2146"/>
                </a:lnTo>
                <a:lnTo>
                  <a:pt x="1646" y="2122"/>
                </a:lnTo>
                <a:lnTo>
                  <a:pt x="1666" y="2104"/>
                </a:lnTo>
                <a:lnTo>
                  <a:pt x="1653" y="2075"/>
                </a:lnTo>
                <a:lnTo>
                  <a:pt x="1664" y="2061"/>
                </a:lnTo>
                <a:lnTo>
                  <a:pt x="1675" y="2060"/>
                </a:lnTo>
                <a:lnTo>
                  <a:pt x="1678" y="2045"/>
                </a:lnTo>
                <a:lnTo>
                  <a:pt x="1656" y="2039"/>
                </a:lnTo>
                <a:lnTo>
                  <a:pt x="1656" y="2024"/>
                </a:lnTo>
                <a:lnTo>
                  <a:pt x="1684" y="2016"/>
                </a:lnTo>
                <a:lnTo>
                  <a:pt x="1694" y="2031"/>
                </a:lnTo>
                <a:lnTo>
                  <a:pt x="1700" y="2024"/>
                </a:lnTo>
                <a:lnTo>
                  <a:pt x="1689" y="2006"/>
                </a:lnTo>
                <a:lnTo>
                  <a:pt x="1692" y="2002"/>
                </a:lnTo>
                <a:close/>
                <a:moveTo>
                  <a:pt x="943" y="1532"/>
                </a:moveTo>
                <a:lnTo>
                  <a:pt x="947" y="1523"/>
                </a:lnTo>
                <a:lnTo>
                  <a:pt x="929" y="1510"/>
                </a:lnTo>
                <a:lnTo>
                  <a:pt x="931" y="1503"/>
                </a:lnTo>
                <a:lnTo>
                  <a:pt x="947" y="1508"/>
                </a:lnTo>
                <a:lnTo>
                  <a:pt x="926" y="1473"/>
                </a:lnTo>
                <a:lnTo>
                  <a:pt x="926" y="1447"/>
                </a:lnTo>
                <a:lnTo>
                  <a:pt x="946" y="1448"/>
                </a:lnTo>
                <a:lnTo>
                  <a:pt x="950" y="1440"/>
                </a:lnTo>
                <a:lnTo>
                  <a:pt x="1002" y="1443"/>
                </a:lnTo>
                <a:lnTo>
                  <a:pt x="1005" y="1431"/>
                </a:lnTo>
                <a:lnTo>
                  <a:pt x="1016" y="1434"/>
                </a:lnTo>
                <a:lnTo>
                  <a:pt x="1022" y="1411"/>
                </a:lnTo>
                <a:lnTo>
                  <a:pt x="1044" y="1408"/>
                </a:lnTo>
                <a:lnTo>
                  <a:pt x="1047" y="1382"/>
                </a:lnTo>
                <a:lnTo>
                  <a:pt x="1040" y="1356"/>
                </a:lnTo>
                <a:lnTo>
                  <a:pt x="1032" y="1355"/>
                </a:lnTo>
                <a:lnTo>
                  <a:pt x="1029" y="1363"/>
                </a:lnTo>
                <a:lnTo>
                  <a:pt x="1018" y="1359"/>
                </a:lnTo>
                <a:lnTo>
                  <a:pt x="1016" y="1368"/>
                </a:lnTo>
                <a:lnTo>
                  <a:pt x="1002" y="1362"/>
                </a:lnTo>
                <a:lnTo>
                  <a:pt x="995" y="1371"/>
                </a:lnTo>
                <a:lnTo>
                  <a:pt x="995" y="1382"/>
                </a:lnTo>
                <a:lnTo>
                  <a:pt x="983" y="1388"/>
                </a:lnTo>
                <a:lnTo>
                  <a:pt x="985" y="1397"/>
                </a:lnTo>
                <a:lnTo>
                  <a:pt x="963" y="1392"/>
                </a:lnTo>
                <a:lnTo>
                  <a:pt x="966" y="1404"/>
                </a:lnTo>
                <a:lnTo>
                  <a:pt x="944" y="1417"/>
                </a:lnTo>
                <a:lnTo>
                  <a:pt x="923" y="1421"/>
                </a:lnTo>
                <a:lnTo>
                  <a:pt x="905" y="1418"/>
                </a:lnTo>
                <a:lnTo>
                  <a:pt x="904" y="1408"/>
                </a:lnTo>
                <a:lnTo>
                  <a:pt x="887" y="1407"/>
                </a:lnTo>
                <a:lnTo>
                  <a:pt x="878" y="1412"/>
                </a:lnTo>
                <a:lnTo>
                  <a:pt x="874" y="1407"/>
                </a:lnTo>
                <a:lnTo>
                  <a:pt x="871" y="1424"/>
                </a:lnTo>
                <a:lnTo>
                  <a:pt x="881" y="1428"/>
                </a:lnTo>
                <a:lnTo>
                  <a:pt x="867" y="1434"/>
                </a:lnTo>
                <a:lnTo>
                  <a:pt x="864" y="1425"/>
                </a:lnTo>
                <a:lnTo>
                  <a:pt x="856" y="1438"/>
                </a:lnTo>
                <a:lnTo>
                  <a:pt x="867" y="1451"/>
                </a:lnTo>
                <a:lnTo>
                  <a:pt x="859" y="1454"/>
                </a:lnTo>
                <a:lnTo>
                  <a:pt x="859" y="1473"/>
                </a:lnTo>
                <a:lnTo>
                  <a:pt x="867" y="1470"/>
                </a:lnTo>
                <a:lnTo>
                  <a:pt x="854" y="1489"/>
                </a:lnTo>
                <a:lnTo>
                  <a:pt x="854" y="1510"/>
                </a:lnTo>
                <a:lnTo>
                  <a:pt x="865" y="1508"/>
                </a:lnTo>
                <a:lnTo>
                  <a:pt x="862" y="1519"/>
                </a:lnTo>
                <a:lnTo>
                  <a:pt x="875" y="1522"/>
                </a:lnTo>
                <a:lnTo>
                  <a:pt x="881" y="1535"/>
                </a:lnTo>
                <a:lnTo>
                  <a:pt x="905" y="1542"/>
                </a:lnTo>
                <a:lnTo>
                  <a:pt x="918" y="1539"/>
                </a:lnTo>
                <a:lnTo>
                  <a:pt x="943" y="1532"/>
                </a:lnTo>
                <a:close/>
                <a:moveTo>
                  <a:pt x="2341" y="2390"/>
                </a:moveTo>
                <a:lnTo>
                  <a:pt x="2350" y="2388"/>
                </a:lnTo>
                <a:lnTo>
                  <a:pt x="2358" y="2371"/>
                </a:lnTo>
                <a:lnTo>
                  <a:pt x="2347" y="2358"/>
                </a:lnTo>
                <a:lnTo>
                  <a:pt x="2321" y="2358"/>
                </a:lnTo>
                <a:lnTo>
                  <a:pt x="2319" y="2341"/>
                </a:lnTo>
                <a:lnTo>
                  <a:pt x="2299" y="2313"/>
                </a:lnTo>
                <a:lnTo>
                  <a:pt x="2301" y="2297"/>
                </a:lnTo>
                <a:lnTo>
                  <a:pt x="2288" y="2290"/>
                </a:lnTo>
                <a:lnTo>
                  <a:pt x="2289" y="2240"/>
                </a:lnTo>
                <a:lnTo>
                  <a:pt x="2270" y="2218"/>
                </a:lnTo>
                <a:lnTo>
                  <a:pt x="2259" y="2217"/>
                </a:lnTo>
                <a:lnTo>
                  <a:pt x="2240" y="2195"/>
                </a:lnTo>
                <a:lnTo>
                  <a:pt x="2217" y="2194"/>
                </a:lnTo>
                <a:lnTo>
                  <a:pt x="2208" y="2185"/>
                </a:lnTo>
                <a:lnTo>
                  <a:pt x="2154" y="2205"/>
                </a:lnTo>
                <a:lnTo>
                  <a:pt x="2136" y="2221"/>
                </a:lnTo>
                <a:lnTo>
                  <a:pt x="2130" y="2237"/>
                </a:lnTo>
                <a:lnTo>
                  <a:pt x="2142" y="2257"/>
                </a:lnTo>
                <a:lnTo>
                  <a:pt x="2135" y="2266"/>
                </a:lnTo>
                <a:lnTo>
                  <a:pt x="2142" y="2302"/>
                </a:lnTo>
                <a:lnTo>
                  <a:pt x="2135" y="2313"/>
                </a:lnTo>
                <a:lnTo>
                  <a:pt x="2148" y="2325"/>
                </a:lnTo>
                <a:lnTo>
                  <a:pt x="2139" y="2341"/>
                </a:lnTo>
                <a:lnTo>
                  <a:pt x="2174" y="2348"/>
                </a:lnTo>
                <a:lnTo>
                  <a:pt x="2184" y="2365"/>
                </a:lnTo>
                <a:lnTo>
                  <a:pt x="2195" y="2367"/>
                </a:lnTo>
                <a:lnTo>
                  <a:pt x="2204" y="2381"/>
                </a:lnTo>
                <a:lnTo>
                  <a:pt x="2197" y="2387"/>
                </a:lnTo>
                <a:lnTo>
                  <a:pt x="2226" y="2413"/>
                </a:lnTo>
                <a:lnTo>
                  <a:pt x="2253" y="2403"/>
                </a:lnTo>
                <a:lnTo>
                  <a:pt x="2298" y="2424"/>
                </a:lnTo>
                <a:lnTo>
                  <a:pt x="2289" y="2392"/>
                </a:lnTo>
                <a:lnTo>
                  <a:pt x="2295" y="2387"/>
                </a:lnTo>
                <a:lnTo>
                  <a:pt x="2315" y="2414"/>
                </a:lnTo>
                <a:lnTo>
                  <a:pt x="2338" y="2413"/>
                </a:lnTo>
                <a:lnTo>
                  <a:pt x="2351" y="2424"/>
                </a:lnTo>
                <a:lnTo>
                  <a:pt x="2365" y="2423"/>
                </a:lnTo>
                <a:lnTo>
                  <a:pt x="2357" y="2407"/>
                </a:lnTo>
                <a:lnTo>
                  <a:pt x="2344" y="2400"/>
                </a:lnTo>
                <a:lnTo>
                  <a:pt x="2341" y="2390"/>
                </a:lnTo>
                <a:close/>
                <a:moveTo>
                  <a:pt x="1068" y="1581"/>
                </a:moveTo>
                <a:lnTo>
                  <a:pt x="1063" y="1570"/>
                </a:lnTo>
                <a:lnTo>
                  <a:pt x="1047" y="1572"/>
                </a:lnTo>
                <a:lnTo>
                  <a:pt x="1021" y="1546"/>
                </a:lnTo>
                <a:lnTo>
                  <a:pt x="998" y="1541"/>
                </a:lnTo>
                <a:lnTo>
                  <a:pt x="989" y="1528"/>
                </a:lnTo>
                <a:lnTo>
                  <a:pt x="989" y="1503"/>
                </a:lnTo>
                <a:lnTo>
                  <a:pt x="980" y="1499"/>
                </a:lnTo>
                <a:lnTo>
                  <a:pt x="978" y="1531"/>
                </a:lnTo>
                <a:lnTo>
                  <a:pt x="956" y="1529"/>
                </a:lnTo>
                <a:lnTo>
                  <a:pt x="960" y="1555"/>
                </a:lnTo>
                <a:lnTo>
                  <a:pt x="953" y="1565"/>
                </a:lnTo>
                <a:lnTo>
                  <a:pt x="936" y="1555"/>
                </a:lnTo>
                <a:lnTo>
                  <a:pt x="940" y="1545"/>
                </a:lnTo>
                <a:lnTo>
                  <a:pt x="903" y="1552"/>
                </a:lnTo>
                <a:lnTo>
                  <a:pt x="900" y="1606"/>
                </a:lnTo>
                <a:lnTo>
                  <a:pt x="910" y="1636"/>
                </a:lnTo>
                <a:lnTo>
                  <a:pt x="923" y="1630"/>
                </a:lnTo>
                <a:lnTo>
                  <a:pt x="921" y="1620"/>
                </a:lnTo>
                <a:lnTo>
                  <a:pt x="930" y="1621"/>
                </a:lnTo>
                <a:lnTo>
                  <a:pt x="936" y="1633"/>
                </a:lnTo>
                <a:lnTo>
                  <a:pt x="930" y="1642"/>
                </a:lnTo>
                <a:lnTo>
                  <a:pt x="944" y="1650"/>
                </a:lnTo>
                <a:lnTo>
                  <a:pt x="944" y="1642"/>
                </a:lnTo>
                <a:lnTo>
                  <a:pt x="957" y="1643"/>
                </a:lnTo>
                <a:lnTo>
                  <a:pt x="959" y="1632"/>
                </a:lnTo>
                <a:lnTo>
                  <a:pt x="967" y="1632"/>
                </a:lnTo>
                <a:lnTo>
                  <a:pt x="973" y="1640"/>
                </a:lnTo>
                <a:lnTo>
                  <a:pt x="963" y="1650"/>
                </a:lnTo>
                <a:lnTo>
                  <a:pt x="966" y="1660"/>
                </a:lnTo>
                <a:lnTo>
                  <a:pt x="983" y="1666"/>
                </a:lnTo>
                <a:lnTo>
                  <a:pt x="1011" y="1653"/>
                </a:lnTo>
                <a:lnTo>
                  <a:pt x="1011" y="1634"/>
                </a:lnTo>
                <a:lnTo>
                  <a:pt x="1038" y="1616"/>
                </a:lnTo>
                <a:lnTo>
                  <a:pt x="1041" y="1597"/>
                </a:lnTo>
                <a:lnTo>
                  <a:pt x="1060" y="1603"/>
                </a:lnTo>
                <a:lnTo>
                  <a:pt x="1063" y="1581"/>
                </a:lnTo>
                <a:lnTo>
                  <a:pt x="1068" y="1581"/>
                </a:lnTo>
                <a:close/>
                <a:moveTo>
                  <a:pt x="2200" y="2653"/>
                </a:moveTo>
                <a:lnTo>
                  <a:pt x="2208" y="2640"/>
                </a:lnTo>
                <a:lnTo>
                  <a:pt x="2179" y="2612"/>
                </a:lnTo>
                <a:lnTo>
                  <a:pt x="2149" y="2601"/>
                </a:lnTo>
                <a:lnTo>
                  <a:pt x="2136" y="2629"/>
                </a:lnTo>
                <a:lnTo>
                  <a:pt x="2120" y="2627"/>
                </a:lnTo>
                <a:lnTo>
                  <a:pt x="2135" y="2633"/>
                </a:lnTo>
                <a:lnTo>
                  <a:pt x="2125" y="2640"/>
                </a:lnTo>
                <a:lnTo>
                  <a:pt x="2135" y="2648"/>
                </a:lnTo>
                <a:lnTo>
                  <a:pt x="2143" y="2640"/>
                </a:lnTo>
                <a:lnTo>
                  <a:pt x="2154" y="2663"/>
                </a:lnTo>
                <a:lnTo>
                  <a:pt x="2133" y="2681"/>
                </a:lnTo>
                <a:lnTo>
                  <a:pt x="2125" y="2704"/>
                </a:lnTo>
                <a:lnTo>
                  <a:pt x="2116" y="2702"/>
                </a:lnTo>
                <a:lnTo>
                  <a:pt x="2112" y="2711"/>
                </a:lnTo>
                <a:lnTo>
                  <a:pt x="2122" y="2720"/>
                </a:lnTo>
                <a:lnTo>
                  <a:pt x="2115" y="2731"/>
                </a:lnTo>
                <a:lnTo>
                  <a:pt x="2126" y="2740"/>
                </a:lnTo>
                <a:lnTo>
                  <a:pt x="2128" y="2760"/>
                </a:lnTo>
                <a:lnTo>
                  <a:pt x="2146" y="2743"/>
                </a:lnTo>
                <a:lnTo>
                  <a:pt x="2152" y="2747"/>
                </a:lnTo>
                <a:lnTo>
                  <a:pt x="2151" y="2776"/>
                </a:lnTo>
                <a:lnTo>
                  <a:pt x="2168" y="2784"/>
                </a:lnTo>
                <a:lnTo>
                  <a:pt x="2184" y="2766"/>
                </a:lnTo>
                <a:lnTo>
                  <a:pt x="2178" y="2753"/>
                </a:lnTo>
                <a:lnTo>
                  <a:pt x="2188" y="2743"/>
                </a:lnTo>
                <a:lnTo>
                  <a:pt x="2182" y="2718"/>
                </a:lnTo>
                <a:lnTo>
                  <a:pt x="2187" y="2714"/>
                </a:lnTo>
                <a:lnTo>
                  <a:pt x="2201" y="2725"/>
                </a:lnTo>
                <a:lnTo>
                  <a:pt x="2207" y="2705"/>
                </a:lnTo>
                <a:lnTo>
                  <a:pt x="2198" y="2701"/>
                </a:lnTo>
                <a:lnTo>
                  <a:pt x="2182" y="2705"/>
                </a:lnTo>
                <a:lnTo>
                  <a:pt x="2182" y="2679"/>
                </a:lnTo>
                <a:lnTo>
                  <a:pt x="2161" y="2672"/>
                </a:lnTo>
                <a:lnTo>
                  <a:pt x="2164" y="2658"/>
                </a:lnTo>
                <a:lnTo>
                  <a:pt x="2200" y="2653"/>
                </a:lnTo>
                <a:close/>
                <a:moveTo>
                  <a:pt x="2092" y="2570"/>
                </a:moveTo>
                <a:lnTo>
                  <a:pt x="2077" y="2563"/>
                </a:lnTo>
                <a:lnTo>
                  <a:pt x="2079" y="2552"/>
                </a:lnTo>
                <a:lnTo>
                  <a:pt x="2054" y="2545"/>
                </a:lnTo>
                <a:lnTo>
                  <a:pt x="2040" y="2552"/>
                </a:lnTo>
                <a:lnTo>
                  <a:pt x="2028" y="2542"/>
                </a:lnTo>
                <a:lnTo>
                  <a:pt x="2019" y="2555"/>
                </a:lnTo>
                <a:lnTo>
                  <a:pt x="2011" y="2531"/>
                </a:lnTo>
                <a:lnTo>
                  <a:pt x="1985" y="2532"/>
                </a:lnTo>
                <a:lnTo>
                  <a:pt x="1998" y="2541"/>
                </a:lnTo>
                <a:lnTo>
                  <a:pt x="1999" y="2550"/>
                </a:lnTo>
                <a:lnTo>
                  <a:pt x="2008" y="2551"/>
                </a:lnTo>
                <a:lnTo>
                  <a:pt x="2008" y="2563"/>
                </a:lnTo>
                <a:lnTo>
                  <a:pt x="1992" y="2564"/>
                </a:lnTo>
                <a:lnTo>
                  <a:pt x="1986" y="2577"/>
                </a:lnTo>
                <a:lnTo>
                  <a:pt x="1992" y="2581"/>
                </a:lnTo>
                <a:lnTo>
                  <a:pt x="1998" y="2571"/>
                </a:lnTo>
                <a:lnTo>
                  <a:pt x="2004" y="2577"/>
                </a:lnTo>
                <a:lnTo>
                  <a:pt x="1995" y="2588"/>
                </a:lnTo>
                <a:lnTo>
                  <a:pt x="1983" y="2588"/>
                </a:lnTo>
                <a:lnTo>
                  <a:pt x="1994" y="2594"/>
                </a:lnTo>
                <a:lnTo>
                  <a:pt x="1983" y="2606"/>
                </a:lnTo>
                <a:lnTo>
                  <a:pt x="1991" y="2612"/>
                </a:lnTo>
                <a:lnTo>
                  <a:pt x="1975" y="2619"/>
                </a:lnTo>
                <a:lnTo>
                  <a:pt x="2004" y="2626"/>
                </a:lnTo>
                <a:lnTo>
                  <a:pt x="2002" y="2648"/>
                </a:lnTo>
                <a:lnTo>
                  <a:pt x="2048" y="2658"/>
                </a:lnTo>
                <a:lnTo>
                  <a:pt x="2024" y="2629"/>
                </a:lnTo>
                <a:lnTo>
                  <a:pt x="2030" y="2623"/>
                </a:lnTo>
                <a:lnTo>
                  <a:pt x="2060" y="2620"/>
                </a:lnTo>
                <a:lnTo>
                  <a:pt x="2058" y="2637"/>
                </a:lnTo>
                <a:lnTo>
                  <a:pt x="2087" y="2640"/>
                </a:lnTo>
                <a:lnTo>
                  <a:pt x="2093" y="2636"/>
                </a:lnTo>
                <a:lnTo>
                  <a:pt x="2089" y="2623"/>
                </a:lnTo>
                <a:lnTo>
                  <a:pt x="2070" y="2601"/>
                </a:lnTo>
                <a:lnTo>
                  <a:pt x="2103" y="2601"/>
                </a:lnTo>
                <a:lnTo>
                  <a:pt x="2107" y="2590"/>
                </a:lnTo>
                <a:lnTo>
                  <a:pt x="2097" y="2586"/>
                </a:lnTo>
                <a:lnTo>
                  <a:pt x="2092" y="2570"/>
                </a:lnTo>
                <a:close/>
                <a:moveTo>
                  <a:pt x="2081" y="2681"/>
                </a:moveTo>
                <a:lnTo>
                  <a:pt x="2076" y="2671"/>
                </a:lnTo>
                <a:lnTo>
                  <a:pt x="2034" y="2663"/>
                </a:lnTo>
                <a:lnTo>
                  <a:pt x="2022" y="2671"/>
                </a:lnTo>
                <a:lnTo>
                  <a:pt x="2022" y="2681"/>
                </a:lnTo>
                <a:lnTo>
                  <a:pt x="2017" y="2676"/>
                </a:lnTo>
                <a:lnTo>
                  <a:pt x="2014" y="2661"/>
                </a:lnTo>
                <a:lnTo>
                  <a:pt x="1989" y="2666"/>
                </a:lnTo>
                <a:lnTo>
                  <a:pt x="1989" y="2653"/>
                </a:lnTo>
                <a:lnTo>
                  <a:pt x="1962" y="2637"/>
                </a:lnTo>
                <a:lnTo>
                  <a:pt x="1933" y="2661"/>
                </a:lnTo>
                <a:lnTo>
                  <a:pt x="1921" y="2661"/>
                </a:lnTo>
                <a:lnTo>
                  <a:pt x="1921" y="2672"/>
                </a:lnTo>
                <a:lnTo>
                  <a:pt x="1903" y="2682"/>
                </a:lnTo>
                <a:lnTo>
                  <a:pt x="1910" y="2698"/>
                </a:lnTo>
                <a:lnTo>
                  <a:pt x="1901" y="2711"/>
                </a:lnTo>
                <a:lnTo>
                  <a:pt x="1910" y="2715"/>
                </a:lnTo>
                <a:lnTo>
                  <a:pt x="1901" y="2727"/>
                </a:lnTo>
                <a:lnTo>
                  <a:pt x="1916" y="2761"/>
                </a:lnTo>
                <a:lnTo>
                  <a:pt x="1927" y="2754"/>
                </a:lnTo>
                <a:lnTo>
                  <a:pt x="1940" y="2763"/>
                </a:lnTo>
                <a:lnTo>
                  <a:pt x="2001" y="2734"/>
                </a:lnTo>
                <a:lnTo>
                  <a:pt x="2008" y="2715"/>
                </a:lnTo>
                <a:lnTo>
                  <a:pt x="2025" y="2715"/>
                </a:lnTo>
                <a:lnTo>
                  <a:pt x="2021" y="2705"/>
                </a:lnTo>
                <a:lnTo>
                  <a:pt x="2032" y="2698"/>
                </a:lnTo>
                <a:lnTo>
                  <a:pt x="2030" y="2686"/>
                </a:lnTo>
                <a:lnTo>
                  <a:pt x="2043" y="2689"/>
                </a:lnTo>
                <a:lnTo>
                  <a:pt x="2050" y="2676"/>
                </a:lnTo>
                <a:lnTo>
                  <a:pt x="2070" y="2712"/>
                </a:lnTo>
                <a:lnTo>
                  <a:pt x="2071" y="2682"/>
                </a:lnTo>
                <a:lnTo>
                  <a:pt x="2093" y="2707"/>
                </a:lnTo>
                <a:lnTo>
                  <a:pt x="2106" y="2691"/>
                </a:lnTo>
                <a:lnTo>
                  <a:pt x="2102" y="2673"/>
                </a:lnTo>
                <a:lnTo>
                  <a:pt x="2081" y="2681"/>
                </a:lnTo>
                <a:close/>
                <a:moveTo>
                  <a:pt x="1077" y="1802"/>
                </a:moveTo>
                <a:lnTo>
                  <a:pt x="1070" y="1812"/>
                </a:lnTo>
                <a:lnTo>
                  <a:pt x="1071" y="1825"/>
                </a:lnTo>
                <a:lnTo>
                  <a:pt x="1083" y="1835"/>
                </a:lnTo>
                <a:lnTo>
                  <a:pt x="1077" y="1855"/>
                </a:lnTo>
                <a:lnTo>
                  <a:pt x="1096" y="1853"/>
                </a:lnTo>
                <a:lnTo>
                  <a:pt x="1091" y="1838"/>
                </a:lnTo>
                <a:lnTo>
                  <a:pt x="1101" y="1839"/>
                </a:lnTo>
                <a:lnTo>
                  <a:pt x="1104" y="1829"/>
                </a:lnTo>
                <a:lnTo>
                  <a:pt x="1116" y="1848"/>
                </a:lnTo>
                <a:lnTo>
                  <a:pt x="1129" y="1838"/>
                </a:lnTo>
                <a:lnTo>
                  <a:pt x="1140" y="1846"/>
                </a:lnTo>
                <a:lnTo>
                  <a:pt x="1139" y="1840"/>
                </a:lnTo>
                <a:lnTo>
                  <a:pt x="1149" y="1838"/>
                </a:lnTo>
                <a:lnTo>
                  <a:pt x="1145" y="1829"/>
                </a:lnTo>
                <a:lnTo>
                  <a:pt x="1155" y="1817"/>
                </a:lnTo>
                <a:lnTo>
                  <a:pt x="1148" y="1797"/>
                </a:lnTo>
                <a:lnTo>
                  <a:pt x="1135" y="1809"/>
                </a:lnTo>
                <a:lnTo>
                  <a:pt x="1139" y="1773"/>
                </a:lnTo>
                <a:lnTo>
                  <a:pt x="1113" y="1780"/>
                </a:lnTo>
                <a:lnTo>
                  <a:pt x="1107" y="1774"/>
                </a:lnTo>
                <a:lnTo>
                  <a:pt x="1112" y="1763"/>
                </a:lnTo>
                <a:lnTo>
                  <a:pt x="1103" y="1768"/>
                </a:lnTo>
                <a:lnTo>
                  <a:pt x="1099" y="1757"/>
                </a:lnTo>
                <a:lnTo>
                  <a:pt x="1099" y="1741"/>
                </a:lnTo>
                <a:lnTo>
                  <a:pt x="1110" y="1735"/>
                </a:lnTo>
                <a:lnTo>
                  <a:pt x="1112" y="1719"/>
                </a:lnTo>
                <a:lnTo>
                  <a:pt x="1093" y="1724"/>
                </a:lnTo>
                <a:lnTo>
                  <a:pt x="1096" y="1709"/>
                </a:lnTo>
                <a:lnTo>
                  <a:pt x="1087" y="1717"/>
                </a:lnTo>
                <a:lnTo>
                  <a:pt x="1071" y="1709"/>
                </a:lnTo>
                <a:lnTo>
                  <a:pt x="1063" y="1718"/>
                </a:lnTo>
                <a:lnTo>
                  <a:pt x="1073" y="1744"/>
                </a:lnTo>
                <a:lnTo>
                  <a:pt x="1064" y="1767"/>
                </a:lnTo>
                <a:lnTo>
                  <a:pt x="1070" y="1777"/>
                </a:lnTo>
                <a:lnTo>
                  <a:pt x="1064" y="1789"/>
                </a:lnTo>
                <a:lnTo>
                  <a:pt x="1078" y="1781"/>
                </a:lnTo>
                <a:lnTo>
                  <a:pt x="1090" y="1791"/>
                </a:lnTo>
                <a:lnTo>
                  <a:pt x="1084" y="1804"/>
                </a:lnTo>
                <a:lnTo>
                  <a:pt x="1077" y="1802"/>
                </a:lnTo>
                <a:close/>
                <a:moveTo>
                  <a:pt x="1511" y="1238"/>
                </a:moveTo>
                <a:lnTo>
                  <a:pt x="1505" y="1221"/>
                </a:lnTo>
                <a:lnTo>
                  <a:pt x="1501" y="1244"/>
                </a:lnTo>
                <a:lnTo>
                  <a:pt x="1491" y="1252"/>
                </a:lnTo>
                <a:lnTo>
                  <a:pt x="1453" y="1245"/>
                </a:lnTo>
                <a:lnTo>
                  <a:pt x="1440" y="1237"/>
                </a:lnTo>
                <a:lnTo>
                  <a:pt x="1432" y="1270"/>
                </a:lnTo>
                <a:lnTo>
                  <a:pt x="1455" y="1271"/>
                </a:lnTo>
                <a:lnTo>
                  <a:pt x="1476" y="1286"/>
                </a:lnTo>
                <a:lnTo>
                  <a:pt x="1492" y="1287"/>
                </a:lnTo>
                <a:lnTo>
                  <a:pt x="1519" y="1254"/>
                </a:lnTo>
                <a:lnTo>
                  <a:pt x="1544" y="1255"/>
                </a:lnTo>
                <a:lnTo>
                  <a:pt x="1550" y="1263"/>
                </a:lnTo>
                <a:lnTo>
                  <a:pt x="1577" y="1260"/>
                </a:lnTo>
                <a:lnTo>
                  <a:pt x="1583" y="1276"/>
                </a:lnTo>
                <a:lnTo>
                  <a:pt x="1591" y="1265"/>
                </a:lnTo>
                <a:lnTo>
                  <a:pt x="1606" y="1265"/>
                </a:lnTo>
                <a:lnTo>
                  <a:pt x="1617" y="1278"/>
                </a:lnTo>
                <a:lnTo>
                  <a:pt x="1616" y="1289"/>
                </a:lnTo>
                <a:lnTo>
                  <a:pt x="1629" y="1283"/>
                </a:lnTo>
                <a:lnTo>
                  <a:pt x="1632" y="1300"/>
                </a:lnTo>
                <a:lnTo>
                  <a:pt x="1623" y="1301"/>
                </a:lnTo>
                <a:lnTo>
                  <a:pt x="1619" y="1314"/>
                </a:lnTo>
                <a:lnTo>
                  <a:pt x="1600" y="1319"/>
                </a:lnTo>
                <a:lnTo>
                  <a:pt x="1609" y="1332"/>
                </a:lnTo>
                <a:lnTo>
                  <a:pt x="1640" y="1340"/>
                </a:lnTo>
                <a:lnTo>
                  <a:pt x="1643" y="1323"/>
                </a:lnTo>
                <a:lnTo>
                  <a:pt x="1649" y="1332"/>
                </a:lnTo>
                <a:lnTo>
                  <a:pt x="1671" y="1320"/>
                </a:lnTo>
                <a:lnTo>
                  <a:pt x="1662" y="1284"/>
                </a:lnTo>
                <a:lnTo>
                  <a:pt x="1677" y="1281"/>
                </a:lnTo>
                <a:lnTo>
                  <a:pt x="1671" y="1254"/>
                </a:lnTo>
                <a:lnTo>
                  <a:pt x="1652" y="1261"/>
                </a:lnTo>
                <a:lnTo>
                  <a:pt x="1645" y="1248"/>
                </a:lnTo>
                <a:lnTo>
                  <a:pt x="1655" y="1244"/>
                </a:lnTo>
                <a:lnTo>
                  <a:pt x="1652" y="1238"/>
                </a:lnTo>
                <a:lnTo>
                  <a:pt x="1617" y="1237"/>
                </a:lnTo>
                <a:lnTo>
                  <a:pt x="1596" y="1244"/>
                </a:lnTo>
                <a:lnTo>
                  <a:pt x="1579" y="1229"/>
                </a:lnTo>
                <a:lnTo>
                  <a:pt x="1597" y="1221"/>
                </a:lnTo>
                <a:lnTo>
                  <a:pt x="1579" y="1208"/>
                </a:lnTo>
                <a:lnTo>
                  <a:pt x="1584" y="1199"/>
                </a:lnTo>
                <a:lnTo>
                  <a:pt x="1599" y="1203"/>
                </a:lnTo>
                <a:lnTo>
                  <a:pt x="1600" y="1182"/>
                </a:lnTo>
                <a:lnTo>
                  <a:pt x="1612" y="1192"/>
                </a:lnTo>
                <a:lnTo>
                  <a:pt x="1619" y="1179"/>
                </a:lnTo>
                <a:lnTo>
                  <a:pt x="1629" y="1176"/>
                </a:lnTo>
                <a:lnTo>
                  <a:pt x="1639" y="1191"/>
                </a:lnTo>
                <a:lnTo>
                  <a:pt x="1643" y="1185"/>
                </a:lnTo>
                <a:lnTo>
                  <a:pt x="1642" y="1167"/>
                </a:lnTo>
                <a:lnTo>
                  <a:pt x="1623" y="1160"/>
                </a:lnTo>
                <a:lnTo>
                  <a:pt x="1616" y="1144"/>
                </a:lnTo>
                <a:lnTo>
                  <a:pt x="1594" y="1139"/>
                </a:lnTo>
                <a:lnTo>
                  <a:pt x="1589" y="1149"/>
                </a:lnTo>
                <a:lnTo>
                  <a:pt x="1576" y="1147"/>
                </a:lnTo>
                <a:lnTo>
                  <a:pt x="1564" y="1123"/>
                </a:lnTo>
                <a:lnTo>
                  <a:pt x="1553" y="1118"/>
                </a:lnTo>
                <a:lnTo>
                  <a:pt x="1524" y="1137"/>
                </a:lnTo>
                <a:lnTo>
                  <a:pt x="1522" y="1143"/>
                </a:lnTo>
                <a:lnTo>
                  <a:pt x="1545" y="1160"/>
                </a:lnTo>
                <a:lnTo>
                  <a:pt x="1561" y="1191"/>
                </a:lnTo>
                <a:lnTo>
                  <a:pt x="1542" y="1202"/>
                </a:lnTo>
                <a:lnTo>
                  <a:pt x="1531" y="1189"/>
                </a:lnTo>
                <a:lnTo>
                  <a:pt x="1522" y="1191"/>
                </a:lnTo>
                <a:lnTo>
                  <a:pt x="1518" y="1219"/>
                </a:lnTo>
                <a:lnTo>
                  <a:pt x="1531" y="1231"/>
                </a:lnTo>
                <a:lnTo>
                  <a:pt x="1525" y="1242"/>
                </a:lnTo>
                <a:lnTo>
                  <a:pt x="1511" y="1238"/>
                </a:lnTo>
                <a:close/>
                <a:moveTo>
                  <a:pt x="1246" y="1545"/>
                </a:moveTo>
                <a:lnTo>
                  <a:pt x="1261" y="1521"/>
                </a:lnTo>
                <a:lnTo>
                  <a:pt x="1287" y="1519"/>
                </a:lnTo>
                <a:lnTo>
                  <a:pt x="1282" y="1532"/>
                </a:lnTo>
                <a:lnTo>
                  <a:pt x="1296" y="1539"/>
                </a:lnTo>
                <a:lnTo>
                  <a:pt x="1297" y="1572"/>
                </a:lnTo>
                <a:lnTo>
                  <a:pt x="1312" y="1565"/>
                </a:lnTo>
                <a:lnTo>
                  <a:pt x="1332" y="1575"/>
                </a:lnTo>
                <a:lnTo>
                  <a:pt x="1348" y="1562"/>
                </a:lnTo>
                <a:lnTo>
                  <a:pt x="1345" y="1541"/>
                </a:lnTo>
                <a:lnTo>
                  <a:pt x="1354" y="1531"/>
                </a:lnTo>
                <a:lnTo>
                  <a:pt x="1342" y="1487"/>
                </a:lnTo>
                <a:lnTo>
                  <a:pt x="1319" y="1473"/>
                </a:lnTo>
                <a:lnTo>
                  <a:pt x="1321" y="1457"/>
                </a:lnTo>
                <a:lnTo>
                  <a:pt x="1289" y="1470"/>
                </a:lnTo>
                <a:lnTo>
                  <a:pt x="1270" y="1456"/>
                </a:lnTo>
                <a:lnTo>
                  <a:pt x="1259" y="1430"/>
                </a:lnTo>
                <a:lnTo>
                  <a:pt x="1227" y="1440"/>
                </a:lnTo>
                <a:lnTo>
                  <a:pt x="1194" y="1423"/>
                </a:lnTo>
                <a:lnTo>
                  <a:pt x="1195" y="1438"/>
                </a:lnTo>
                <a:lnTo>
                  <a:pt x="1188" y="1444"/>
                </a:lnTo>
                <a:lnTo>
                  <a:pt x="1179" y="1444"/>
                </a:lnTo>
                <a:lnTo>
                  <a:pt x="1179" y="1434"/>
                </a:lnTo>
                <a:lnTo>
                  <a:pt x="1165" y="1440"/>
                </a:lnTo>
                <a:lnTo>
                  <a:pt x="1153" y="1434"/>
                </a:lnTo>
                <a:lnTo>
                  <a:pt x="1158" y="1443"/>
                </a:lnTo>
                <a:lnTo>
                  <a:pt x="1176" y="1446"/>
                </a:lnTo>
                <a:lnTo>
                  <a:pt x="1184" y="1470"/>
                </a:lnTo>
                <a:lnTo>
                  <a:pt x="1172" y="1480"/>
                </a:lnTo>
                <a:lnTo>
                  <a:pt x="1165" y="1503"/>
                </a:lnTo>
                <a:lnTo>
                  <a:pt x="1169" y="1509"/>
                </a:lnTo>
                <a:lnTo>
                  <a:pt x="1188" y="1490"/>
                </a:lnTo>
                <a:lnTo>
                  <a:pt x="1205" y="1487"/>
                </a:lnTo>
                <a:lnTo>
                  <a:pt x="1207" y="1506"/>
                </a:lnTo>
                <a:lnTo>
                  <a:pt x="1220" y="1500"/>
                </a:lnTo>
                <a:lnTo>
                  <a:pt x="1212" y="1535"/>
                </a:lnTo>
                <a:lnTo>
                  <a:pt x="1234" y="1532"/>
                </a:lnTo>
                <a:lnTo>
                  <a:pt x="1231" y="1539"/>
                </a:lnTo>
                <a:lnTo>
                  <a:pt x="1246" y="1545"/>
                </a:lnTo>
                <a:close/>
                <a:moveTo>
                  <a:pt x="1387" y="1693"/>
                </a:moveTo>
                <a:lnTo>
                  <a:pt x="1359" y="1704"/>
                </a:lnTo>
                <a:lnTo>
                  <a:pt x="1355" y="1691"/>
                </a:lnTo>
                <a:lnTo>
                  <a:pt x="1365" y="1676"/>
                </a:lnTo>
                <a:lnTo>
                  <a:pt x="1354" y="1663"/>
                </a:lnTo>
                <a:lnTo>
                  <a:pt x="1342" y="1665"/>
                </a:lnTo>
                <a:lnTo>
                  <a:pt x="1342" y="1650"/>
                </a:lnTo>
                <a:lnTo>
                  <a:pt x="1325" y="1650"/>
                </a:lnTo>
                <a:lnTo>
                  <a:pt x="1321" y="1637"/>
                </a:lnTo>
                <a:lnTo>
                  <a:pt x="1310" y="1634"/>
                </a:lnTo>
                <a:lnTo>
                  <a:pt x="1292" y="1639"/>
                </a:lnTo>
                <a:lnTo>
                  <a:pt x="1282" y="1668"/>
                </a:lnTo>
                <a:lnTo>
                  <a:pt x="1267" y="1657"/>
                </a:lnTo>
                <a:lnTo>
                  <a:pt x="1261" y="1675"/>
                </a:lnTo>
                <a:lnTo>
                  <a:pt x="1240" y="1676"/>
                </a:lnTo>
                <a:lnTo>
                  <a:pt x="1244" y="1695"/>
                </a:lnTo>
                <a:lnTo>
                  <a:pt x="1263" y="1683"/>
                </a:lnTo>
                <a:lnTo>
                  <a:pt x="1273" y="1696"/>
                </a:lnTo>
                <a:lnTo>
                  <a:pt x="1264" y="1718"/>
                </a:lnTo>
                <a:lnTo>
                  <a:pt x="1254" y="1725"/>
                </a:lnTo>
                <a:lnTo>
                  <a:pt x="1261" y="1735"/>
                </a:lnTo>
                <a:lnTo>
                  <a:pt x="1256" y="1750"/>
                </a:lnTo>
                <a:lnTo>
                  <a:pt x="1267" y="1754"/>
                </a:lnTo>
                <a:lnTo>
                  <a:pt x="1282" y="1742"/>
                </a:lnTo>
                <a:lnTo>
                  <a:pt x="1303" y="1744"/>
                </a:lnTo>
                <a:lnTo>
                  <a:pt x="1303" y="1732"/>
                </a:lnTo>
                <a:lnTo>
                  <a:pt x="1312" y="1727"/>
                </a:lnTo>
                <a:lnTo>
                  <a:pt x="1329" y="1727"/>
                </a:lnTo>
                <a:lnTo>
                  <a:pt x="1334" y="1738"/>
                </a:lnTo>
                <a:lnTo>
                  <a:pt x="1342" y="1737"/>
                </a:lnTo>
                <a:lnTo>
                  <a:pt x="1354" y="1718"/>
                </a:lnTo>
                <a:lnTo>
                  <a:pt x="1381" y="1715"/>
                </a:lnTo>
                <a:lnTo>
                  <a:pt x="1388" y="1708"/>
                </a:lnTo>
                <a:lnTo>
                  <a:pt x="1387" y="1693"/>
                </a:lnTo>
                <a:close/>
                <a:moveTo>
                  <a:pt x="1328" y="786"/>
                </a:moveTo>
                <a:lnTo>
                  <a:pt x="1319" y="820"/>
                </a:lnTo>
                <a:lnTo>
                  <a:pt x="1329" y="806"/>
                </a:lnTo>
                <a:lnTo>
                  <a:pt x="1332" y="819"/>
                </a:lnTo>
                <a:lnTo>
                  <a:pt x="1349" y="813"/>
                </a:lnTo>
                <a:lnTo>
                  <a:pt x="1339" y="827"/>
                </a:lnTo>
                <a:lnTo>
                  <a:pt x="1372" y="833"/>
                </a:lnTo>
                <a:lnTo>
                  <a:pt x="1372" y="824"/>
                </a:lnTo>
                <a:lnTo>
                  <a:pt x="1381" y="823"/>
                </a:lnTo>
                <a:lnTo>
                  <a:pt x="1395" y="842"/>
                </a:lnTo>
                <a:lnTo>
                  <a:pt x="1427" y="839"/>
                </a:lnTo>
                <a:lnTo>
                  <a:pt x="1446" y="850"/>
                </a:lnTo>
                <a:lnTo>
                  <a:pt x="1437" y="879"/>
                </a:lnTo>
                <a:lnTo>
                  <a:pt x="1455" y="884"/>
                </a:lnTo>
                <a:lnTo>
                  <a:pt x="1470" y="911"/>
                </a:lnTo>
                <a:lnTo>
                  <a:pt x="1485" y="918"/>
                </a:lnTo>
                <a:lnTo>
                  <a:pt x="1495" y="914"/>
                </a:lnTo>
                <a:lnTo>
                  <a:pt x="1512" y="879"/>
                </a:lnTo>
                <a:lnTo>
                  <a:pt x="1492" y="866"/>
                </a:lnTo>
                <a:lnTo>
                  <a:pt x="1485" y="823"/>
                </a:lnTo>
                <a:lnTo>
                  <a:pt x="1459" y="804"/>
                </a:lnTo>
                <a:lnTo>
                  <a:pt x="1459" y="783"/>
                </a:lnTo>
                <a:lnTo>
                  <a:pt x="1469" y="755"/>
                </a:lnTo>
                <a:lnTo>
                  <a:pt x="1459" y="744"/>
                </a:lnTo>
                <a:lnTo>
                  <a:pt x="1434" y="760"/>
                </a:lnTo>
                <a:lnTo>
                  <a:pt x="1427" y="741"/>
                </a:lnTo>
                <a:lnTo>
                  <a:pt x="1414" y="737"/>
                </a:lnTo>
                <a:lnTo>
                  <a:pt x="1391" y="748"/>
                </a:lnTo>
                <a:lnTo>
                  <a:pt x="1394" y="735"/>
                </a:lnTo>
                <a:lnTo>
                  <a:pt x="1374" y="725"/>
                </a:lnTo>
                <a:lnTo>
                  <a:pt x="1367" y="731"/>
                </a:lnTo>
                <a:lnTo>
                  <a:pt x="1355" y="729"/>
                </a:lnTo>
                <a:lnTo>
                  <a:pt x="1349" y="742"/>
                </a:lnTo>
                <a:lnTo>
                  <a:pt x="1334" y="739"/>
                </a:lnTo>
                <a:lnTo>
                  <a:pt x="1313" y="754"/>
                </a:lnTo>
                <a:lnTo>
                  <a:pt x="1312" y="774"/>
                </a:lnTo>
                <a:lnTo>
                  <a:pt x="1328" y="786"/>
                </a:lnTo>
                <a:close/>
                <a:moveTo>
                  <a:pt x="1184" y="1248"/>
                </a:moveTo>
                <a:lnTo>
                  <a:pt x="1172" y="1265"/>
                </a:lnTo>
                <a:lnTo>
                  <a:pt x="1145" y="1270"/>
                </a:lnTo>
                <a:lnTo>
                  <a:pt x="1175" y="1316"/>
                </a:lnTo>
                <a:lnTo>
                  <a:pt x="1199" y="1339"/>
                </a:lnTo>
                <a:lnTo>
                  <a:pt x="1208" y="1358"/>
                </a:lnTo>
                <a:lnTo>
                  <a:pt x="1205" y="1376"/>
                </a:lnTo>
                <a:lnTo>
                  <a:pt x="1246" y="1371"/>
                </a:lnTo>
                <a:lnTo>
                  <a:pt x="1254" y="1345"/>
                </a:lnTo>
                <a:lnTo>
                  <a:pt x="1237" y="1314"/>
                </a:lnTo>
                <a:lnTo>
                  <a:pt x="1250" y="1306"/>
                </a:lnTo>
                <a:lnTo>
                  <a:pt x="1251" y="1294"/>
                </a:lnTo>
                <a:lnTo>
                  <a:pt x="1272" y="1304"/>
                </a:lnTo>
                <a:lnTo>
                  <a:pt x="1300" y="1281"/>
                </a:lnTo>
                <a:lnTo>
                  <a:pt x="1283" y="1263"/>
                </a:lnTo>
                <a:lnTo>
                  <a:pt x="1270" y="1261"/>
                </a:lnTo>
                <a:lnTo>
                  <a:pt x="1269" y="1247"/>
                </a:lnTo>
                <a:lnTo>
                  <a:pt x="1279" y="1241"/>
                </a:lnTo>
                <a:lnTo>
                  <a:pt x="1302" y="1248"/>
                </a:lnTo>
                <a:lnTo>
                  <a:pt x="1313" y="1234"/>
                </a:lnTo>
                <a:lnTo>
                  <a:pt x="1306" y="1225"/>
                </a:lnTo>
                <a:lnTo>
                  <a:pt x="1297" y="1229"/>
                </a:lnTo>
                <a:lnTo>
                  <a:pt x="1287" y="1201"/>
                </a:lnTo>
                <a:lnTo>
                  <a:pt x="1280" y="1215"/>
                </a:lnTo>
                <a:lnTo>
                  <a:pt x="1267" y="1203"/>
                </a:lnTo>
                <a:lnTo>
                  <a:pt x="1254" y="1206"/>
                </a:lnTo>
                <a:lnTo>
                  <a:pt x="1240" y="1199"/>
                </a:lnTo>
                <a:lnTo>
                  <a:pt x="1230" y="1206"/>
                </a:lnTo>
                <a:lnTo>
                  <a:pt x="1240" y="1221"/>
                </a:lnTo>
                <a:lnTo>
                  <a:pt x="1230" y="1228"/>
                </a:lnTo>
                <a:lnTo>
                  <a:pt x="1233" y="1238"/>
                </a:lnTo>
                <a:lnTo>
                  <a:pt x="1248" y="1251"/>
                </a:lnTo>
                <a:lnTo>
                  <a:pt x="1240" y="1268"/>
                </a:lnTo>
                <a:lnTo>
                  <a:pt x="1201" y="1257"/>
                </a:lnTo>
                <a:lnTo>
                  <a:pt x="1195" y="1245"/>
                </a:lnTo>
                <a:lnTo>
                  <a:pt x="1184" y="1248"/>
                </a:lnTo>
                <a:close/>
                <a:moveTo>
                  <a:pt x="1211" y="956"/>
                </a:moveTo>
                <a:lnTo>
                  <a:pt x="1224" y="964"/>
                </a:lnTo>
                <a:lnTo>
                  <a:pt x="1250" y="964"/>
                </a:lnTo>
                <a:lnTo>
                  <a:pt x="1254" y="956"/>
                </a:lnTo>
                <a:lnTo>
                  <a:pt x="1272" y="953"/>
                </a:lnTo>
                <a:lnTo>
                  <a:pt x="1285" y="961"/>
                </a:lnTo>
                <a:lnTo>
                  <a:pt x="1318" y="960"/>
                </a:lnTo>
                <a:lnTo>
                  <a:pt x="1331" y="940"/>
                </a:lnTo>
                <a:lnTo>
                  <a:pt x="1321" y="937"/>
                </a:lnTo>
                <a:lnTo>
                  <a:pt x="1329" y="927"/>
                </a:lnTo>
                <a:lnTo>
                  <a:pt x="1322" y="920"/>
                </a:lnTo>
                <a:lnTo>
                  <a:pt x="1272" y="901"/>
                </a:lnTo>
                <a:lnTo>
                  <a:pt x="1261" y="902"/>
                </a:lnTo>
                <a:lnTo>
                  <a:pt x="1257" y="920"/>
                </a:lnTo>
                <a:lnTo>
                  <a:pt x="1241" y="918"/>
                </a:lnTo>
                <a:lnTo>
                  <a:pt x="1230" y="946"/>
                </a:lnTo>
                <a:lnTo>
                  <a:pt x="1220" y="940"/>
                </a:lnTo>
                <a:lnTo>
                  <a:pt x="1211" y="956"/>
                </a:lnTo>
                <a:close/>
                <a:moveTo>
                  <a:pt x="1016" y="1231"/>
                </a:moveTo>
                <a:lnTo>
                  <a:pt x="1006" y="1238"/>
                </a:lnTo>
                <a:lnTo>
                  <a:pt x="1016" y="1241"/>
                </a:lnTo>
                <a:lnTo>
                  <a:pt x="1025" y="1235"/>
                </a:lnTo>
                <a:lnTo>
                  <a:pt x="1035" y="1242"/>
                </a:lnTo>
                <a:lnTo>
                  <a:pt x="1042" y="1234"/>
                </a:lnTo>
                <a:lnTo>
                  <a:pt x="1060" y="1248"/>
                </a:lnTo>
                <a:lnTo>
                  <a:pt x="1068" y="1237"/>
                </a:lnTo>
                <a:lnTo>
                  <a:pt x="1100" y="1248"/>
                </a:lnTo>
                <a:lnTo>
                  <a:pt x="1119" y="1281"/>
                </a:lnTo>
                <a:lnTo>
                  <a:pt x="1125" y="1274"/>
                </a:lnTo>
                <a:lnTo>
                  <a:pt x="1116" y="1248"/>
                </a:lnTo>
                <a:lnTo>
                  <a:pt x="1129" y="1245"/>
                </a:lnTo>
                <a:lnTo>
                  <a:pt x="1133" y="1258"/>
                </a:lnTo>
                <a:lnTo>
                  <a:pt x="1159" y="1251"/>
                </a:lnTo>
                <a:lnTo>
                  <a:pt x="1149" y="1240"/>
                </a:lnTo>
                <a:lnTo>
                  <a:pt x="1152" y="1237"/>
                </a:lnTo>
                <a:lnTo>
                  <a:pt x="1188" y="1238"/>
                </a:lnTo>
                <a:lnTo>
                  <a:pt x="1176" y="1212"/>
                </a:lnTo>
                <a:lnTo>
                  <a:pt x="1211" y="1195"/>
                </a:lnTo>
                <a:lnTo>
                  <a:pt x="1212" y="1185"/>
                </a:lnTo>
                <a:lnTo>
                  <a:pt x="1194" y="1183"/>
                </a:lnTo>
                <a:lnTo>
                  <a:pt x="1185" y="1169"/>
                </a:lnTo>
                <a:lnTo>
                  <a:pt x="1212" y="1143"/>
                </a:lnTo>
                <a:lnTo>
                  <a:pt x="1188" y="1139"/>
                </a:lnTo>
                <a:lnTo>
                  <a:pt x="1187" y="1131"/>
                </a:lnTo>
                <a:lnTo>
                  <a:pt x="1198" y="1127"/>
                </a:lnTo>
                <a:lnTo>
                  <a:pt x="1201" y="1117"/>
                </a:lnTo>
                <a:lnTo>
                  <a:pt x="1178" y="1123"/>
                </a:lnTo>
                <a:lnTo>
                  <a:pt x="1172" y="1114"/>
                </a:lnTo>
                <a:lnTo>
                  <a:pt x="1179" y="1100"/>
                </a:lnTo>
                <a:lnTo>
                  <a:pt x="1142" y="1084"/>
                </a:lnTo>
                <a:lnTo>
                  <a:pt x="1149" y="1123"/>
                </a:lnTo>
                <a:lnTo>
                  <a:pt x="1139" y="1140"/>
                </a:lnTo>
                <a:lnTo>
                  <a:pt x="1120" y="1143"/>
                </a:lnTo>
                <a:lnTo>
                  <a:pt x="1113" y="1123"/>
                </a:lnTo>
                <a:lnTo>
                  <a:pt x="1103" y="1124"/>
                </a:lnTo>
                <a:lnTo>
                  <a:pt x="1109" y="1133"/>
                </a:lnTo>
                <a:lnTo>
                  <a:pt x="1101" y="1144"/>
                </a:lnTo>
                <a:lnTo>
                  <a:pt x="1081" y="1147"/>
                </a:lnTo>
                <a:lnTo>
                  <a:pt x="1068" y="1139"/>
                </a:lnTo>
                <a:lnTo>
                  <a:pt x="1068" y="1156"/>
                </a:lnTo>
                <a:lnTo>
                  <a:pt x="1051" y="1185"/>
                </a:lnTo>
                <a:lnTo>
                  <a:pt x="1042" y="1192"/>
                </a:lnTo>
                <a:lnTo>
                  <a:pt x="1034" y="1188"/>
                </a:lnTo>
                <a:lnTo>
                  <a:pt x="1038" y="1201"/>
                </a:lnTo>
                <a:lnTo>
                  <a:pt x="1029" y="1214"/>
                </a:lnTo>
                <a:lnTo>
                  <a:pt x="1011" y="1209"/>
                </a:lnTo>
                <a:lnTo>
                  <a:pt x="991" y="1215"/>
                </a:lnTo>
                <a:lnTo>
                  <a:pt x="991" y="1224"/>
                </a:lnTo>
                <a:lnTo>
                  <a:pt x="1011" y="1218"/>
                </a:lnTo>
                <a:lnTo>
                  <a:pt x="1016" y="1231"/>
                </a:lnTo>
                <a:close/>
                <a:moveTo>
                  <a:pt x="1127" y="832"/>
                </a:moveTo>
                <a:lnTo>
                  <a:pt x="1143" y="824"/>
                </a:lnTo>
                <a:lnTo>
                  <a:pt x="1143" y="840"/>
                </a:lnTo>
                <a:lnTo>
                  <a:pt x="1155" y="843"/>
                </a:lnTo>
                <a:lnTo>
                  <a:pt x="1148" y="819"/>
                </a:lnTo>
                <a:lnTo>
                  <a:pt x="1175" y="813"/>
                </a:lnTo>
                <a:lnTo>
                  <a:pt x="1171" y="835"/>
                </a:lnTo>
                <a:lnTo>
                  <a:pt x="1175" y="842"/>
                </a:lnTo>
                <a:lnTo>
                  <a:pt x="1189" y="843"/>
                </a:lnTo>
                <a:lnTo>
                  <a:pt x="1192" y="850"/>
                </a:lnTo>
                <a:lnTo>
                  <a:pt x="1207" y="848"/>
                </a:lnTo>
                <a:lnTo>
                  <a:pt x="1208" y="858"/>
                </a:lnTo>
                <a:lnTo>
                  <a:pt x="1218" y="859"/>
                </a:lnTo>
                <a:lnTo>
                  <a:pt x="1217" y="850"/>
                </a:lnTo>
                <a:lnTo>
                  <a:pt x="1225" y="850"/>
                </a:lnTo>
                <a:lnTo>
                  <a:pt x="1218" y="832"/>
                </a:lnTo>
                <a:lnTo>
                  <a:pt x="1246" y="833"/>
                </a:lnTo>
                <a:lnTo>
                  <a:pt x="1234" y="820"/>
                </a:lnTo>
                <a:lnTo>
                  <a:pt x="1231" y="806"/>
                </a:lnTo>
                <a:lnTo>
                  <a:pt x="1241" y="812"/>
                </a:lnTo>
                <a:lnTo>
                  <a:pt x="1253" y="801"/>
                </a:lnTo>
                <a:lnTo>
                  <a:pt x="1250" y="793"/>
                </a:lnTo>
                <a:lnTo>
                  <a:pt x="1227" y="784"/>
                </a:lnTo>
                <a:lnTo>
                  <a:pt x="1221" y="770"/>
                </a:lnTo>
                <a:lnTo>
                  <a:pt x="1227" y="742"/>
                </a:lnTo>
                <a:lnTo>
                  <a:pt x="1237" y="737"/>
                </a:lnTo>
                <a:lnTo>
                  <a:pt x="1248" y="742"/>
                </a:lnTo>
                <a:lnTo>
                  <a:pt x="1244" y="716"/>
                </a:lnTo>
                <a:lnTo>
                  <a:pt x="1254" y="686"/>
                </a:lnTo>
                <a:lnTo>
                  <a:pt x="1260" y="677"/>
                </a:lnTo>
                <a:lnTo>
                  <a:pt x="1292" y="673"/>
                </a:lnTo>
                <a:lnTo>
                  <a:pt x="1296" y="662"/>
                </a:lnTo>
                <a:lnTo>
                  <a:pt x="1322" y="657"/>
                </a:lnTo>
                <a:lnTo>
                  <a:pt x="1299" y="653"/>
                </a:lnTo>
                <a:lnTo>
                  <a:pt x="1250" y="666"/>
                </a:lnTo>
                <a:lnTo>
                  <a:pt x="1238" y="660"/>
                </a:lnTo>
                <a:lnTo>
                  <a:pt x="1243" y="670"/>
                </a:lnTo>
                <a:lnTo>
                  <a:pt x="1237" y="680"/>
                </a:lnTo>
                <a:lnTo>
                  <a:pt x="1187" y="734"/>
                </a:lnTo>
                <a:lnTo>
                  <a:pt x="1162" y="745"/>
                </a:lnTo>
                <a:lnTo>
                  <a:pt x="1129" y="744"/>
                </a:lnTo>
                <a:lnTo>
                  <a:pt x="1132" y="764"/>
                </a:lnTo>
                <a:lnTo>
                  <a:pt x="1117" y="784"/>
                </a:lnTo>
                <a:lnTo>
                  <a:pt x="1145" y="801"/>
                </a:lnTo>
                <a:lnTo>
                  <a:pt x="1139" y="817"/>
                </a:lnTo>
                <a:lnTo>
                  <a:pt x="1109" y="813"/>
                </a:lnTo>
                <a:lnTo>
                  <a:pt x="1109" y="822"/>
                </a:lnTo>
                <a:lnTo>
                  <a:pt x="1119" y="819"/>
                </a:lnTo>
                <a:lnTo>
                  <a:pt x="1127" y="832"/>
                </a:lnTo>
                <a:close/>
                <a:moveTo>
                  <a:pt x="117" y="1584"/>
                </a:moveTo>
                <a:lnTo>
                  <a:pt x="101" y="1591"/>
                </a:lnTo>
                <a:lnTo>
                  <a:pt x="96" y="1608"/>
                </a:lnTo>
                <a:lnTo>
                  <a:pt x="84" y="1608"/>
                </a:lnTo>
                <a:lnTo>
                  <a:pt x="72" y="1595"/>
                </a:lnTo>
                <a:lnTo>
                  <a:pt x="96" y="1577"/>
                </a:lnTo>
                <a:lnTo>
                  <a:pt x="51" y="1580"/>
                </a:lnTo>
                <a:lnTo>
                  <a:pt x="39" y="1587"/>
                </a:lnTo>
                <a:lnTo>
                  <a:pt x="41" y="1610"/>
                </a:lnTo>
                <a:lnTo>
                  <a:pt x="21" y="1629"/>
                </a:lnTo>
                <a:lnTo>
                  <a:pt x="21" y="1650"/>
                </a:lnTo>
                <a:lnTo>
                  <a:pt x="3" y="1662"/>
                </a:lnTo>
                <a:lnTo>
                  <a:pt x="8" y="1675"/>
                </a:lnTo>
                <a:lnTo>
                  <a:pt x="22" y="1681"/>
                </a:lnTo>
                <a:lnTo>
                  <a:pt x="22" y="1686"/>
                </a:lnTo>
                <a:lnTo>
                  <a:pt x="0" y="1691"/>
                </a:lnTo>
                <a:lnTo>
                  <a:pt x="18" y="1721"/>
                </a:lnTo>
                <a:lnTo>
                  <a:pt x="45" y="1731"/>
                </a:lnTo>
                <a:lnTo>
                  <a:pt x="44" y="1701"/>
                </a:lnTo>
                <a:lnTo>
                  <a:pt x="55" y="1698"/>
                </a:lnTo>
                <a:lnTo>
                  <a:pt x="55" y="1691"/>
                </a:lnTo>
                <a:lnTo>
                  <a:pt x="74" y="1689"/>
                </a:lnTo>
                <a:lnTo>
                  <a:pt x="64" y="1660"/>
                </a:lnTo>
                <a:lnTo>
                  <a:pt x="85" y="1660"/>
                </a:lnTo>
                <a:lnTo>
                  <a:pt x="91" y="1655"/>
                </a:lnTo>
                <a:lnTo>
                  <a:pt x="97" y="1652"/>
                </a:lnTo>
                <a:lnTo>
                  <a:pt x="101" y="1614"/>
                </a:lnTo>
                <a:lnTo>
                  <a:pt x="120" y="1606"/>
                </a:lnTo>
                <a:lnTo>
                  <a:pt x="126" y="1616"/>
                </a:lnTo>
                <a:lnTo>
                  <a:pt x="136" y="1603"/>
                </a:lnTo>
                <a:lnTo>
                  <a:pt x="132" y="1590"/>
                </a:lnTo>
                <a:lnTo>
                  <a:pt x="121" y="1590"/>
                </a:lnTo>
                <a:lnTo>
                  <a:pt x="117" y="1584"/>
                </a:lnTo>
                <a:close/>
                <a:moveTo>
                  <a:pt x="2609" y="2627"/>
                </a:moveTo>
                <a:lnTo>
                  <a:pt x="2593" y="2637"/>
                </a:lnTo>
                <a:lnTo>
                  <a:pt x="2586" y="2635"/>
                </a:lnTo>
                <a:lnTo>
                  <a:pt x="2595" y="2627"/>
                </a:lnTo>
                <a:lnTo>
                  <a:pt x="2596" y="2613"/>
                </a:lnTo>
                <a:lnTo>
                  <a:pt x="2582" y="2597"/>
                </a:lnTo>
                <a:lnTo>
                  <a:pt x="2596" y="2588"/>
                </a:lnTo>
                <a:lnTo>
                  <a:pt x="2595" y="2575"/>
                </a:lnTo>
                <a:lnTo>
                  <a:pt x="2566" y="2575"/>
                </a:lnTo>
                <a:lnTo>
                  <a:pt x="2560" y="2565"/>
                </a:lnTo>
                <a:lnTo>
                  <a:pt x="2548" y="2567"/>
                </a:lnTo>
                <a:lnTo>
                  <a:pt x="2543" y="2577"/>
                </a:lnTo>
                <a:lnTo>
                  <a:pt x="2527" y="2581"/>
                </a:lnTo>
                <a:lnTo>
                  <a:pt x="2524" y="2596"/>
                </a:lnTo>
                <a:lnTo>
                  <a:pt x="2502" y="2601"/>
                </a:lnTo>
                <a:lnTo>
                  <a:pt x="2511" y="2609"/>
                </a:lnTo>
                <a:lnTo>
                  <a:pt x="2494" y="2629"/>
                </a:lnTo>
                <a:lnTo>
                  <a:pt x="2502" y="2646"/>
                </a:lnTo>
                <a:lnTo>
                  <a:pt x="2488" y="2643"/>
                </a:lnTo>
                <a:lnTo>
                  <a:pt x="2485" y="2653"/>
                </a:lnTo>
                <a:lnTo>
                  <a:pt x="2491" y="2665"/>
                </a:lnTo>
                <a:lnTo>
                  <a:pt x="2499" y="2656"/>
                </a:lnTo>
                <a:lnTo>
                  <a:pt x="2505" y="2662"/>
                </a:lnTo>
                <a:lnTo>
                  <a:pt x="2488" y="2678"/>
                </a:lnTo>
                <a:lnTo>
                  <a:pt x="2498" y="2682"/>
                </a:lnTo>
                <a:lnTo>
                  <a:pt x="2494" y="2691"/>
                </a:lnTo>
                <a:lnTo>
                  <a:pt x="2501" y="2704"/>
                </a:lnTo>
                <a:lnTo>
                  <a:pt x="2505" y="2679"/>
                </a:lnTo>
                <a:lnTo>
                  <a:pt x="2521" y="2672"/>
                </a:lnTo>
                <a:lnTo>
                  <a:pt x="2543" y="2694"/>
                </a:lnTo>
                <a:lnTo>
                  <a:pt x="2541" y="2705"/>
                </a:lnTo>
                <a:lnTo>
                  <a:pt x="2573" y="2692"/>
                </a:lnTo>
                <a:lnTo>
                  <a:pt x="2587" y="2704"/>
                </a:lnTo>
                <a:lnTo>
                  <a:pt x="2606" y="2686"/>
                </a:lnTo>
                <a:lnTo>
                  <a:pt x="2616" y="2642"/>
                </a:lnTo>
                <a:lnTo>
                  <a:pt x="2609" y="2627"/>
                </a:lnTo>
                <a:close/>
                <a:moveTo>
                  <a:pt x="4049" y="1182"/>
                </a:moveTo>
                <a:lnTo>
                  <a:pt x="4063" y="1192"/>
                </a:lnTo>
                <a:lnTo>
                  <a:pt x="4079" y="1192"/>
                </a:lnTo>
                <a:lnTo>
                  <a:pt x="4076" y="1130"/>
                </a:lnTo>
                <a:lnTo>
                  <a:pt x="4046" y="1100"/>
                </a:lnTo>
                <a:lnTo>
                  <a:pt x="3997" y="1098"/>
                </a:lnTo>
                <a:lnTo>
                  <a:pt x="4001" y="1068"/>
                </a:lnTo>
                <a:lnTo>
                  <a:pt x="3988" y="1057"/>
                </a:lnTo>
                <a:lnTo>
                  <a:pt x="3962" y="1084"/>
                </a:lnTo>
                <a:lnTo>
                  <a:pt x="3959" y="1095"/>
                </a:lnTo>
                <a:lnTo>
                  <a:pt x="3941" y="1103"/>
                </a:lnTo>
                <a:lnTo>
                  <a:pt x="3942" y="1139"/>
                </a:lnTo>
                <a:lnTo>
                  <a:pt x="4039" y="1160"/>
                </a:lnTo>
                <a:lnTo>
                  <a:pt x="4047" y="1173"/>
                </a:lnTo>
                <a:lnTo>
                  <a:pt x="4050" y="1139"/>
                </a:lnTo>
                <a:lnTo>
                  <a:pt x="4043" y="1134"/>
                </a:lnTo>
                <a:lnTo>
                  <a:pt x="4043" y="1124"/>
                </a:lnTo>
                <a:lnTo>
                  <a:pt x="4059" y="1118"/>
                </a:lnTo>
                <a:lnTo>
                  <a:pt x="4073" y="1146"/>
                </a:lnTo>
                <a:lnTo>
                  <a:pt x="4076" y="1189"/>
                </a:lnTo>
                <a:lnTo>
                  <a:pt x="4053" y="1183"/>
                </a:lnTo>
                <a:lnTo>
                  <a:pt x="4049" y="1182"/>
                </a:lnTo>
                <a:close/>
                <a:moveTo>
                  <a:pt x="4044" y="1796"/>
                </a:moveTo>
                <a:lnTo>
                  <a:pt x="4053" y="1807"/>
                </a:lnTo>
                <a:lnTo>
                  <a:pt x="4070" y="1804"/>
                </a:lnTo>
                <a:lnTo>
                  <a:pt x="4086" y="1813"/>
                </a:lnTo>
                <a:lnTo>
                  <a:pt x="4115" y="1803"/>
                </a:lnTo>
                <a:lnTo>
                  <a:pt x="4118" y="1787"/>
                </a:lnTo>
                <a:lnTo>
                  <a:pt x="4083" y="1766"/>
                </a:lnTo>
                <a:lnTo>
                  <a:pt x="4090" y="1757"/>
                </a:lnTo>
                <a:lnTo>
                  <a:pt x="4089" y="1727"/>
                </a:lnTo>
                <a:lnTo>
                  <a:pt x="4105" y="1719"/>
                </a:lnTo>
                <a:lnTo>
                  <a:pt x="4102" y="1668"/>
                </a:lnTo>
                <a:lnTo>
                  <a:pt x="4115" y="1663"/>
                </a:lnTo>
                <a:lnTo>
                  <a:pt x="4115" y="1655"/>
                </a:lnTo>
                <a:lnTo>
                  <a:pt x="4096" y="1657"/>
                </a:lnTo>
                <a:lnTo>
                  <a:pt x="4093" y="1647"/>
                </a:lnTo>
                <a:lnTo>
                  <a:pt x="4106" y="1644"/>
                </a:lnTo>
                <a:lnTo>
                  <a:pt x="4096" y="1643"/>
                </a:lnTo>
                <a:lnTo>
                  <a:pt x="4092" y="1632"/>
                </a:lnTo>
                <a:lnTo>
                  <a:pt x="4079" y="1637"/>
                </a:lnTo>
                <a:lnTo>
                  <a:pt x="4064" y="1614"/>
                </a:lnTo>
                <a:lnTo>
                  <a:pt x="4072" y="1603"/>
                </a:lnTo>
                <a:lnTo>
                  <a:pt x="4069" y="1581"/>
                </a:lnTo>
                <a:lnTo>
                  <a:pt x="4062" y="1578"/>
                </a:lnTo>
                <a:lnTo>
                  <a:pt x="4046" y="1587"/>
                </a:lnTo>
                <a:lnTo>
                  <a:pt x="4034" y="1568"/>
                </a:lnTo>
                <a:lnTo>
                  <a:pt x="4044" y="1554"/>
                </a:lnTo>
                <a:lnTo>
                  <a:pt x="4060" y="1567"/>
                </a:lnTo>
                <a:lnTo>
                  <a:pt x="4067" y="1552"/>
                </a:lnTo>
                <a:lnTo>
                  <a:pt x="4072" y="1559"/>
                </a:lnTo>
                <a:lnTo>
                  <a:pt x="4063" y="1571"/>
                </a:lnTo>
                <a:lnTo>
                  <a:pt x="4077" y="1570"/>
                </a:lnTo>
                <a:lnTo>
                  <a:pt x="4079" y="1577"/>
                </a:lnTo>
                <a:lnTo>
                  <a:pt x="4086" y="1577"/>
                </a:lnTo>
                <a:lnTo>
                  <a:pt x="4082" y="1541"/>
                </a:lnTo>
                <a:lnTo>
                  <a:pt x="4010" y="1506"/>
                </a:lnTo>
                <a:lnTo>
                  <a:pt x="4001" y="1506"/>
                </a:lnTo>
                <a:lnTo>
                  <a:pt x="3995" y="1518"/>
                </a:lnTo>
                <a:lnTo>
                  <a:pt x="4004" y="1521"/>
                </a:lnTo>
                <a:lnTo>
                  <a:pt x="4013" y="1546"/>
                </a:lnTo>
                <a:lnTo>
                  <a:pt x="4033" y="1549"/>
                </a:lnTo>
                <a:lnTo>
                  <a:pt x="4026" y="1581"/>
                </a:lnTo>
                <a:lnTo>
                  <a:pt x="4030" y="1595"/>
                </a:lnTo>
                <a:lnTo>
                  <a:pt x="4056" y="1608"/>
                </a:lnTo>
                <a:lnTo>
                  <a:pt x="4024" y="1614"/>
                </a:lnTo>
                <a:lnTo>
                  <a:pt x="4014" y="1627"/>
                </a:lnTo>
                <a:lnTo>
                  <a:pt x="4015" y="1640"/>
                </a:lnTo>
                <a:lnTo>
                  <a:pt x="3984" y="1666"/>
                </a:lnTo>
                <a:lnTo>
                  <a:pt x="3974" y="1666"/>
                </a:lnTo>
                <a:lnTo>
                  <a:pt x="3964" y="1692"/>
                </a:lnTo>
                <a:lnTo>
                  <a:pt x="3975" y="1709"/>
                </a:lnTo>
                <a:lnTo>
                  <a:pt x="3951" y="1737"/>
                </a:lnTo>
                <a:lnTo>
                  <a:pt x="3968" y="1754"/>
                </a:lnTo>
                <a:lnTo>
                  <a:pt x="3997" y="1758"/>
                </a:lnTo>
                <a:lnTo>
                  <a:pt x="3997" y="1771"/>
                </a:lnTo>
                <a:lnTo>
                  <a:pt x="4018" y="1797"/>
                </a:lnTo>
                <a:lnTo>
                  <a:pt x="4044" y="1796"/>
                </a:lnTo>
                <a:close/>
                <a:moveTo>
                  <a:pt x="3935" y="1528"/>
                </a:moveTo>
                <a:lnTo>
                  <a:pt x="3912" y="1508"/>
                </a:lnTo>
                <a:lnTo>
                  <a:pt x="3897" y="1505"/>
                </a:lnTo>
                <a:lnTo>
                  <a:pt x="3903" y="1493"/>
                </a:lnTo>
                <a:lnTo>
                  <a:pt x="3886" y="1476"/>
                </a:lnTo>
                <a:lnTo>
                  <a:pt x="3871" y="1473"/>
                </a:lnTo>
                <a:lnTo>
                  <a:pt x="3873" y="1460"/>
                </a:lnTo>
                <a:lnTo>
                  <a:pt x="3861" y="1463"/>
                </a:lnTo>
                <a:lnTo>
                  <a:pt x="3864" y="1482"/>
                </a:lnTo>
                <a:lnTo>
                  <a:pt x="3851" y="1487"/>
                </a:lnTo>
                <a:lnTo>
                  <a:pt x="3832" y="1536"/>
                </a:lnTo>
                <a:lnTo>
                  <a:pt x="3824" y="1536"/>
                </a:lnTo>
                <a:lnTo>
                  <a:pt x="3837" y="1562"/>
                </a:lnTo>
                <a:lnTo>
                  <a:pt x="3809" y="1552"/>
                </a:lnTo>
                <a:lnTo>
                  <a:pt x="3809" y="1536"/>
                </a:lnTo>
                <a:lnTo>
                  <a:pt x="3804" y="1541"/>
                </a:lnTo>
                <a:lnTo>
                  <a:pt x="3802" y="1561"/>
                </a:lnTo>
                <a:lnTo>
                  <a:pt x="3796" y="1557"/>
                </a:lnTo>
                <a:lnTo>
                  <a:pt x="3788" y="1561"/>
                </a:lnTo>
                <a:lnTo>
                  <a:pt x="3789" y="1570"/>
                </a:lnTo>
                <a:lnTo>
                  <a:pt x="3812" y="1584"/>
                </a:lnTo>
                <a:lnTo>
                  <a:pt x="3805" y="1601"/>
                </a:lnTo>
                <a:lnTo>
                  <a:pt x="3817" y="1610"/>
                </a:lnTo>
                <a:lnTo>
                  <a:pt x="3830" y="1608"/>
                </a:lnTo>
                <a:lnTo>
                  <a:pt x="3817" y="1617"/>
                </a:lnTo>
                <a:lnTo>
                  <a:pt x="3802" y="1614"/>
                </a:lnTo>
                <a:lnTo>
                  <a:pt x="3802" y="1620"/>
                </a:lnTo>
                <a:lnTo>
                  <a:pt x="3814" y="1626"/>
                </a:lnTo>
                <a:lnTo>
                  <a:pt x="3825" y="1660"/>
                </a:lnTo>
                <a:lnTo>
                  <a:pt x="3814" y="1669"/>
                </a:lnTo>
                <a:lnTo>
                  <a:pt x="3825" y="1681"/>
                </a:lnTo>
                <a:lnTo>
                  <a:pt x="3831" y="1675"/>
                </a:lnTo>
                <a:lnTo>
                  <a:pt x="3837" y="1678"/>
                </a:lnTo>
                <a:lnTo>
                  <a:pt x="3832" y="1692"/>
                </a:lnTo>
                <a:lnTo>
                  <a:pt x="3815" y="1705"/>
                </a:lnTo>
                <a:lnTo>
                  <a:pt x="3834" y="1705"/>
                </a:lnTo>
                <a:lnTo>
                  <a:pt x="3841" y="1725"/>
                </a:lnTo>
                <a:lnTo>
                  <a:pt x="3827" y="1728"/>
                </a:lnTo>
                <a:lnTo>
                  <a:pt x="3822" y="1715"/>
                </a:lnTo>
                <a:lnTo>
                  <a:pt x="3805" y="1721"/>
                </a:lnTo>
                <a:lnTo>
                  <a:pt x="3808" y="1714"/>
                </a:lnTo>
                <a:lnTo>
                  <a:pt x="3788" y="1692"/>
                </a:lnTo>
                <a:lnTo>
                  <a:pt x="3745" y="1673"/>
                </a:lnTo>
                <a:lnTo>
                  <a:pt x="3723" y="1681"/>
                </a:lnTo>
                <a:lnTo>
                  <a:pt x="3736" y="1719"/>
                </a:lnTo>
                <a:lnTo>
                  <a:pt x="3730" y="1719"/>
                </a:lnTo>
                <a:lnTo>
                  <a:pt x="3704" y="1670"/>
                </a:lnTo>
                <a:lnTo>
                  <a:pt x="3694" y="1660"/>
                </a:lnTo>
                <a:lnTo>
                  <a:pt x="3684" y="1662"/>
                </a:lnTo>
                <a:lnTo>
                  <a:pt x="3681" y="1646"/>
                </a:lnTo>
                <a:lnTo>
                  <a:pt x="3687" y="1636"/>
                </a:lnTo>
                <a:lnTo>
                  <a:pt x="3698" y="1636"/>
                </a:lnTo>
                <a:lnTo>
                  <a:pt x="3701" y="1624"/>
                </a:lnTo>
                <a:lnTo>
                  <a:pt x="3683" y="1619"/>
                </a:lnTo>
                <a:lnTo>
                  <a:pt x="3683" y="1590"/>
                </a:lnTo>
                <a:lnTo>
                  <a:pt x="3694" y="1588"/>
                </a:lnTo>
                <a:lnTo>
                  <a:pt x="3690" y="1584"/>
                </a:lnTo>
                <a:lnTo>
                  <a:pt x="3698" y="1575"/>
                </a:lnTo>
                <a:lnTo>
                  <a:pt x="3723" y="1580"/>
                </a:lnTo>
                <a:lnTo>
                  <a:pt x="3726" y="1574"/>
                </a:lnTo>
                <a:lnTo>
                  <a:pt x="3717" y="1568"/>
                </a:lnTo>
                <a:lnTo>
                  <a:pt x="3703" y="1572"/>
                </a:lnTo>
                <a:lnTo>
                  <a:pt x="3703" y="1558"/>
                </a:lnTo>
                <a:lnTo>
                  <a:pt x="3684" y="1575"/>
                </a:lnTo>
                <a:lnTo>
                  <a:pt x="3691" y="1548"/>
                </a:lnTo>
                <a:lnTo>
                  <a:pt x="3677" y="1554"/>
                </a:lnTo>
                <a:lnTo>
                  <a:pt x="3675" y="1549"/>
                </a:lnTo>
                <a:lnTo>
                  <a:pt x="3680" y="1536"/>
                </a:lnTo>
                <a:lnTo>
                  <a:pt x="3703" y="1526"/>
                </a:lnTo>
                <a:lnTo>
                  <a:pt x="3698" y="1509"/>
                </a:lnTo>
                <a:lnTo>
                  <a:pt x="3710" y="1518"/>
                </a:lnTo>
                <a:lnTo>
                  <a:pt x="3729" y="1508"/>
                </a:lnTo>
                <a:lnTo>
                  <a:pt x="3727" y="1496"/>
                </a:lnTo>
                <a:lnTo>
                  <a:pt x="3737" y="1495"/>
                </a:lnTo>
                <a:lnTo>
                  <a:pt x="3734" y="1482"/>
                </a:lnTo>
                <a:lnTo>
                  <a:pt x="3769" y="1483"/>
                </a:lnTo>
                <a:lnTo>
                  <a:pt x="3749" y="1472"/>
                </a:lnTo>
                <a:lnTo>
                  <a:pt x="3736" y="1473"/>
                </a:lnTo>
                <a:lnTo>
                  <a:pt x="3747" y="1457"/>
                </a:lnTo>
                <a:lnTo>
                  <a:pt x="3736" y="1434"/>
                </a:lnTo>
                <a:lnTo>
                  <a:pt x="3729" y="1450"/>
                </a:lnTo>
                <a:lnTo>
                  <a:pt x="3717" y="1453"/>
                </a:lnTo>
                <a:lnTo>
                  <a:pt x="3717" y="1424"/>
                </a:lnTo>
                <a:lnTo>
                  <a:pt x="3694" y="1418"/>
                </a:lnTo>
                <a:lnTo>
                  <a:pt x="3716" y="1412"/>
                </a:lnTo>
                <a:lnTo>
                  <a:pt x="3719" y="1404"/>
                </a:lnTo>
                <a:lnTo>
                  <a:pt x="3711" y="1405"/>
                </a:lnTo>
                <a:lnTo>
                  <a:pt x="3707" y="1388"/>
                </a:lnTo>
                <a:lnTo>
                  <a:pt x="3694" y="1379"/>
                </a:lnTo>
                <a:lnTo>
                  <a:pt x="3691" y="1355"/>
                </a:lnTo>
                <a:lnTo>
                  <a:pt x="3671" y="1349"/>
                </a:lnTo>
                <a:lnTo>
                  <a:pt x="3668" y="1359"/>
                </a:lnTo>
                <a:lnTo>
                  <a:pt x="3657" y="1358"/>
                </a:lnTo>
                <a:lnTo>
                  <a:pt x="3635" y="1352"/>
                </a:lnTo>
                <a:lnTo>
                  <a:pt x="3639" y="1322"/>
                </a:lnTo>
                <a:lnTo>
                  <a:pt x="3660" y="1304"/>
                </a:lnTo>
                <a:lnTo>
                  <a:pt x="3668" y="1283"/>
                </a:lnTo>
                <a:lnTo>
                  <a:pt x="3649" y="1286"/>
                </a:lnTo>
                <a:lnTo>
                  <a:pt x="3638" y="1278"/>
                </a:lnTo>
                <a:lnTo>
                  <a:pt x="3623" y="1206"/>
                </a:lnTo>
                <a:lnTo>
                  <a:pt x="3602" y="1218"/>
                </a:lnTo>
                <a:lnTo>
                  <a:pt x="3577" y="1219"/>
                </a:lnTo>
                <a:lnTo>
                  <a:pt x="3582" y="1274"/>
                </a:lnTo>
                <a:lnTo>
                  <a:pt x="3570" y="1287"/>
                </a:lnTo>
                <a:lnTo>
                  <a:pt x="3538" y="1278"/>
                </a:lnTo>
                <a:lnTo>
                  <a:pt x="3528" y="1287"/>
                </a:lnTo>
                <a:lnTo>
                  <a:pt x="3511" y="1289"/>
                </a:lnTo>
                <a:lnTo>
                  <a:pt x="3508" y="1297"/>
                </a:lnTo>
                <a:lnTo>
                  <a:pt x="3497" y="1294"/>
                </a:lnTo>
                <a:lnTo>
                  <a:pt x="3495" y="1270"/>
                </a:lnTo>
                <a:lnTo>
                  <a:pt x="3488" y="1270"/>
                </a:lnTo>
                <a:lnTo>
                  <a:pt x="3479" y="1294"/>
                </a:lnTo>
                <a:lnTo>
                  <a:pt x="3420" y="1319"/>
                </a:lnTo>
                <a:lnTo>
                  <a:pt x="3397" y="1294"/>
                </a:lnTo>
                <a:lnTo>
                  <a:pt x="3354" y="1293"/>
                </a:lnTo>
                <a:lnTo>
                  <a:pt x="3354" y="1299"/>
                </a:lnTo>
                <a:lnTo>
                  <a:pt x="3367" y="1307"/>
                </a:lnTo>
                <a:lnTo>
                  <a:pt x="3394" y="1314"/>
                </a:lnTo>
                <a:lnTo>
                  <a:pt x="3412" y="1340"/>
                </a:lnTo>
                <a:lnTo>
                  <a:pt x="3420" y="1335"/>
                </a:lnTo>
                <a:lnTo>
                  <a:pt x="3451" y="1345"/>
                </a:lnTo>
                <a:lnTo>
                  <a:pt x="3466" y="1338"/>
                </a:lnTo>
                <a:lnTo>
                  <a:pt x="3472" y="1340"/>
                </a:lnTo>
                <a:lnTo>
                  <a:pt x="3445" y="1365"/>
                </a:lnTo>
                <a:lnTo>
                  <a:pt x="3416" y="1376"/>
                </a:lnTo>
                <a:lnTo>
                  <a:pt x="3403" y="1397"/>
                </a:lnTo>
                <a:lnTo>
                  <a:pt x="3402" y="1412"/>
                </a:lnTo>
                <a:lnTo>
                  <a:pt x="3367" y="1411"/>
                </a:lnTo>
                <a:lnTo>
                  <a:pt x="3373" y="1417"/>
                </a:lnTo>
                <a:lnTo>
                  <a:pt x="3413" y="1420"/>
                </a:lnTo>
                <a:lnTo>
                  <a:pt x="3429" y="1434"/>
                </a:lnTo>
                <a:lnTo>
                  <a:pt x="3422" y="1456"/>
                </a:lnTo>
                <a:lnTo>
                  <a:pt x="3391" y="1470"/>
                </a:lnTo>
                <a:lnTo>
                  <a:pt x="3379" y="1490"/>
                </a:lnTo>
                <a:lnTo>
                  <a:pt x="3406" y="1551"/>
                </a:lnTo>
                <a:lnTo>
                  <a:pt x="3420" y="1562"/>
                </a:lnTo>
                <a:lnTo>
                  <a:pt x="3428" y="1559"/>
                </a:lnTo>
                <a:lnTo>
                  <a:pt x="3438" y="1567"/>
                </a:lnTo>
                <a:lnTo>
                  <a:pt x="3438" y="1577"/>
                </a:lnTo>
                <a:lnTo>
                  <a:pt x="3465" y="1593"/>
                </a:lnTo>
                <a:lnTo>
                  <a:pt x="3469" y="1610"/>
                </a:lnTo>
                <a:lnTo>
                  <a:pt x="3479" y="1616"/>
                </a:lnTo>
                <a:lnTo>
                  <a:pt x="3472" y="1629"/>
                </a:lnTo>
                <a:lnTo>
                  <a:pt x="3487" y="1620"/>
                </a:lnTo>
                <a:lnTo>
                  <a:pt x="3505" y="1629"/>
                </a:lnTo>
                <a:lnTo>
                  <a:pt x="3501" y="1653"/>
                </a:lnTo>
                <a:lnTo>
                  <a:pt x="3523" y="1639"/>
                </a:lnTo>
                <a:lnTo>
                  <a:pt x="3521" y="1653"/>
                </a:lnTo>
                <a:lnTo>
                  <a:pt x="3538" y="1656"/>
                </a:lnTo>
                <a:lnTo>
                  <a:pt x="3530" y="1636"/>
                </a:lnTo>
                <a:lnTo>
                  <a:pt x="3557" y="1634"/>
                </a:lnTo>
                <a:lnTo>
                  <a:pt x="3556" y="1649"/>
                </a:lnTo>
                <a:lnTo>
                  <a:pt x="3549" y="1650"/>
                </a:lnTo>
                <a:lnTo>
                  <a:pt x="3550" y="1670"/>
                </a:lnTo>
                <a:lnTo>
                  <a:pt x="3577" y="1679"/>
                </a:lnTo>
                <a:lnTo>
                  <a:pt x="3577" y="1695"/>
                </a:lnTo>
                <a:lnTo>
                  <a:pt x="3556" y="1683"/>
                </a:lnTo>
                <a:lnTo>
                  <a:pt x="3550" y="1698"/>
                </a:lnTo>
                <a:lnTo>
                  <a:pt x="3540" y="1695"/>
                </a:lnTo>
                <a:lnTo>
                  <a:pt x="3533" y="1681"/>
                </a:lnTo>
                <a:lnTo>
                  <a:pt x="3524" y="1689"/>
                </a:lnTo>
                <a:lnTo>
                  <a:pt x="3540" y="1705"/>
                </a:lnTo>
                <a:lnTo>
                  <a:pt x="3589" y="1717"/>
                </a:lnTo>
                <a:lnTo>
                  <a:pt x="3585" y="1728"/>
                </a:lnTo>
                <a:lnTo>
                  <a:pt x="3592" y="1741"/>
                </a:lnTo>
                <a:lnTo>
                  <a:pt x="3589" y="1750"/>
                </a:lnTo>
                <a:lnTo>
                  <a:pt x="3605" y="1770"/>
                </a:lnTo>
                <a:lnTo>
                  <a:pt x="3605" y="1793"/>
                </a:lnTo>
                <a:lnTo>
                  <a:pt x="3573" y="1819"/>
                </a:lnTo>
                <a:lnTo>
                  <a:pt x="3573" y="1836"/>
                </a:lnTo>
                <a:lnTo>
                  <a:pt x="3563" y="1826"/>
                </a:lnTo>
                <a:lnTo>
                  <a:pt x="3554" y="1825"/>
                </a:lnTo>
                <a:lnTo>
                  <a:pt x="3547" y="1835"/>
                </a:lnTo>
                <a:lnTo>
                  <a:pt x="3528" y="1822"/>
                </a:lnTo>
                <a:lnTo>
                  <a:pt x="3528" y="1800"/>
                </a:lnTo>
                <a:lnTo>
                  <a:pt x="3521" y="1799"/>
                </a:lnTo>
                <a:lnTo>
                  <a:pt x="3521" y="1815"/>
                </a:lnTo>
                <a:lnTo>
                  <a:pt x="3500" y="1829"/>
                </a:lnTo>
                <a:lnTo>
                  <a:pt x="3481" y="1819"/>
                </a:lnTo>
                <a:lnTo>
                  <a:pt x="3481" y="1806"/>
                </a:lnTo>
                <a:lnTo>
                  <a:pt x="3455" y="1817"/>
                </a:lnTo>
                <a:lnTo>
                  <a:pt x="3449" y="1813"/>
                </a:lnTo>
                <a:lnTo>
                  <a:pt x="3451" y="1804"/>
                </a:lnTo>
                <a:lnTo>
                  <a:pt x="3439" y="1800"/>
                </a:lnTo>
                <a:lnTo>
                  <a:pt x="3413" y="1810"/>
                </a:lnTo>
                <a:lnTo>
                  <a:pt x="3367" y="1810"/>
                </a:lnTo>
                <a:lnTo>
                  <a:pt x="3368" y="1823"/>
                </a:lnTo>
                <a:lnTo>
                  <a:pt x="3410" y="1819"/>
                </a:lnTo>
                <a:lnTo>
                  <a:pt x="3415" y="1836"/>
                </a:lnTo>
                <a:lnTo>
                  <a:pt x="3439" y="1822"/>
                </a:lnTo>
                <a:lnTo>
                  <a:pt x="3432" y="1846"/>
                </a:lnTo>
                <a:lnTo>
                  <a:pt x="3420" y="1856"/>
                </a:lnTo>
                <a:lnTo>
                  <a:pt x="3391" y="1853"/>
                </a:lnTo>
                <a:lnTo>
                  <a:pt x="3389" y="1872"/>
                </a:lnTo>
                <a:lnTo>
                  <a:pt x="3423" y="1862"/>
                </a:lnTo>
                <a:lnTo>
                  <a:pt x="3443" y="1871"/>
                </a:lnTo>
                <a:lnTo>
                  <a:pt x="3465" y="1869"/>
                </a:lnTo>
                <a:lnTo>
                  <a:pt x="3453" y="1879"/>
                </a:lnTo>
                <a:lnTo>
                  <a:pt x="3478" y="1874"/>
                </a:lnTo>
                <a:lnTo>
                  <a:pt x="3489" y="1884"/>
                </a:lnTo>
                <a:lnTo>
                  <a:pt x="3478" y="1898"/>
                </a:lnTo>
                <a:lnTo>
                  <a:pt x="3485" y="1915"/>
                </a:lnTo>
                <a:lnTo>
                  <a:pt x="3475" y="1910"/>
                </a:lnTo>
                <a:lnTo>
                  <a:pt x="3471" y="1924"/>
                </a:lnTo>
                <a:lnTo>
                  <a:pt x="3464" y="1923"/>
                </a:lnTo>
                <a:lnTo>
                  <a:pt x="3477" y="1944"/>
                </a:lnTo>
                <a:lnTo>
                  <a:pt x="3471" y="1950"/>
                </a:lnTo>
                <a:lnTo>
                  <a:pt x="3475" y="1963"/>
                </a:lnTo>
                <a:lnTo>
                  <a:pt x="3452" y="1947"/>
                </a:lnTo>
                <a:lnTo>
                  <a:pt x="3438" y="1947"/>
                </a:lnTo>
                <a:lnTo>
                  <a:pt x="3429" y="1957"/>
                </a:lnTo>
                <a:lnTo>
                  <a:pt x="3435" y="1960"/>
                </a:lnTo>
                <a:lnTo>
                  <a:pt x="3430" y="1977"/>
                </a:lnTo>
                <a:lnTo>
                  <a:pt x="3412" y="1977"/>
                </a:lnTo>
                <a:lnTo>
                  <a:pt x="3406" y="1966"/>
                </a:lnTo>
                <a:lnTo>
                  <a:pt x="3387" y="1979"/>
                </a:lnTo>
                <a:lnTo>
                  <a:pt x="3407" y="2005"/>
                </a:lnTo>
                <a:lnTo>
                  <a:pt x="3403" y="2021"/>
                </a:lnTo>
                <a:lnTo>
                  <a:pt x="3397" y="2015"/>
                </a:lnTo>
                <a:lnTo>
                  <a:pt x="3389" y="2021"/>
                </a:lnTo>
                <a:lnTo>
                  <a:pt x="3387" y="2012"/>
                </a:lnTo>
                <a:lnTo>
                  <a:pt x="3379" y="2028"/>
                </a:lnTo>
                <a:lnTo>
                  <a:pt x="3371" y="2026"/>
                </a:lnTo>
                <a:lnTo>
                  <a:pt x="3367" y="2013"/>
                </a:lnTo>
                <a:lnTo>
                  <a:pt x="3347" y="2003"/>
                </a:lnTo>
                <a:lnTo>
                  <a:pt x="3340" y="2032"/>
                </a:lnTo>
                <a:lnTo>
                  <a:pt x="3334" y="2031"/>
                </a:lnTo>
                <a:lnTo>
                  <a:pt x="3337" y="2021"/>
                </a:lnTo>
                <a:lnTo>
                  <a:pt x="3328" y="2021"/>
                </a:lnTo>
                <a:lnTo>
                  <a:pt x="3308" y="2036"/>
                </a:lnTo>
                <a:lnTo>
                  <a:pt x="3298" y="2035"/>
                </a:lnTo>
                <a:lnTo>
                  <a:pt x="3318" y="2054"/>
                </a:lnTo>
                <a:lnTo>
                  <a:pt x="3312" y="2061"/>
                </a:lnTo>
                <a:lnTo>
                  <a:pt x="3296" y="2048"/>
                </a:lnTo>
                <a:lnTo>
                  <a:pt x="3288" y="2057"/>
                </a:lnTo>
                <a:lnTo>
                  <a:pt x="3311" y="2071"/>
                </a:lnTo>
                <a:lnTo>
                  <a:pt x="3311" y="2078"/>
                </a:lnTo>
                <a:lnTo>
                  <a:pt x="3318" y="2074"/>
                </a:lnTo>
                <a:lnTo>
                  <a:pt x="3322" y="2093"/>
                </a:lnTo>
                <a:lnTo>
                  <a:pt x="3302" y="2107"/>
                </a:lnTo>
                <a:lnTo>
                  <a:pt x="3285" y="2106"/>
                </a:lnTo>
                <a:lnTo>
                  <a:pt x="3272" y="2090"/>
                </a:lnTo>
                <a:lnTo>
                  <a:pt x="3263" y="2091"/>
                </a:lnTo>
                <a:lnTo>
                  <a:pt x="3263" y="2081"/>
                </a:lnTo>
                <a:lnTo>
                  <a:pt x="3283" y="2081"/>
                </a:lnTo>
                <a:lnTo>
                  <a:pt x="3270" y="2064"/>
                </a:lnTo>
                <a:lnTo>
                  <a:pt x="3263" y="2071"/>
                </a:lnTo>
                <a:lnTo>
                  <a:pt x="3262" y="2060"/>
                </a:lnTo>
                <a:lnTo>
                  <a:pt x="3249" y="2062"/>
                </a:lnTo>
                <a:lnTo>
                  <a:pt x="3256" y="2048"/>
                </a:lnTo>
                <a:lnTo>
                  <a:pt x="3240" y="2047"/>
                </a:lnTo>
                <a:lnTo>
                  <a:pt x="3230" y="2034"/>
                </a:lnTo>
                <a:lnTo>
                  <a:pt x="3201" y="2025"/>
                </a:lnTo>
                <a:lnTo>
                  <a:pt x="3208" y="2002"/>
                </a:lnTo>
                <a:lnTo>
                  <a:pt x="3226" y="1990"/>
                </a:lnTo>
                <a:lnTo>
                  <a:pt x="3177" y="1943"/>
                </a:lnTo>
                <a:lnTo>
                  <a:pt x="3159" y="1944"/>
                </a:lnTo>
                <a:lnTo>
                  <a:pt x="3158" y="1957"/>
                </a:lnTo>
                <a:lnTo>
                  <a:pt x="3138" y="1950"/>
                </a:lnTo>
                <a:lnTo>
                  <a:pt x="3141" y="1936"/>
                </a:lnTo>
                <a:lnTo>
                  <a:pt x="3121" y="1918"/>
                </a:lnTo>
                <a:lnTo>
                  <a:pt x="3109" y="1917"/>
                </a:lnTo>
                <a:lnTo>
                  <a:pt x="3097" y="1898"/>
                </a:lnTo>
                <a:lnTo>
                  <a:pt x="3099" y="1944"/>
                </a:lnTo>
                <a:lnTo>
                  <a:pt x="3083" y="1936"/>
                </a:lnTo>
                <a:lnTo>
                  <a:pt x="3076" y="1921"/>
                </a:lnTo>
                <a:lnTo>
                  <a:pt x="3056" y="1923"/>
                </a:lnTo>
                <a:lnTo>
                  <a:pt x="3054" y="1914"/>
                </a:lnTo>
                <a:lnTo>
                  <a:pt x="3040" y="1930"/>
                </a:lnTo>
                <a:lnTo>
                  <a:pt x="3038" y="1946"/>
                </a:lnTo>
                <a:lnTo>
                  <a:pt x="3030" y="1933"/>
                </a:lnTo>
                <a:lnTo>
                  <a:pt x="2978" y="1940"/>
                </a:lnTo>
                <a:lnTo>
                  <a:pt x="2950" y="1926"/>
                </a:lnTo>
                <a:lnTo>
                  <a:pt x="2952" y="1902"/>
                </a:lnTo>
                <a:lnTo>
                  <a:pt x="2935" y="1892"/>
                </a:lnTo>
                <a:lnTo>
                  <a:pt x="2943" y="1856"/>
                </a:lnTo>
                <a:lnTo>
                  <a:pt x="2963" y="1838"/>
                </a:lnTo>
                <a:lnTo>
                  <a:pt x="2975" y="1838"/>
                </a:lnTo>
                <a:lnTo>
                  <a:pt x="2971" y="1826"/>
                </a:lnTo>
                <a:lnTo>
                  <a:pt x="2991" y="1813"/>
                </a:lnTo>
                <a:lnTo>
                  <a:pt x="2987" y="1802"/>
                </a:lnTo>
                <a:lnTo>
                  <a:pt x="2997" y="1780"/>
                </a:lnTo>
                <a:lnTo>
                  <a:pt x="3001" y="1794"/>
                </a:lnTo>
                <a:lnTo>
                  <a:pt x="3014" y="1799"/>
                </a:lnTo>
                <a:lnTo>
                  <a:pt x="3037" y="1793"/>
                </a:lnTo>
                <a:lnTo>
                  <a:pt x="3030" y="1776"/>
                </a:lnTo>
                <a:lnTo>
                  <a:pt x="3037" y="1771"/>
                </a:lnTo>
                <a:lnTo>
                  <a:pt x="3037" y="1728"/>
                </a:lnTo>
                <a:lnTo>
                  <a:pt x="3083" y="1682"/>
                </a:lnTo>
                <a:lnTo>
                  <a:pt x="3131" y="1670"/>
                </a:lnTo>
                <a:lnTo>
                  <a:pt x="3139" y="1626"/>
                </a:lnTo>
                <a:lnTo>
                  <a:pt x="3158" y="1606"/>
                </a:lnTo>
                <a:lnTo>
                  <a:pt x="3146" y="1591"/>
                </a:lnTo>
                <a:lnTo>
                  <a:pt x="3151" y="1577"/>
                </a:lnTo>
                <a:lnTo>
                  <a:pt x="3172" y="1567"/>
                </a:lnTo>
                <a:lnTo>
                  <a:pt x="3191" y="1541"/>
                </a:lnTo>
                <a:lnTo>
                  <a:pt x="3204" y="1551"/>
                </a:lnTo>
                <a:lnTo>
                  <a:pt x="3211" y="1535"/>
                </a:lnTo>
                <a:lnTo>
                  <a:pt x="3221" y="1536"/>
                </a:lnTo>
                <a:lnTo>
                  <a:pt x="3220" y="1577"/>
                </a:lnTo>
                <a:lnTo>
                  <a:pt x="3229" y="1578"/>
                </a:lnTo>
                <a:lnTo>
                  <a:pt x="3230" y="1587"/>
                </a:lnTo>
                <a:lnTo>
                  <a:pt x="3217" y="1630"/>
                </a:lnTo>
                <a:lnTo>
                  <a:pt x="3230" y="1644"/>
                </a:lnTo>
                <a:lnTo>
                  <a:pt x="3279" y="1649"/>
                </a:lnTo>
                <a:lnTo>
                  <a:pt x="3291" y="1629"/>
                </a:lnTo>
                <a:lnTo>
                  <a:pt x="3283" y="1613"/>
                </a:lnTo>
                <a:lnTo>
                  <a:pt x="3301" y="1594"/>
                </a:lnTo>
                <a:lnTo>
                  <a:pt x="3309" y="1559"/>
                </a:lnTo>
                <a:lnTo>
                  <a:pt x="3330" y="1554"/>
                </a:lnTo>
                <a:lnTo>
                  <a:pt x="3328" y="1545"/>
                </a:lnTo>
                <a:lnTo>
                  <a:pt x="3309" y="1544"/>
                </a:lnTo>
                <a:lnTo>
                  <a:pt x="3298" y="1469"/>
                </a:lnTo>
                <a:lnTo>
                  <a:pt x="3275" y="1467"/>
                </a:lnTo>
                <a:lnTo>
                  <a:pt x="3260" y="1473"/>
                </a:lnTo>
                <a:lnTo>
                  <a:pt x="3240" y="1513"/>
                </a:lnTo>
                <a:lnTo>
                  <a:pt x="3233" y="1502"/>
                </a:lnTo>
                <a:lnTo>
                  <a:pt x="3206" y="1490"/>
                </a:lnTo>
                <a:lnTo>
                  <a:pt x="3191" y="1512"/>
                </a:lnTo>
                <a:lnTo>
                  <a:pt x="3177" y="1497"/>
                </a:lnTo>
                <a:lnTo>
                  <a:pt x="3161" y="1451"/>
                </a:lnTo>
                <a:lnTo>
                  <a:pt x="3132" y="1459"/>
                </a:lnTo>
                <a:lnTo>
                  <a:pt x="3102" y="1497"/>
                </a:lnTo>
                <a:lnTo>
                  <a:pt x="3095" y="1538"/>
                </a:lnTo>
                <a:lnTo>
                  <a:pt x="3082" y="1562"/>
                </a:lnTo>
                <a:lnTo>
                  <a:pt x="3069" y="1567"/>
                </a:lnTo>
                <a:lnTo>
                  <a:pt x="3056" y="1588"/>
                </a:lnTo>
                <a:lnTo>
                  <a:pt x="2987" y="1591"/>
                </a:lnTo>
                <a:lnTo>
                  <a:pt x="2975" y="1572"/>
                </a:lnTo>
                <a:lnTo>
                  <a:pt x="2963" y="1570"/>
                </a:lnTo>
                <a:lnTo>
                  <a:pt x="2939" y="1591"/>
                </a:lnTo>
                <a:lnTo>
                  <a:pt x="2930" y="1619"/>
                </a:lnTo>
                <a:lnTo>
                  <a:pt x="2910" y="1634"/>
                </a:lnTo>
                <a:lnTo>
                  <a:pt x="2857" y="1655"/>
                </a:lnTo>
                <a:lnTo>
                  <a:pt x="2850" y="1663"/>
                </a:lnTo>
                <a:lnTo>
                  <a:pt x="2852" y="1675"/>
                </a:lnTo>
                <a:lnTo>
                  <a:pt x="2841" y="1681"/>
                </a:lnTo>
                <a:lnTo>
                  <a:pt x="2825" y="1708"/>
                </a:lnTo>
                <a:lnTo>
                  <a:pt x="2809" y="1706"/>
                </a:lnTo>
                <a:lnTo>
                  <a:pt x="2776" y="1730"/>
                </a:lnTo>
                <a:lnTo>
                  <a:pt x="2716" y="1724"/>
                </a:lnTo>
                <a:lnTo>
                  <a:pt x="2680" y="1730"/>
                </a:lnTo>
                <a:lnTo>
                  <a:pt x="2695" y="1738"/>
                </a:lnTo>
                <a:lnTo>
                  <a:pt x="2707" y="1731"/>
                </a:lnTo>
                <a:lnTo>
                  <a:pt x="2734" y="1734"/>
                </a:lnTo>
                <a:lnTo>
                  <a:pt x="2734" y="1751"/>
                </a:lnTo>
                <a:lnTo>
                  <a:pt x="2759" y="1764"/>
                </a:lnTo>
                <a:lnTo>
                  <a:pt x="2759" y="1771"/>
                </a:lnTo>
                <a:lnTo>
                  <a:pt x="2742" y="1773"/>
                </a:lnTo>
                <a:lnTo>
                  <a:pt x="2743" y="1786"/>
                </a:lnTo>
                <a:lnTo>
                  <a:pt x="2733" y="1794"/>
                </a:lnTo>
                <a:lnTo>
                  <a:pt x="2729" y="1819"/>
                </a:lnTo>
                <a:lnTo>
                  <a:pt x="2710" y="1836"/>
                </a:lnTo>
                <a:lnTo>
                  <a:pt x="2727" y="1848"/>
                </a:lnTo>
                <a:lnTo>
                  <a:pt x="2756" y="1842"/>
                </a:lnTo>
                <a:lnTo>
                  <a:pt x="2753" y="1869"/>
                </a:lnTo>
                <a:lnTo>
                  <a:pt x="2749" y="1875"/>
                </a:lnTo>
                <a:lnTo>
                  <a:pt x="2740" y="1859"/>
                </a:lnTo>
                <a:lnTo>
                  <a:pt x="2724" y="1861"/>
                </a:lnTo>
                <a:lnTo>
                  <a:pt x="2726" y="1905"/>
                </a:lnTo>
                <a:lnTo>
                  <a:pt x="2697" y="1898"/>
                </a:lnTo>
                <a:lnTo>
                  <a:pt x="2677" y="1923"/>
                </a:lnTo>
                <a:lnTo>
                  <a:pt x="2681" y="1936"/>
                </a:lnTo>
                <a:lnTo>
                  <a:pt x="2707" y="1959"/>
                </a:lnTo>
                <a:lnTo>
                  <a:pt x="2705" y="1967"/>
                </a:lnTo>
                <a:lnTo>
                  <a:pt x="2690" y="1967"/>
                </a:lnTo>
                <a:lnTo>
                  <a:pt x="2682" y="1996"/>
                </a:lnTo>
                <a:lnTo>
                  <a:pt x="2704" y="2011"/>
                </a:lnTo>
                <a:lnTo>
                  <a:pt x="2710" y="2034"/>
                </a:lnTo>
                <a:lnTo>
                  <a:pt x="2697" y="2038"/>
                </a:lnTo>
                <a:lnTo>
                  <a:pt x="2690" y="2032"/>
                </a:lnTo>
                <a:lnTo>
                  <a:pt x="2672" y="2048"/>
                </a:lnTo>
                <a:lnTo>
                  <a:pt x="2648" y="2019"/>
                </a:lnTo>
                <a:lnTo>
                  <a:pt x="2638" y="2034"/>
                </a:lnTo>
                <a:lnTo>
                  <a:pt x="2644" y="2062"/>
                </a:lnTo>
                <a:lnTo>
                  <a:pt x="2655" y="2075"/>
                </a:lnTo>
                <a:lnTo>
                  <a:pt x="2639" y="2094"/>
                </a:lnTo>
                <a:lnTo>
                  <a:pt x="2620" y="2094"/>
                </a:lnTo>
                <a:lnTo>
                  <a:pt x="2610" y="2080"/>
                </a:lnTo>
                <a:lnTo>
                  <a:pt x="2525" y="2077"/>
                </a:lnTo>
                <a:lnTo>
                  <a:pt x="2553" y="2122"/>
                </a:lnTo>
                <a:lnTo>
                  <a:pt x="2550" y="2147"/>
                </a:lnTo>
                <a:lnTo>
                  <a:pt x="2528" y="2116"/>
                </a:lnTo>
                <a:lnTo>
                  <a:pt x="2501" y="2106"/>
                </a:lnTo>
                <a:lnTo>
                  <a:pt x="2481" y="2087"/>
                </a:lnTo>
                <a:lnTo>
                  <a:pt x="2471" y="2083"/>
                </a:lnTo>
                <a:lnTo>
                  <a:pt x="2455" y="2094"/>
                </a:lnTo>
                <a:lnTo>
                  <a:pt x="2436" y="2093"/>
                </a:lnTo>
                <a:lnTo>
                  <a:pt x="2413" y="2077"/>
                </a:lnTo>
                <a:lnTo>
                  <a:pt x="2417" y="2051"/>
                </a:lnTo>
                <a:lnTo>
                  <a:pt x="2381" y="2051"/>
                </a:lnTo>
                <a:lnTo>
                  <a:pt x="2383" y="2035"/>
                </a:lnTo>
                <a:lnTo>
                  <a:pt x="2399" y="2028"/>
                </a:lnTo>
                <a:lnTo>
                  <a:pt x="2386" y="1972"/>
                </a:lnTo>
                <a:lnTo>
                  <a:pt x="2391" y="1964"/>
                </a:lnTo>
                <a:lnTo>
                  <a:pt x="2383" y="1959"/>
                </a:lnTo>
                <a:lnTo>
                  <a:pt x="2391" y="1930"/>
                </a:lnTo>
                <a:lnTo>
                  <a:pt x="2388" y="1902"/>
                </a:lnTo>
                <a:lnTo>
                  <a:pt x="2401" y="1888"/>
                </a:lnTo>
                <a:lnTo>
                  <a:pt x="2391" y="1888"/>
                </a:lnTo>
                <a:lnTo>
                  <a:pt x="2390" y="1879"/>
                </a:lnTo>
                <a:lnTo>
                  <a:pt x="2387" y="1864"/>
                </a:lnTo>
                <a:lnTo>
                  <a:pt x="2397" y="1848"/>
                </a:lnTo>
                <a:lnTo>
                  <a:pt x="2381" y="1830"/>
                </a:lnTo>
                <a:lnTo>
                  <a:pt x="2386" y="1809"/>
                </a:lnTo>
                <a:lnTo>
                  <a:pt x="2367" y="1793"/>
                </a:lnTo>
                <a:lnTo>
                  <a:pt x="2374" y="1786"/>
                </a:lnTo>
                <a:lnTo>
                  <a:pt x="2367" y="1742"/>
                </a:lnTo>
                <a:lnTo>
                  <a:pt x="2375" y="1714"/>
                </a:lnTo>
                <a:lnTo>
                  <a:pt x="2388" y="1702"/>
                </a:lnTo>
                <a:lnTo>
                  <a:pt x="2383" y="1699"/>
                </a:lnTo>
                <a:lnTo>
                  <a:pt x="2370" y="1735"/>
                </a:lnTo>
                <a:lnTo>
                  <a:pt x="2354" y="1748"/>
                </a:lnTo>
                <a:lnTo>
                  <a:pt x="2344" y="1918"/>
                </a:lnTo>
                <a:lnTo>
                  <a:pt x="2354" y="1930"/>
                </a:lnTo>
                <a:lnTo>
                  <a:pt x="2337" y="1934"/>
                </a:lnTo>
                <a:lnTo>
                  <a:pt x="2335" y="1941"/>
                </a:lnTo>
                <a:lnTo>
                  <a:pt x="2339" y="1982"/>
                </a:lnTo>
                <a:lnTo>
                  <a:pt x="2347" y="1989"/>
                </a:lnTo>
                <a:lnTo>
                  <a:pt x="2335" y="1995"/>
                </a:lnTo>
                <a:lnTo>
                  <a:pt x="2337" y="2005"/>
                </a:lnTo>
                <a:lnTo>
                  <a:pt x="2325" y="2002"/>
                </a:lnTo>
                <a:lnTo>
                  <a:pt x="2301" y="2016"/>
                </a:lnTo>
                <a:lnTo>
                  <a:pt x="2315" y="2045"/>
                </a:lnTo>
                <a:lnTo>
                  <a:pt x="2276" y="2104"/>
                </a:lnTo>
                <a:lnTo>
                  <a:pt x="2266" y="2097"/>
                </a:lnTo>
                <a:lnTo>
                  <a:pt x="2250" y="2111"/>
                </a:lnTo>
                <a:lnTo>
                  <a:pt x="2233" y="2109"/>
                </a:lnTo>
                <a:lnTo>
                  <a:pt x="2203" y="2137"/>
                </a:lnTo>
                <a:lnTo>
                  <a:pt x="2191" y="2134"/>
                </a:lnTo>
                <a:lnTo>
                  <a:pt x="2198" y="2149"/>
                </a:lnTo>
                <a:lnTo>
                  <a:pt x="2190" y="2152"/>
                </a:lnTo>
                <a:lnTo>
                  <a:pt x="2175" y="2137"/>
                </a:lnTo>
                <a:lnTo>
                  <a:pt x="2164" y="2149"/>
                </a:lnTo>
                <a:lnTo>
                  <a:pt x="2151" y="2146"/>
                </a:lnTo>
                <a:lnTo>
                  <a:pt x="2141" y="2172"/>
                </a:lnTo>
                <a:lnTo>
                  <a:pt x="2123" y="2168"/>
                </a:lnTo>
                <a:lnTo>
                  <a:pt x="2113" y="2186"/>
                </a:lnTo>
                <a:lnTo>
                  <a:pt x="2103" y="2176"/>
                </a:lnTo>
                <a:lnTo>
                  <a:pt x="2093" y="2191"/>
                </a:lnTo>
                <a:lnTo>
                  <a:pt x="2102" y="2201"/>
                </a:lnTo>
                <a:lnTo>
                  <a:pt x="2084" y="2221"/>
                </a:lnTo>
                <a:lnTo>
                  <a:pt x="2090" y="2235"/>
                </a:lnTo>
                <a:lnTo>
                  <a:pt x="2100" y="2235"/>
                </a:lnTo>
                <a:lnTo>
                  <a:pt x="2099" y="2277"/>
                </a:lnTo>
                <a:lnTo>
                  <a:pt x="2068" y="2296"/>
                </a:lnTo>
                <a:lnTo>
                  <a:pt x="2079" y="2306"/>
                </a:lnTo>
                <a:lnTo>
                  <a:pt x="2066" y="2323"/>
                </a:lnTo>
                <a:lnTo>
                  <a:pt x="2070" y="2338"/>
                </a:lnTo>
                <a:lnTo>
                  <a:pt x="2067" y="2356"/>
                </a:lnTo>
                <a:lnTo>
                  <a:pt x="2074" y="2367"/>
                </a:lnTo>
                <a:lnTo>
                  <a:pt x="2060" y="2372"/>
                </a:lnTo>
                <a:lnTo>
                  <a:pt x="2041" y="2356"/>
                </a:lnTo>
                <a:lnTo>
                  <a:pt x="1998" y="2351"/>
                </a:lnTo>
                <a:lnTo>
                  <a:pt x="1970" y="2391"/>
                </a:lnTo>
                <a:lnTo>
                  <a:pt x="1945" y="2395"/>
                </a:lnTo>
                <a:lnTo>
                  <a:pt x="1939" y="2414"/>
                </a:lnTo>
                <a:lnTo>
                  <a:pt x="1923" y="2408"/>
                </a:lnTo>
                <a:lnTo>
                  <a:pt x="1927" y="2368"/>
                </a:lnTo>
                <a:lnTo>
                  <a:pt x="1916" y="2358"/>
                </a:lnTo>
                <a:lnTo>
                  <a:pt x="1940" y="2328"/>
                </a:lnTo>
                <a:lnTo>
                  <a:pt x="1930" y="2307"/>
                </a:lnTo>
                <a:lnTo>
                  <a:pt x="1930" y="2273"/>
                </a:lnTo>
                <a:lnTo>
                  <a:pt x="1904" y="2261"/>
                </a:lnTo>
                <a:lnTo>
                  <a:pt x="1894" y="2274"/>
                </a:lnTo>
                <a:lnTo>
                  <a:pt x="1878" y="2274"/>
                </a:lnTo>
                <a:lnTo>
                  <a:pt x="1858" y="2294"/>
                </a:lnTo>
                <a:lnTo>
                  <a:pt x="1847" y="2297"/>
                </a:lnTo>
                <a:lnTo>
                  <a:pt x="1847" y="2287"/>
                </a:lnTo>
                <a:lnTo>
                  <a:pt x="1836" y="2279"/>
                </a:lnTo>
                <a:lnTo>
                  <a:pt x="1835" y="2269"/>
                </a:lnTo>
                <a:lnTo>
                  <a:pt x="1842" y="2267"/>
                </a:lnTo>
                <a:lnTo>
                  <a:pt x="1858" y="2281"/>
                </a:lnTo>
                <a:lnTo>
                  <a:pt x="1862" y="2276"/>
                </a:lnTo>
                <a:lnTo>
                  <a:pt x="1854" y="2264"/>
                </a:lnTo>
                <a:lnTo>
                  <a:pt x="1872" y="2266"/>
                </a:lnTo>
                <a:lnTo>
                  <a:pt x="1857" y="2254"/>
                </a:lnTo>
                <a:lnTo>
                  <a:pt x="1864" y="2241"/>
                </a:lnTo>
                <a:lnTo>
                  <a:pt x="1849" y="2238"/>
                </a:lnTo>
                <a:lnTo>
                  <a:pt x="1849" y="2225"/>
                </a:lnTo>
                <a:lnTo>
                  <a:pt x="1893" y="2218"/>
                </a:lnTo>
                <a:lnTo>
                  <a:pt x="1872" y="2189"/>
                </a:lnTo>
                <a:lnTo>
                  <a:pt x="1877" y="2181"/>
                </a:lnTo>
                <a:lnTo>
                  <a:pt x="1872" y="2175"/>
                </a:lnTo>
                <a:lnTo>
                  <a:pt x="1900" y="2183"/>
                </a:lnTo>
                <a:lnTo>
                  <a:pt x="1903" y="2191"/>
                </a:lnTo>
                <a:lnTo>
                  <a:pt x="1923" y="2162"/>
                </a:lnTo>
                <a:lnTo>
                  <a:pt x="1909" y="2139"/>
                </a:lnTo>
                <a:lnTo>
                  <a:pt x="1919" y="2123"/>
                </a:lnTo>
                <a:lnTo>
                  <a:pt x="1910" y="2110"/>
                </a:lnTo>
                <a:lnTo>
                  <a:pt x="1890" y="2127"/>
                </a:lnTo>
                <a:lnTo>
                  <a:pt x="1881" y="2120"/>
                </a:lnTo>
                <a:lnTo>
                  <a:pt x="1867" y="2122"/>
                </a:lnTo>
                <a:lnTo>
                  <a:pt x="1867" y="2140"/>
                </a:lnTo>
                <a:lnTo>
                  <a:pt x="1854" y="2136"/>
                </a:lnTo>
                <a:lnTo>
                  <a:pt x="1842" y="2113"/>
                </a:lnTo>
                <a:lnTo>
                  <a:pt x="1819" y="2096"/>
                </a:lnTo>
                <a:lnTo>
                  <a:pt x="1818" y="2088"/>
                </a:lnTo>
                <a:lnTo>
                  <a:pt x="1834" y="2080"/>
                </a:lnTo>
                <a:lnTo>
                  <a:pt x="1845" y="2094"/>
                </a:lnTo>
                <a:lnTo>
                  <a:pt x="1854" y="2088"/>
                </a:lnTo>
                <a:lnTo>
                  <a:pt x="1841" y="2075"/>
                </a:lnTo>
                <a:lnTo>
                  <a:pt x="1839" y="2065"/>
                </a:lnTo>
                <a:lnTo>
                  <a:pt x="1851" y="2058"/>
                </a:lnTo>
                <a:lnTo>
                  <a:pt x="1844" y="2047"/>
                </a:lnTo>
                <a:lnTo>
                  <a:pt x="1832" y="2051"/>
                </a:lnTo>
                <a:lnTo>
                  <a:pt x="1819" y="2034"/>
                </a:lnTo>
                <a:lnTo>
                  <a:pt x="1819" y="2024"/>
                </a:lnTo>
                <a:lnTo>
                  <a:pt x="1836" y="2021"/>
                </a:lnTo>
                <a:lnTo>
                  <a:pt x="1821" y="1983"/>
                </a:lnTo>
                <a:lnTo>
                  <a:pt x="1845" y="1969"/>
                </a:lnTo>
                <a:lnTo>
                  <a:pt x="1831" y="1944"/>
                </a:lnTo>
                <a:lnTo>
                  <a:pt x="1796" y="1941"/>
                </a:lnTo>
                <a:lnTo>
                  <a:pt x="1798" y="1931"/>
                </a:lnTo>
                <a:lnTo>
                  <a:pt x="1816" y="1927"/>
                </a:lnTo>
                <a:lnTo>
                  <a:pt x="1835" y="1911"/>
                </a:lnTo>
                <a:lnTo>
                  <a:pt x="1829" y="1897"/>
                </a:lnTo>
                <a:lnTo>
                  <a:pt x="1812" y="1900"/>
                </a:lnTo>
                <a:lnTo>
                  <a:pt x="1811" y="1908"/>
                </a:lnTo>
                <a:lnTo>
                  <a:pt x="1793" y="1908"/>
                </a:lnTo>
                <a:lnTo>
                  <a:pt x="1793" y="1879"/>
                </a:lnTo>
                <a:lnTo>
                  <a:pt x="1751" y="1865"/>
                </a:lnTo>
                <a:lnTo>
                  <a:pt x="1756" y="1887"/>
                </a:lnTo>
                <a:lnTo>
                  <a:pt x="1728" y="1891"/>
                </a:lnTo>
                <a:lnTo>
                  <a:pt x="1728" y="1908"/>
                </a:lnTo>
                <a:lnTo>
                  <a:pt x="1702" y="1921"/>
                </a:lnTo>
                <a:lnTo>
                  <a:pt x="1688" y="1907"/>
                </a:lnTo>
                <a:lnTo>
                  <a:pt x="1705" y="1887"/>
                </a:lnTo>
                <a:lnTo>
                  <a:pt x="1705" y="1865"/>
                </a:lnTo>
                <a:lnTo>
                  <a:pt x="1665" y="1862"/>
                </a:lnTo>
                <a:lnTo>
                  <a:pt x="1615" y="1838"/>
                </a:lnTo>
                <a:lnTo>
                  <a:pt x="1579" y="1849"/>
                </a:lnTo>
                <a:lnTo>
                  <a:pt x="1561" y="1829"/>
                </a:lnTo>
                <a:lnTo>
                  <a:pt x="1577" y="1810"/>
                </a:lnTo>
                <a:lnTo>
                  <a:pt x="1519" y="1790"/>
                </a:lnTo>
                <a:lnTo>
                  <a:pt x="1530" y="1771"/>
                </a:lnTo>
                <a:lnTo>
                  <a:pt x="1521" y="1761"/>
                </a:lnTo>
                <a:lnTo>
                  <a:pt x="1527" y="1742"/>
                </a:lnTo>
                <a:lnTo>
                  <a:pt x="1521" y="1737"/>
                </a:lnTo>
                <a:lnTo>
                  <a:pt x="1544" y="1718"/>
                </a:lnTo>
                <a:lnTo>
                  <a:pt x="1537" y="1708"/>
                </a:lnTo>
                <a:lnTo>
                  <a:pt x="1528" y="1719"/>
                </a:lnTo>
                <a:lnTo>
                  <a:pt x="1506" y="1714"/>
                </a:lnTo>
                <a:lnTo>
                  <a:pt x="1486" y="1693"/>
                </a:lnTo>
                <a:lnTo>
                  <a:pt x="1479" y="1643"/>
                </a:lnTo>
                <a:lnTo>
                  <a:pt x="1486" y="1632"/>
                </a:lnTo>
                <a:lnTo>
                  <a:pt x="1478" y="1619"/>
                </a:lnTo>
                <a:lnTo>
                  <a:pt x="1492" y="1606"/>
                </a:lnTo>
                <a:lnTo>
                  <a:pt x="1483" y="1587"/>
                </a:lnTo>
                <a:lnTo>
                  <a:pt x="1489" y="1562"/>
                </a:lnTo>
                <a:lnTo>
                  <a:pt x="1499" y="1570"/>
                </a:lnTo>
                <a:lnTo>
                  <a:pt x="1511" y="1549"/>
                </a:lnTo>
                <a:lnTo>
                  <a:pt x="1511" y="1518"/>
                </a:lnTo>
                <a:lnTo>
                  <a:pt x="1531" y="1457"/>
                </a:lnTo>
                <a:lnTo>
                  <a:pt x="1554" y="1447"/>
                </a:lnTo>
                <a:lnTo>
                  <a:pt x="1573" y="1464"/>
                </a:lnTo>
                <a:lnTo>
                  <a:pt x="1567" y="1479"/>
                </a:lnTo>
                <a:lnTo>
                  <a:pt x="1590" y="1476"/>
                </a:lnTo>
                <a:lnTo>
                  <a:pt x="1584" y="1490"/>
                </a:lnTo>
                <a:lnTo>
                  <a:pt x="1602" y="1499"/>
                </a:lnTo>
                <a:lnTo>
                  <a:pt x="1607" y="1535"/>
                </a:lnTo>
                <a:lnTo>
                  <a:pt x="1623" y="1539"/>
                </a:lnTo>
                <a:lnTo>
                  <a:pt x="1639" y="1559"/>
                </a:lnTo>
                <a:lnTo>
                  <a:pt x="1639" y="1571"/>
                </a:lnTo>
                <a:lnTo>
                  <a:pt x="1612" y="1583"/>
                </a:lnTo>
                <a:lnTo>
                  <a:pt x="1607" y="1617"/>
                </a:lnTo>
                <a:lnTo>
                  <a:pt x="1615" y="1633"/>
                </a:lnTo>
                <a:lnTo>
                  <a:pt x="1602" y="1650"/>
                </a:lnTo>
                <a:lnTo>
                  <a:pt x="1606" y="1660"/>
                </a:lnTo>
                <a:lnTo>
                  <a:pt x="1648" y="1676"/>
                </a:lnTo>
                <a:lnTo>
                  <a:pt x="1645" y="1728"/>
                </a:lnTo>
                <a:lnTo>
                  <a:pt x="1669" y="1740"/>
                </a:lnTo>
                <a:lnTo>
                  <a:pt x="1674" y="1773"/>
                </a:lnTo>
                <a:lnTo>
                  <a:pt x="1681" y="1750"/>
                </a:lnTo>
                <a:lnTo>
                  <a:pt x="1692" y="1745"/>
                </a:lnTo>
                <a:lnTo>
                  <a:pt x="1728" y="1770"/>
                </a:lnTo>
                <a:lnTo>
                  <a:pt x="1741" y="1767"/>
                </a:lnTo>
                <a:lnTo>
                  <a:pt x="1738" y="1779"/>
                </a:lnTo>
                <a:lnTo>
                  <a:pt x="1813" y="1819"/>
                </a:lnTo>
                <a:lnTo>
                  <a:pt x="1811" y="1803"/>
                </a:lnTo>
                <a:lnTo>
                  <a:pt x="1862" y="1777"/>
                </a:lnTo>
                <a:lnTo>
                  <a:pt x="1870" y="1755"/>
                </a:lnTo>
                <a:lnTo>
                  <a:pt x="1868" y="1747"/>
                </a:lnTo>
                <a:lnTo>
                  <a:pt x="1855" y="1747"/>
                </a:lnTo>
                <a:lnTo>
                  <a:pt x="1842" y="1758"/>
                </a:lnTo>
                <a:lnTo>
                  <a:pt x="1832" y="1753"/>
                </a:lnTo>
                <a:lnTo>
                  <a:pt x="1818" y="1764"/>
                </a:lnTo>
                <a:lnTo>
                  <a:pt x="1811" y="1712"/>
                </a:lnTo>
                <a:lnTo>
                  <a:pt x="1800" y="1712"/>
                </a:lnTo>
                <a:lnTo>
                  <a:pt x="1789" y="1732"/>
                </a:lnTo>
                <a:lnTo>
                  <a:pt x="1775" y="1689"/>
                </a:lnTo>
                <a:lnTo>
                  <a:pt x="1756" y="1693"/>
                </a:lnTo>
                <a:lnTo>
                  <a:pt x="1764" y="1660"/>
                </a:lnTo>
                <a:lnTo>
                  <a:pt x="1751" y="1659"/>
                </a:lnTo>
                <a:lnTo>
                  <a:pt x="1751" y="1644"/>
                </a:lnTo>
                <a:lnTo>
                  <a:pt x="1737" y="1644"/>
                </a:lnTo>
                <a:lnTo>
                  <a:pt x="1731" y="1668"/>
                </a:lnTo>
                <a:lnTo>
                  <a:pt x="1720" y="1665"/>
                </a:lnTo>
                <a:lnTo>
                  <a:pt x="1705" y="1683"/>
                </a:lnTo>
                <a:lnTo>
                  <a:pt x="1687" y="1668"/>
                </a:lnTo>
                <a:lnTo>
                  <a:pt x="1715" y="1632"/>
                </a:lnTo>
                <a:lnTo>
                  <a:pt x="1713" y="1598"/>
                </a:lnTo>
                <a:lnTo>
                  <a:pt x="1704" y="1588"/>
                </a:lnTo>
                <a:lnTo>
                  <a:pt x="1714" y="1590"/>
                </a:lnTo>
                <a:lnTo>
                  <a:pt x="1724" y="1604"/>
                </a:lnTo>
                <a:lnTo>
                  <a:pt x="1733" y="1597"/>
                </a:lnTo>
                <a:lnTo>
                  <a:pt x="1728" y="1584"/>
                </a:lnTo>
                <a:lnTo>
                  <a:pt x="1718" y="1580"/>
                </a:lnTo>
                <a:lnTo>
                  <a:pt x="1720" y="1565"/>
                </a:lnTo>
                <a:lnTo>
                  <a:pt x="1700" y="1562"/>
                </a:lnTo>
                <a:lnTo>
                  <a:pt x="1701" y="1552"/>
                </a:lnTo>
                <a:lnTo>
                  <a:pt x="1713" y="1558"/>
                </a:lnTo>
                <a:lnTo>
                  <a:pt x="1720" y="1545"/>
                </a:lnTo>
                <a:lnTo>
                  <a:pt x="1747" y="1583"/>
                </a:lnTo>
                <a:lnTo>
                  <a:pt x="1746" y="1598"/>
                </a:lnTo>
                <a:lnTo>
                  <a:pt x="1751" y="1607"/>
                </a:lnTo>
                <a:lnTo>
                  <a:pt x="1769" y="1588"/>
                </a:lnTo>
                <a:lnTo>
                  <a:pt x="1779" y="1587"/>
                </a:lnTo>
                <a:lnTo>
                  <a:pt x="1782" y="1574"/>
                </a:lnTo>
                <a:lnTo>
                  <a:pt x="1790" y="1584"/>
                </a:lnTo>
                <a:lnTo>
                  <a:pt x="1800" y="1567"/>
                </a:lnTo>
                <a:lnTo>
                  <a:pt x="1821" y="1578"/>
                </a:lnTo>
                <a:lnTo>
                  <a:pt x="1818" y="1590"/>
                </a:lnTo>
                <a:lnTo>
                  <a:pt x="1795" y="1606"/>
                </a:lnTo>
                <a:lnTo>
                  <a:pt x="1775" y="1643"/>
                </a:lnTo>
                <a:lnTo>
                  <a:pt x="1795" y="1666"/>
                </a:lnTo>
                <a:lnTo>
                  <a:pt x="1812" y="1659"/>
                </a:lnTo>
                <a:lnTo>
                  <a:pt x="1812" y="1675"/>
                </a:lnTo>
                <a:lnTo>
                  <a:pt x="1828" y="1678"/>
                </a:lnTo>
                <a:lnTo>
                  <a:pt x="1841" y="1698"/>
                </a:lnTo>
                <a:lnTo>
                  <a:pt x="1911" y="1706"/>
                </a:lnTo>
                <a:lnTo>
                  <a:pt x="1940" y="1731"/>
                </a:lnTo>
                <a:lnTo>
                  <a:pt x="1958" y="1706"/>
                </a:lnTo>
                <a:lnTo>
                  <a:pt x="1934" y="1699"/>
                </a:lnTo>
                <a:lnTo>
                  <a:pt x="1930" y="1678"/>
                </a:lnTo>
                <a:lnTo>
                  <a:pt x="1937" y="1675"/>
                </a:lnTo>
                <a:lnTo>
                  <a:pt x="1976" y="1679"/>
                </a:lnTo>
                <a:lnTo>
                  <a:pt x="1982" y="1695"/>
                </a:lnTo>
                <a:lnTo>
                  <a:pt x="2041" y="1719"/>
                </a:lnTo>
                <a:lnTo>
                  <a:pt x="2096" y="1725"/>
                </a:lnTo>
                <a:lnTo>
                  <a:pt x="2105" y="1717"/>
                </a:lnTo>
                <a:lnTo>
                  <a:pt x="2089" y="1704"/>
                </a:lnTo>
                <a:lnTo>
                  <a:pt x="2054" y="1702"/>
                </a:lnTo>
                <a:lnTo>
                  <a:pt x="2028" y="1676"/>
                </a:lnTo>
                <a:lnTo>
                  <a:pt x="1999" y="1662"/>
                </a:lnTo>
                <a:lnTo>
                  <a:pt x="1992" y="1637"/>
                </a:lnTo>
                <a:lnTo>
                  <a:pt x="2004" y="1614"/>
                </a:lnTo>
                <a:lnTo>
                  <a:pt x="1981" y="1607"/>
                </a:lnTo>
                <a:lnTo>
                  <a:pt x="1960" y="1611"/>
                </a:lnTo>
                <a:lnTo>
                  <a:pt x="1939" y="1559"/>
                </a:lnTo>
                <a:lnTo>
                  <a:pt x="1891" y="1502"/>
                </a:lnTo>
                <a:lnTo>
                  <a:pt x="1874" y="1495"/>
                </a:lnTo>
                <a:lnTo>
                  <a:pt x="1847" y="1497"/>
                </a:lnTo>
                <a:lnTo>
                  <a:pt x="1834" y="1500"/>
                </a:lnTo>
                <a:lnTo>
                  <a:pt x="1821" y="1518"/>
                </a:lnTo>
                <a:lnTo>
                  <a:pt x="1812" y="1512"/>
                </a:lnTo>
                <a:lnTo>
                  <a:pt x="1808" y="1487"/>
                </a:lnTo>
                <a:lnTo>
                  <a:pt x="1785" y="1487"/>
                </a:lnTo>
                <a:lnTo>
                  <a:pt x="1777" y="1497"/>
                </a:lnTo>
                <a:lnTo>
                  <a:pt x="1773" y="1485"/>
                </a:lnTo>
                <a:lnTo>
                  <a:pt x="1757" y="1490"/>
                </a:lnTo>
                <a:lnTo>
                  <a:pt x="1749" y="1477"/>
                </a:lnTo>
                <a:lnTo>
                  <a:pt x="1737" y="1485"/>
                </a:lnTo>
                <a:lnTo>
                  <a:pt x="1736" y="1496"/>
                </a:lnTo>
                <a:lnTo>
                  <a:pt x="1717" y="1493"/>
                </a:lnTo>
                <a:lnTo>
                  <a:pt x="1720" y="1505"/>
                </a:lnTo>
                <a:lnTo>
                  <a:pt x="1705" y="1510"/>
                </a:lnTo>
                <a:lnTo>
                  <a:pt x="1664" y="1496"/>
                </a:lnTo>
                <a:lnTo>
                  <a:pt x="1662" y="1487"/>
                </a:lnTo>
                <a:lnTo>
                  <a:pt x="1692" y="1467"/>
                </a:lnTo>
                <a:lnTo>
                  <a:pt x="1688" y="1454"/>
                </a:lnTo>
                <a:lnTo>
                  <a:pt x="1698" y="1446"/>
                </a:lnTo>
                <a:lnTo>
                  <a:pt x="1689" y="1440"/>
                </a:lnTo>
                <a:lnTo>
                  <a:pt x="1710" y="1431"/>
                </a:lnTo>
                <a:lnTo>
                  <a:pt x="1708" y="1407"/>
                </a:lnTo>
                <a:lnTo>
                  <a:pt x="1672" y="1410"/>
                </a:lnTo>
                <a:lnTo>
                  <a:pt x="1659" y="1371"/>
                </a:lnTo>
                <a:lnTo>
                  <a:pt x="1675" y="1352"/>
                </a:lnTo>
                <a:lnTo>
                  <a:pt x="1675" y="1338"/>
                </a:lnTo>
                <a:lnTo>
                  <a:pt x="1684" y="1326"/>
                </a:lnTo>
                <a:lnTo>
                  <a:pt x="1694" y="1329"/>
                </a:lnTo>
                <a:lnTo>
                  <a:pt x="1698" y="1313"/>
                </a:lnTo>
                <a:lnTo>
                  <a:pt x="1704" y="1304"/>
                </a:lnTo>
                <a:lnTo>
                  <a:pt x="1711" y="1307"/>
                </a:lnTo>
                <a:lnTo>
                  <a:pt x="1714" y="1294"/>
                </a:lnTo>
                <a:lnTo>
                  <a:pt x="1727" y="1283"/>
                </a:lnTo>
                <a:lnTo>
                  <a:pt x="1746" y="1281"/>
                </a:lnTo>
                <a:lnTo>
                  <a:pt x="1733" y="1271"/>
                </a:lnTo>
                <a:lnTo>
                  <a:pt x="1731" y="1237"/>
                </a:lnTo>
                <a:lnTo>
                  <a:pt x="1717" y="1229"/>
                </a:lnTo>
                <a:lnTo>
                  <a:pt x="1728" y="1206"/>
                </a:lnTo>
                <a:lnTo>
                  <a:pt x="1715" y="1201"/>
                </a:lnTo>
                <a:lnTo>
                  <a:pt x="1705" y="1199"/>
                </a:lnTo>
                <a:lnTo>
                  <a:pt x="1714" y="1178"/>
                </a:lnTo>
                <a:lnTo>
                  <a:pt x="1711" y="1165"/>
                </a:lnTo>
                <a:lnTo>
                  <a:pt x="1718" y="1169"/>
                </a:lnTo>
                <a:lnTo>
                  <a:pt x="1726" y="1165"/>
                </a:lnTo>
                <a:lnTo>
                  <a:pt x="1734" y="1142"/>
                </a:lnTo>
                <a:lnTo>
                  <a:pt x="1711" y="1120"/>
                </a:lnTo>
                <a:lnTo>
                  <a:pt x="1707" y="1107"/>
                </a:lnTo>
                <a:lnTo>
                  <a:pt x="1718" y="1094"/>
                </a:lnTo>
                <a:lnTo>
                  <a:pt x="1705" y="1072"/>
                </a:lnTo>
                <a:lnTo>
                  <a:pt x="1714" y="1032"/>
                </a:lnTo>
                <a:lnTo>
                  <a:pt x="1694" y="1019"/>
                </a:lnTo>
                <a:lnTo>
                  <a:pt x="1691" y="984"/>
                </a:lnTo>
                <a:lnTo>
                  <a:pt x="1677" y="960"/>
                </a:lnTo>
                <a:lnTo>
                  <a:pt x="1669" y="970"/>
                </a:lnTo>
                <a:lnTo>
                  <a:pt x="1671" y="1010"/>
                </a:lnTo>
                <a:lnTo>
                  <a:pt x="1656" y="1022"/>
                </a:lnTo>
                <a:lnTo>
                  <a:pt x="1658" y="1036"/>
                </a:lnTo>
                <a:lnTo>
                  <a:pt x="1671" y="1033"/>
                </a:lnTo>
                <a:lnTo>
                  <a:pt x="1682" y="1046"/>
                </a:lnTo>
                <a:lnTo>
                  <a:pt x="1666" y="1072"/>
                </a:lnTo>
                <a:lnTo>
                  <a:pt x="1681" y="1082"/>
                </a:lnTo>
                <a:lnTo>
                  <a:pt x="1668" y="1097"/>
                </a:lnTo>
                <a:lnTo>
                  <a:pt x="1675" y="1114"/>
                </a:lnTo>
                <a:lnTo>
                  <a:pt x="1671" y="1121"/>
                </a:lnTo>
                <a:lnTo>
                  <a:pt x="1643" y="1120"/>
                </a:lnTo>
                <a:lnTo>
                  <a:pt x="1640" y="1129"/>
                </a:lnTo>
                <a:lnTo>
                  <a:pt x="1630" y="1133"/>
                </a:lnTo>
                <a:lnTo>
                  <a:pt x="1606" y="1130"/>
                </a:lnTo>
                <a:lnTo>
                  <a:pt x="1602" y="1101"/>
                </a:lnTo>
                <a:lnTo>
                  <a:pt x="1584" y="1097"/>
                </a:lnTo>
                <a:lnTo>
                  <a:pt x="1576" y="1110"/>
                </a:lnTo>
                <a:lnTo>
                  <a:pt x="1567" y="1106"/>
                </a:lnTo>
                <a:lnTo>
                  <a:pt x="1563" y="1093"/>
                </a:lnTo>
                <a:lnTo>
                  <a:pt x="1571" y="1095"/>
                </a:lnTo>
                <a:lnTo>
                  <a:pt x="1590" y="1074"/>
                </a:lnTo>
                <a:lnTo>
                  <a:pt x="1571" y="1065"/>
                </a:lnTo>
                <a:lnTo>
                  <a:pt x="1567" y="1049"/>
                </a:lnTo>
                <a:lnTo>
                  <a:pt x="1547" y="1028"/>
                </a:lnTo>
                <a:lnTo>
                  <a:pt x="1550" y="1008"/>
                </a:lnTo>
                <a:lnTo>
                  <a:pt x="1558" y="1005"/>
                </a:lnTo>
                <a:lnTo>
                  <a:pt x="1563" y="989"/>
                </a:lnTo>
                <a:lnTo>
                  <a:pt x="1576" y="982"/>
                </a:lnTo>
                <a:lnTo>
                  <a:pt x="1570" y="1008"/>
                </a:lnTo>
                <a:lnTo>
                  <a:pt x="1583" y="1008"/>
                </a:lnTo>
                <a:lnTo>
                  <a:pt x="1587" y="996"/>
                </a:lnTo>
                <a:lnTo>
                  <a:pt x="1602" y="1026"/>
                </a:lnTo>
                <a:lnTo>
                  <a:pt x="1636" y="1009"/>
                </a:lnTo>
                <a:lnTo>
                  <a:pt x="1642" y="993"/>
                </a:lnTo>
                <a:lnTo>
                  <a:pt x="1653" y="990"/>
                </a:lnTo>
                <a:lnTo>
                  <a:pt x="1653" y="971"/>
                </a:lnTo>
                <a:lnTo>
                  <a:pt x="1619" y="964"/>
                </a:lnTo>
                <a:lnTo>
                  <a:pt x="1708" y="908"/>
                </a:lnTo>
                <a:lnTo>
                  <a:pt x="1707" y="881"/>
                </a:lnTo>
                <a:lnTo>
                  <a:pt x="1689" y="861"/>
                </a:lnTo>
                <a:lnTo>
                  <a:pt x="1672" y="861"/>
                </a:lnTo>
                <a:lnTo>
                  <a:pt x="1643" y="875"/>
                </a:lnTo>
                <a:lnTo>
                  <a:pt x="1635" y="858"/>
                </a:lnTo>
                <a:lnTo>
                  <a:pt x="1643" y="849"/>
                </a:lnTo>
                <a:lnTo>
                  <a:pt x="1638" y="839"/>
                </a:lnTo>
                <a:lnTo>
                  <a:pt x="1609" y="832"/>
                </a:lnTo>
                <a:lnTo>
                  <a:pt x="1623" y="827"/>
                </a:lnTo>
                <a:lnTo>
                  <a:pt x="1632" y="814"/>
                </a:lnTo>
                <a:lnTo>
                  <a:pt x="1610" y="775"/>
                </a:lnTo>
                <a:lnTo>
                  <a:pt x="1586" y="774"/>
                </a:lnTo>
                <a:lnTo>
                  <a:pt x="1584" y="787"/>
                </a:lnTo>
                <a:lnTo>
                  <a:pt x="1560" y="771"/>
                </a:lnTo>
                <a:lnTo>
                  <a:pt x="1581" y="810"/>
                </a:lnTo>
                <a:lnTo>
                  <a:pt x="1557" y="830"/>
                </a:lnTo>
                <a:lnTo>
                  <a:pt x="1576" y="835"/>
                </a:lnTo>
                <a:lnTo>
                  <a:pt x="1579" y="846"/>
                </a:lnTo>
                <a:lnTo>
                  <a:pt x="1555" y="868"/>
                </a:lnTo>
                <a:lnTo>
                  <a:pt x="1544" y="836"/>
                </a:lnTo>
                <a:lnTo>
                  <a:pt x="1530" y="830"/>
                </a:lnTo>
                <a:lnTo>
                  <a:pt x="1515" y="846"/>
                </a:lnTo>
                <a:lnTo>
                  <a:pt x="1492" y="848"/>
                </a:lnTo>
                <a:lnTo>
                  <a:pt x="1493" y="829"/>
                </a:lnTo>
                <a:lnTo>
                  <a:pt x="1482" y="794"/>
                </a:lnTo>
                <a:lnTo>
                  <a:pt x="1463" y="783"/>
                </a:lnTo>
                <a:lnTo>
                  <a:pt x="1470" y="760"/>
                </a:lnTo>
                <a:lnTo>
                  <a:pt x="1501" y="757"/>
                </a:lnTo>
                <a:lnTo>
                  <a:pt x="1460" y="714"/>
                </a:lnTo>
                <a:lnTo>
                  <a:pt x="1475" y="679"/>
                </a:lnTo>
                <a:lnTo>
                  <a:pt x="1482" y="688"/>
                </a:lnTo>
                <a:lnTo>
                  <a:pt x="1489" y="685"/>
                </a:lnTo>
                <a:lnTo>
                  <a:pt x="1481" y="670"/>
                </a:lnTo>
                <a:lnTo>
                  <a:pt x="1485" y="660"/>
                </a:lnTo>
                <a:lnTo>
                  <a:pt x="1511" y="644"/>
                </a:lnTo>
                <a:lnTo>
                  <a:pt x="1524" y="679"/>
                </a:lnTo>
                <a:lnTo>
                  <a:pt x="1541" y="675"/>
                </a:lnTo>
                <a:lnTo>
                  <a:pt x="1535" y="666"/>
                </a:lnTo>
                <a:lnTo>
                  <a:pt x="1542" y="665"/>
                </a:lnTo>
                <a:lnTo>
                  <a:pt x="1567" y="672"/>
                </a:lnTo>
                <a:lnTo>
                  <a:pt x="1568" y="695"/>
                </a:lnTo>
                <a:lnTo>
                  <a:pt x="1591" y="693"/>
                </a:lnTo>
                <a:lnTo>
                  <a:pt x="1607" y="663"/>
                </a:lnTo>
                <a:lnTo>
                  <a:pt x="1596" y="656"/>
                </a:lnTo>
                <a:lnTo>
                  <a:pt x="1597" y="650"/>
                </a:lnTo>
                <a:lnTo>
                  <a:pt x="1604" y="643"/>
                </a:lnTo>
                <a:lnTo>
                  <a:pt x="1615" y="650"/>
                </a:lnTo>
                <a:lnTo>
                  <a:pt x="1635" y="627"/>
                </a:lnTo>
                <a:lnTo>
                  <a:pt x="1635" y="673"/>
                </a:lnTo>
                <a:lnTo>
                  <a:pt x="1620" y="702"/>
                </a:lnTo>
                <a:lnTo>
                  <a:pt x="1626" y="705"/>
                </a:lnTo>
                <a:lnTo>
                  <a:pt x="1623" y="715"/>
                </a:lnTo>
                <a:lnTo>
                  <a:pt x="1609" y="719"/>
                </a:lnTo>
                <a:lnTo>
                  <a:pt x="1606" y="735"/>
                </a:lnTo>
                <a:lnTo>
                  <a:pt x="1615" y="742"/>
                </a:lnTo>
                <a:lnTo>
                  <a:pt x="1616" y="757"/>
                </a:lnTo>
                <a:lnTo>
                  <a:pt x="1607" y="763"/>
                </a:lnTo>
                <a:lnTo>
                  <a:pt x="1629" y="767"/>
                </a:lnTo>
                <a:lnTo>
                  <a:pt x="1645" y="748"/>
                </a:lnTo>
                <a:lnTo>
                  <a:pt x="1643" y="778"/>
                </a:lnTo>
                <a:lnTo>
                  <a:pt x="1630" y="786"/>
                </a:lnTo>
                <a:lnTo>
                  <a:pt x="1632" y="796"/>
                </a:lnTo>
                <a:lnTo>
                  <a:pt x="1638" y="801"/>
                </a:lnTo>
                <a:lnTo>
                  <a:pt x="1642" y="793"/>
                </a:lnTo>
                <a:lnTo>
                  <a:pt x="1653" y="804"/>
                </a:lnTo>
                <a:lnTo>
                  <a:pt x="1666" y="793"/>
                </a:lnTo>
                <a:lnTo>
                  <a:pt x="1671" y="829"/>
                </a:lnTo>
                <a:lnTo>
                  <a:pt x="1678" y="827"/>
                </a:lnTo>
                <a:lnTo>
                  <a:pt x="1692" y="788"/>
                </a:lnTo>
                <a:lnTo>
                  <a:pt x="1711" y="780"/>
                </a:lnTo>
                <a:lnTo>
                  <a:pt x="1700" y="820"/>
                </a:lnTo>
                <a:lnTo>
                  <a:pt x="1708" y="823"/>
                </a:lnTo>
                <a:lnTo>
                  <a:pt x="1720" y="799"/>
                </a:lnTo>
                <a:lnTo>
                  <a:pt x="1737" y="826"/>
                </a:lnTo>
                <a:lnTo>
                  <a:pt x="1738" y="833"/>
                </a:lnTo>
                <a:lnTo>
                  <a:pt x="1710" y="866"/>
                </a:lnTo>
                <a:lnTo>
                  <a:pt x="1727" y="866"/>
                </a:lnTo>
                <a:lnTo>
                  <a:pt x="1728" y="899"/>
                </a:lnTo>
                <a:lnTo>
                  <a:pt x="1769" y="898"/>
                </a:lnTo>
                <a:lnTo>
                  <a:pt x="1759" y="881"/>
                </a:lnTo>
                <a:lnTo>
                  <a:pt x="1759" y="866"/>
                </a:lnTo>
                <a:lnTo>
                  <a:pt x="1766" y="856"/>
                </a:lnTo>
                <a:lnTo>
                  <a:pt x="1796" y="842"/>
                </a:lnTo>
                <a:lnTo>
                  <a:pt x="1822" y="800"/>
                </a:lnTo>
                <a:lnTo>
                  <a:pt x="1785" y="783"/>
                </a:lnTo>
                <a:lnTo>
                  <a:pt x="1823" y="771"/>
                </a:lnTo>
                <a:lnTo>
                  <a:pt x="1835" y="750"/>
                </a:lnTo>
                <a:lnTo>
                  <a:pt x="1803" y="738"/>
                </a:lnTo>
                <a:lnTo>
                  <a:pt x="1762" y="737"/>
                </a:lnTo>
                <a:lnTo>
                  <a:pt x="1733" y="680"/>
                </a:lnTo>
                <a:lnTo>
                  <a:pt x="1711" y="670"/>
                </a:lnTo>
                <a:lnTo>
                  <a:pt x="1695" y="646"/>
                </a:lnTo>
                <a:lnTo>
                  <a:pt x="1697" y="631"/>
                </a:lnTo>
                <a:lnTo>
                  <a:pt x="1679" y="630"/>
                </a:lnTo>
                <a:lnTo>
                  <a:pt x="1669" y="611"/>
                </a:lnTo>
                <a:lnTo>
                  <a:pt x="1658" y="610"/>
                </a:lnTo>
                <a:lnTo>
                  <a:pt x="1662" y="585"/>
                </a:lnTo>
                <a:lnTo>
                  <a:pt x="1645" y="577"/>
                </a:lnTo>
                <a:lnTo>
                  <a:pt x="1674" y="567"/>
                </a:lnTo>
                <a:lnTo>
                  <a:pt x="1671" y="546"/>
                </a:lnTo>
                <a:lnTo>
                  <a:pt x="1681" y="542"/>
                </a:lnTo>
                <a:lnTo>
                  <a:pt x="1687" y="520"/>
                </a:lnTo>
                <a:lnTo>
                  <a:pt x="1653" y="538"/>
                </a:lnTo>
                <a:lnTo>
                  <a:pt x="1653" y="529"/>
                </a:lnTo>
                <a:lnTo>
                  <a:pt x="1635" y="526"/>
                </a:lnTo>
                <a:lnTo>
                  <a:pt x="1612" y="536"/>
                </a:lnTo>
                <a:lnTo>
                  <a:pt x="1606" y="526"/>
                </a:lnTo>
                <a:lnTo>
                  <a:pt x="1584" y="522"/>
                </a:lnTo>
                <a:lnTo>
                  <a:pt x="1587" y="509"/>
                </a:lnTo>
                <a:lnTo>
                  <a:pt x="1580" y="492"/>
                </a:lnTo>
                <a:lnTo>
                  <a:pt x="1568" y="481"/>
                </a:lnTo>
                <a:lnTo>
                  <a:pt x="1554" y="480"/>
                </a:lnTo>
                <a:lnTo>
                  <a:pt x="1554" y="471"/>
                </a:lnTo>
                <a:lnTo>
                  <a:pt x="1574" y="434"/>
                </a:lnTo>
                <a:lnTo>
                  <a:pt x="1586" y="461"/>
                </a:lnTo>
                <a:lnTo>
                  <a:pt x="1599" y="471"/>
                </a:lnTo>
                <a:lnTo>
                  <a:pt x="1599" y="484"/>
                </a:lnTo>
                <a:lnTo>
                  <a:pt x="1610" y="464"/>
                </a:lnTo>
                <a:lnTo>
                  <a:pt x="1623" y="460"/>
                </a:lnTo>
                <a:lnTo>
                  <a:pt x="1613" y="443"/>
                </a:lnTo>
                <a:lnTo>
                  <a:pt x="1642" y="404"/>
                </a:lnTo>
                <a:lnTo>
                  <a:pt x="1636" y="391"/>
                </a:lnTo>
                <a:lnTo>
                  <a:pt x="1613" y="398"/>
                </a:lnTo>
                <a:lnTo>
                  <a:pt x="1606" y="391"/>
                </a:lnTo>
                <a:lnTo>
                  <a:pt x="1619" y="368"/>
                </a:lnTo>
                <a:lnTo>
                  <a:pt x="1675" y="368"/>
                </a:lnTo>
                <a:lnTo>
                  <a:pt x="1687" y="326"/>
                </a:lnTo>
                <a:lnTo>
                  <a:pt x="1688" y="273"/>
                </a:lnTo>
                <a:lnTo>
                  <a:pt x="1720" y="193"/>
                </a:lnTo>
                <a:lnTo>
                  <a:pt x="1746" y="203"/>
                </a:lnTo>
                <a:lnTo>
                  <a:pt x="1759" y="200"/>
                </a:lnTo>
                <a:lnTo>
                  <a:pt x="1775" y="218"/>
                </a:lnTo>
                <a:lnTo>
                  <a:pt x="1803" y="221"/>
                </a:lnTo>
                <a:lnTo>
                  <a:pt x="1799" y="209"/>
                </a:lnTo>
                <a:lnTo>
                  <a:pt x="1780" y="212"/>
                </a:lnTo>
                <a:lnTo>
                  <a:pt x="1775" y="199"/>
                </a:lnTo>
                <a:lnTo>
                  <a:pt x="1741" y="179"/>
                </a:lnTo>
                <a:lnTo>
                  <a:pt x="1728" y="136"/>
                </a:lnTo>
                <a:lnTo>
                  <a:pt x="1741" y="102"/>
                </a:lnTo>
                <a:lnTo>
                  <a:pt x="1736" y="94"/>
                </a:lnTo>
                <a:lnTo>
                  <a:pt x="1763" y="68"/>
                </a:lnTo>
                <a:lnTo>
                  <a:pt x="1802" y="71"/>
                </a:lnTo>
                <a:lnTo>
                  <a:pt x="1808" y="61"/>
                </a:lnTo>
                <a:lnTo>
                  <a:pt x="1844" y="64"/>
                </a:lnTo>
                <a:lnTo>
                  <a:pt x="1844" y="64"/>
                </a:lnTo>
                <a:lnTo>
                  <a:pt x="1877" y="75"/>
                </a:lnTo>
                <a:lnTo>
                  <a:pt x="1877" y="75"/>
                </a:lnTo>
                <a:lnTo>
                  <a:pt x="1910" y="102"/>
                </a:lnTo>
                <a:lnTo>
                  <a:pt x="1924" y="150"/>
                </a:lnTo>
                <a:lnTo>
                  <a:pt x="1927" y="203"/>
                </a:lnTo>
                <a:lnTo>
                  <a:pt x="1960" y="244"/>
                </a:lnTo>
                <a:lnTo>
                  <a:pt x="1983" y="316"/>
                </a:lnTo>
                <a:lnTo>
                  <a:pt x="2014" y="316"/>
                </a:lnTo>
                <a:lnTo>
                  <a:pt x="2021" y="346"/>
                </a:lnTo>
                <a:lnTo>
                  <a:pt x="2021" y="346"/>
                </a:lnTo>
                <a:lnTo>
                  <a:pt x="2099" y="343"/>
                </a:lnTo>
                <a:lnTo>
                  <a:pt x="2125" y="314"/>
                </a:lnTo>
                <a:lnTo>
                  <a:pt x="2143" y="309"/>
                </a:lnTo>
                <a:lnTo>
                  <a:pt x="2164" y="313"/>
                </a:lnTo>
                <a:lnTo>
                  <a:pt x="2164" y="313"/>
                </a:lnTo>
                <a:lnTo>
                  <a:pt x="2181" y="320"/>
                </a:lnTo>
                <a:lnTo>
                  <a:pt x="2217" y="307"/>
                </a:lnTo>
                <a:lnTo>
                  <a:pt x="2217" y="307"/>
                </a:lnTo>
                <a:lnTo>
                  <a:pt x="2246" y="281"/>
                </a:lnTo>
                <a:lnTo>
                  <a:pt x="2302" y="264"/>
                </a:lnTo>
                <a:lnTo>
                  <a:pt x="2302" y="264"/>
                </a:lnTo>
                <a:lnTo>
                  <a:pt x="2345" y="241"/>
                </a:lnTo>
                <a:lnTo>
                  <a:pt x="2358" y="205"/>
                </a:lnTo>
                <a:lnTo>
                  <a:pt x="2357" y="187"/>
                </a:lnTo>
                <a:lnTo>
                  <a:pt x="2357" y="187"/>
                </a:lnTo>
                <a:lnTo>
                  <a:pt x="2351" y="175"/>
                </a:lnTo>
                <a:lnTo>
                  <a:pt x="2351" y="175"/>
                </a:lnTo>
                <a:lnTo>
                  <a:pt x="2354" y="162"/>
                </a:lnTo>
                <a:lnTo>
                  <a:pt x="2380" y="144"/>
                </a:lnTo>
                <a:lnTo>
                  <a:pt x="2380" y="144"/>
                </a:lnTo>
                <a:lnTo>
                  <a:pt x="2391" y="133"/>
                </a:lnTo>
                <a:lnTo>
                  <a:pt x="2388" y="77"/>
                </a:lnTo>
                <a:lnTo>
                  <a:pt x="2388" y="77"/>
                </a:lnTo>
                <a:lnTo>
                  <a:pt x="2391" y="56"/>
                </a:lnTo>
                <a:lnTo>
                  <a:pt x="2403" y="42"/>
                </a:lnTo>
                <a:lnTo>
                  <a:pt x="2443" y="23"/>
                </a:lnTo>
                <a:lnTo>
                  <a:pt x="2443" y="23"/>
                </a:lnTo>
                <a:lnTo>
                  <a:pt x="2471" y="30"/>
                </a:lnTo>
                <a:lnTo>
                  <a:pt x="2471" y="30"/>
                </a:lnTo>
                <a:lnTo>
                  <a:pt x="2491" y="33"/>
                </a:lnTo>
                <a:lnTo>
                  <a:pt x="2518" y="0"/>
                </a:lnTo>
                <a:lnTo>
                  <a:pt x="2573" y="12"/>
                </a:lnTo>
                <a:lnTo>
                  <a:pt x="2626" y="45"/>
                </a:lnTo>
                <a:lnTo>
                  <a:pt x="2645" y="65"/>
                </a:lnTo>
                <a:lnTo>
                  <a:pt x="2691" y="151"/>
                </a:lnTo>
                <a:lnTo>
                  <a:pt x="2691" y="151"/>
                </a:lnTo>
                <a:lnTo>
                  <a:pt x="2710" y="167"/>
                </a:lnTo>
                <a:lnTo>
                  <a:pt x="2710" y="167"/>
                </a:lnTo>
                <a:lnTo>
                  <a:pt x="2744" y="177"/>
                </a:lnTo>
                <a:lnTo>
                  <a:pt x="2763" y="164"/>
                </a:lnTo>
                <a:lnTo>
                  <a:pt x="2763" y="164"/>
                </a:lnTo>
                <a:lnTo>
                  <a:pt x="2766" y="146"/>
                </a:lnTo>
                <a:lnTo>
                  <a:pt x="2766" y="146"/>
                </a:lnTo>
                <a:lnTo>
                  <a:pt x="2775" y="108"/>
                </a:lnTo>
                <a:lnTo>
                  <a:pt x="2793" y="97"/>
                </a:lnTo>
                <a:lnTo>
                  <a:pt x="2811" y="65"/>
                </a:lnTo>
                <a:lnTo>
                  <a:pt x="2824" y="59"/>
                </a:lnTo>
                <a:lnTo>
                  <a:pt x="2855" y="66"/>
                </a:lnTo>
                <a:lnTo>
                  <a:pt x="2880" y="85"/>
                </a:lnTo>
                <a:lnTo>
                  <a:pt x="2891" y="120"/>
                </a:lnTo>
                <a:lnTo>
                  <a:pt x="2889" y="164"/>
                </a:lnTo>
                <a:lnTo>
                  <a:pt x="2889" y="164"/>
                </a:lnTo>
                <a:lnTo>
                  <a:pt x="2868" y="189"/>
                </a:lnTo>
                <a:lnTo>
                  <a:pt x="2870" y="206"/>
                </a:lnTo>
                <a:lnTo>
                  <a:pt x="2878" y="218"/>
                </a:lnTo>
                <a:lnTo>
                  <a:pt x="2907" y="218"/>
                </a:lnTo>
                <a:lnTo>
                  <a:pt x="2907" y="218"/>
                </a:lnTo>
                <a:lnTo>
                  <a:pt x="2925" y="270"/>
                </a:lnTo>
                <a:lnTo>
                  <a:pt x="2917" y="334"/>
                </a:lnTo>
                <a:lnTo>
                  <a:pt x="2963" y="371"/>
                </a:lnTo>
                <a:lnTo>
                  <a:pt x="2963" y="371"/>
                </a:lnTo>
                <a:lnTo>
                  <a:pt x="3002" y="381"/>
                </a:lnTo>
                <a:lnTo>
                  <a:pt x="3002" y="381"/>
                </a:lnTo>
                <a:lnTo>
                  <a:pt x="3031" y="378"/>
                </a:lnTo>
                <a:lnTo>
                  <a:pt x="3056" y="360"/>
                </a:lnTo>
                <a:lnTo>
                  <a:pt x="3056" y="360"/>
                </a:lnTo>
                <a:lnTo>
                  <a:pt x="3073" y="345"/>
                </a:lnTo>
                <a:lnTo>
                  <a:pt x="3073" y="345"/>
                </a:lnTo>
                <a:lnTo>
                  <a:pt x="3097" y="329"/>
                </a:lnTo>
                <a:lnTo>
                  <a:pt x="3154" y="353"/>
                </a:lnTo>
                <a:lnTo>
                  <a:pt x="3154" y="353"/>
                </a:lnTo>
                <a:lnTo>
                  <a:pt x="3188" y="333"/>
                </a:lnTo>
                <a:lnTo>
                  <a:pt x="3214" y="358"/>
                </a:lnTo>
                <a:lnTo>
                  <a:pt x="3214" y="358"/>
                </a:lnTo>
                <a:lnTo>
                  <a:pt x="3234" y="371"/>
                </a:lnTo>
                <a:lnTo>
                  <a:pt x="3345" y="369"/>
                </a:lnTo>
                <a:lnTo>
                  <a:pt x="3345" y="369"/>
                </a:lnTo>
                <a:lnTo>
                  <a:pt x="3389" y="358"/>
                </a:lnTo>
                <a:lnTo>
                  <a:pt x="3445" y="363"/>
                </a:lnTo>
                <a:lnTo>
                  <a:pt x="3445" y="363"/>
                </a:lnTo>
                <a:lnTo>
                  <a:pt x="3465" y="363"/>
                </a:lnTo>
                <a:lnTo>
                  <a:pt x="3477" y="355"/>
                </a:lnTo>
                <a:lnTo>
                  <a:pt x="3530" y="287"/>
                </a:lnTo>
                <a:lnTo>
                  <a:pt x="3562" y="270"/>
                </a:lnTo>
                <a:lnTo>
                  <a:pt x="3562" y="270"/>
                </a:lnTo>
                <a:lnTo>
                  <a:pt x="3598" y="267"/>
                </a:lnTo>
                <a:lnTo>
                  <a:pt x="3598" y="267"/>
                </a:lnTo>
                <a:lnTo>
                  <a:pt x="3661" y="288"/>
                </a:lnTo>
                <a:lnTo>
                  <a:pt x="3678" y="304"/>
                </a:lnTo>
                <a:lnTo>
                  <a:pt x="3678" y="304"/>
                </a:lnTo>
                <a:lnTo>
                  <a:pt x="3739" y="337"/>
                </a:lnTo>
                <a:lnTo>
                  <a:pt x="3794" y="385"/>
                </a:lnTo>
                <a:lnTo>
                  <a:pt x="3794" y="385"/>
                </a:lnTo>
                <a:lnTo>
                  <a:pt x="3779" y="398"/>
                </a:lnTo>
                <a:lnTo>
                  <a:pt x="3779" y="425"/>
                </a:lnTo>
                <a:lnTo>
                  <a:pt x="3827" y="480"/>
                </a:lnTo>
                <a:lnTo>
                  <a:pt x="3844" y="644"/>
                </a:lnTo>
                <a:lnTo>
                  <a:pt x="3867" y="676"/>
                </a:lnTo>
                <a:lnTo>
                  <a:pt x="3906" y="696"/>
                </a:lnTo>
                <a:lnTo>
                  <a:pt x="3961" y="761"/>
                </a:lnTo>
                <a:lnTo>
                  <a:pt x="3965" y="813"/>
                </a:lnTo>
                <a:lnTo>
                  <a:pt x="3965" y="813"/>
                </a:lnTo>
                <a:lnTo>
                  <a:pt x="3984" y="832"/>
                </a:lnTo>
                <a:lnTo>
                  <a:pt x="3984" y="832"/>
                </a:lnTo>
                <a:lnTo>
                  <a:pt x="3998" y="855"/>
                </a:lnTo>
                <a:lnTo>
                  <a:pt x="4027" y="866"/>
                </a:lnTo>
                <a:lnTo>
                  <a:pt x="4049" y="901"/>
                </a:lnTo>
                <a:lnTo>
                  <a:pt x="4049" y="901"/>
                </a:lnTo>
                <a:lnTo>
                  <a:pt x="4080" y="924"/>
                </a:lnTo>
                <a:lnTo>
                  <a:pt x="4080" y="924"/>
                </a:lnTo>
                <a:lnTo>
                  <a:pt x="4108" y="999"/>
                </a:lnTo>
                <a:lnTo>
                  <a:pt x="4108" y="1051"/>
                </a:lnTo>
                <a:lnTo>
                  <a:pt x="4121" y="1057"/>
                </a:lnTo>
                <a:lnTo>
                  <a:pt x="4121" y="1072"/>
                </a:lnTo>
                <a:lnTo>
                  <a:pt x="4088" y="1078"/>
                </a:lnTo>
                <a:lnTo>
                  <a:pt x="4070" y="1071"/>
                </a:lnTo>
                <a:lnTo>
                  <a:pt x="4046" y="1018"/>
                </a:lnTo>
                <a:lnTo>
                  <a:pt x="4036" y="1016"/>
                </a:lnTo>
                <a:lnTo>
                  <a:pt x="4024" y="1038"/>
                </a:lnTo>
                <a:lnTo>
                  <a:pt x="3992" y="1046"/>
                </a:lnTo>
                <a:lnTo>
                  <a:pt x="3991" y="995"/>
                </a:lnTo>
                <a:lnTo>
                  <a:pt x="3965" y="959"/>
                </a:lnTo>
                <a:lnTo>
                  <a:pt x="3966" y="987"/>
                </a:lnTo>
                <a:lnTo>
                  <a:pt x="3979" y="997"/>
                </a:lnTo>
                <a:lnTo>
                  <a:pt x="3987" y="1052"/>
                </a:lnTo>
                <a:lnTo>
                  <a:pt x="3958" y="1072"/>
                </a:lnTo>
                <a:lnTo>
                  <a:pt x="3954" y="1090"/>
                </a:lnTo>
                <a:lnTo>
                  <a:pt x="3942" y="1087"/>
                </a:lnTo>
                <a:lnTo>
                  <a:pt x="3930" y="1103"/>
                </a:lnTo>
                <a:lnTo>
                  <a:pt x="3917" y="1103"/>
                </a:lnTo>
                <a:lnTo>
                  <a:pt x="3915" y="1111"/>
                </a:lnTo>
                <a:lnTo>
                  <a:pt x="3923" y="1129"/>
                </a:lnTo>
                <a:lnTo>
                  <a:pt x="3893" y="1149"/>
                </a:lnTo>
                <a:lnTo>
                  <a:pt x="3866" y="1156"/>
                </a:lnTo>
                <a:lnTo>
                  <a:pt x="3868" y="1165"/>
                </a:lnTo>
                <a:lnTo>
                  <a:pt x="3848" y="1182"/>
                </a:lnTo>
                <a:lnTo>
                  <a:pt x="3831" y="1159"/>
                </a:lnTo>
                <a:lnTo>
                  <a:pt x="3840" y="1149"/>
                </a:lnTo>
                <a:lnTo>
                  <a:pt x="3802" y="1153"/>
                </a:lnTo>
                <a:lnTo>
                  <a:pt x="3794" y="1130"/>
                </a:lnTo>
                <a:lnTo>
                  <a:pt x="3775" y="1113"/>
                </a:lnTo>
                <a:lnTo>
                  <a:pt x="3778" y="1068"/>
                </a:lnTo>
                <a:lnTo>
                  <a:pt x="3765" y="1057"/>
                </a:lnTo>
                <a:lnTo>
                  <a:pt x="3770" y="1078"/>
                </a:lnTo>
                <a:lnTo>
                  <a:pt x="3762" y="1110"/>
                </a:lnTo>
                <a:lnTo>
                  <a:pt x="3742" y="1114"/>
                </a:lnTo>
                <a:lnTo>
                  <a:pt x="3736" y="1108"/>
                </a:lnTo>
                <a:lnTo>
                  <a:pt x="3727" y="1120"/>
                </a:lnTo>
                <a:lnTo>
                  <a:pt x="3747" y="1126"/>
                </a:lnTo>
                <a:lnTo>
                  <a:pt x="3770" y="1153"/>
                </a:lnTo>
                <a:lnTo>
                  <a:pt x="3762" y="1167"/>
                </a:lnTo>
                <a:lnTo>
                  <a:pt x="3772" y="1186"/>
                </a:lnTo>
                <a:lnTo>
                  <a:pt x="3763" y="1191"/>
                </a:lnTo>
                <a:lnTo>
                  <a:pt x="3755" y="1172"/>
                </a:lnTo>
                <a:lnTo>
                  <a:pt x="3742" y="1185"/>
                </a:lnTo>
                <a:lnTo>
                  <a:pt x="3730" y="1175"/>
                </a:lnTo>
                <a:lnTo>
                  <a:pt x="3720" y="1186"/>
                </a:lnTo>
                <a:lnTo>
                  <a:pt x="3740" y="1188"/>
                </a:lnTo>
                <a:lnTo>
                  <a:pt x="3746" y="1196"/>
                </a:lnTo>
                <a:lnTo>
                  <a:pt x="3747" y="1221"/>
                </a:lnTo>
                <a:lnTo>
                  <a:pt x="3772" y="1245"/>
                </a:lnTo>
                <a:lnTo>
                  <a:pt x="3768" y="1252"/>
                </a:lnTo>
                <a:lnTo>
                  <a:pt x="3775" y="1263"/>
                </a:lnTo>
                <a:lnTo>
                  <a:pt x="3781" y="1267"/>
                </a:lnTo>
                <a:lnTo>
                  <a:pt x="3789" y="1260"/>
                </a:lnTo>
                <a:lnTo>
                  <a:pt x="3801" y="1278"/>
                </a:lnTo>
                <a:lnTo>
                  <a:pt x="3827" y="1276"/>
                </a:lnTo>
                <a:lnTo>
                  <a:pt x="3825" y="1289"/>
                </a:lnTo>
                <a:lnTo>
                  <a:pt x="3811" y="1289"/>
                </a:lnTo>
                <a:lnTo>
                  <a:pt x="3809" y="1299"/>
                </a:lnTo>
                <a:lnTo>
                  <a:pt x="3814" y="1312"/>
                </a:lnTo>
                <a:lnTo>
                  <a:pt x="3830" y="1325"/>
                </a:lnTo>
                <a:lnTo>
                  <a:pt x="3831" y="1304"/>
                </a:lnTo>
                <a:lnTo>
                  <a:pt x="3845" y="1304"/>
                </a:lnTo>
                <a:lnTo>
                  <a:pt x="3873" y="1319"/>
                </a:lnTo>
                <a:lnTo>
                  <a:pt x="3894" y="1296"/>
                </a:lnTo>
                <a:lnTo>
                  <a:pt x="3917" y="1287"/>
                </a:lnTo>
                <a:lnTo>
                  <a:pt x="3935" y="1260"/>
                </a:lnTo>
                <a:lnTo>
                  <a:pt x="3925" y="1251"/>
                </a:lnTo>
                <a:lnTo>
                  <a:pt x="3926" y="1238"/>
                </a:lnTo>
                <a:lnTo>
                  <a:pt x="3936" y="1254"/>
                </a:lnTo>
                <a:lnTo>
                  <a:pt x="3938" y="1247"/>
                </a:lnTo>
                <a:lnTo>
                  <a:pt x="3965" y="1248"/>
                </a:lnTo>
                <a:lnTo>
                  <a:pt x="3994" y="1237"/>
                </a:lnTo>
                <a:lnTo>
                  <a:pt x="3977" y="1252"/>
                </a:lnTo>
                <a:lnTo>
                  <a:pt x="4008" y="1265"/>
                </a:lnTo>
                <a:lnTo>
                  <a:pt x="4005" y="1251"/>
                </a:lnTo>
                <a:lnTo>
                  <a:pt x="4047" y="1237"/>
                </a:lnTo>
                <a:lnTo>
                  <a:pt x="4072" y="1260"/>
                </a:lnTo>
                <a:lnTo>
                  <a:pt x="4056" y="1264"/>
                </a:lnTo>
                <a:lnTo>
                  <a:pt x="4062" y="1278"/>
                </a:lnTo>
                <a:lnTo>
                  <a:pt x="4049" y="1320"/>
                </a:lnTo>
                <a:lnTo>
                  <a:pt x="4062" y="1325"/>
                </a:lnTo>
                <a:lnTo>
                  <a:pt x="4049" y="1330"/>
                </a:lnTo>
                <a:lnTo>
                  <a:pt x="4052" y="1369"/>
                </a:lnTo>
                <a:lnTo>
                  <a:pt x="4036" y="1368"/>
                </a:lnTo>
                <a:lnTo>
                  <a:pt x="4030" y="1397"/>
                </a:lnTo>
                <a:lnTo>
                  <a:pt x="4011" y="1415"/>
                </a:lnTo>
                <a:lnTo>
                  <a:pt x="4024" y="1440"/>
                </a:lnTo>
                <a:lnTo>
                  <a:pt x="4018" y="1461"/>
                </a:lnTo>
                <a:lnTo>
                  <a:pt x="4028" y="1469"/>
                </a:lnTo>
                <a:lnTo>
                  <a:pt x="4017" y="1476"/>
                </a:lnTo>
                <a:lnTo>
                  <a:pt x="4031" y="1486"/>
                </a:lnTo>
                <a:lnTo>
                  <a:pt x="4028" y="1497"/>
                </a:lnTo>
                <a:lnTo>
                  <a:pt x="4021" y="1502"/>
                </a:lnTo>
                <a:lnTo>
                  <a:pt x="3992" y="1497"/>
                </a:lnTo>
                <a:lnTo>
                  <a:pt x="3988" y="1518"/>
                </a:lnTo>
                <a:lnTo>
                  <a:pt x="3942" y="1535"/>
                </a:lnTo>
                <a:lnTo>
                  <a:pt x="3930" y="1534"/>
                </a:lnTo>
                <a:lnTo>
                  <a:pt x="3935" y="1528"/>
                </a:lnTo>
                <a:close/>
                <a:moveTo>
                  <a:pt x="2780" y="592"/>
                </a:moveTo>
                <a:lnTo>
                  <a:pt x="2733" y="587"/>
                </a:lnTo>
                <a:lnTo>
                  <a:pt x="2714" y="506"/>
                </a:lnTo>
                <a:lnTo>
                  <a:pt x="2680" y="464"/>
                </a:lnTo>
                <a:lnTo>
                  <a:pt x="2646" y="448"/>
                </a:lnTo>
                <a:lnTo>
                  <a:pt x="2603" y="447"/>
                </a:lnTo>
                <a:lnTo>
                  <a:pt x="2558" y="464"/>
                </a:lnTo>
                <a:lnTo>
                  <a:pt x="2522" y="483"/>
                </a:lnTo>
                <a:lnTo>
                  <a:pt x="2486" y="520"/>
                </a:lnTo>
                <a:lnTo>
                  <a:pt x="2460" y="522"/>
                </a:lnTo>
                <a:lnTo>
                  <a:pt x="2423" y="509"/>
                </a:lnTo>
                <a:lnTo>
                  <a:pt x="2396" y="484"/>
                </a:lnTo>
                <a:lnTo>
                  <a:pt x="2386" y="444"/>
                </a:lnTo>
                <a:lnTo>
                  <a:pt x="2347" y="443"/>
                </a:lnTo>
                <a:lnTo>
                  <a:pt x="2309" y="539"/>
                </a:lnTo>
                <a:lnTo>
                  <a:pt x="2266" y="538"/>
                </a:lnTo>
                <a:lnTo>
                  <a:pt x="2236" y="575"/>
                </a:lnTo>
                <a:lnTo>
                  <a:pt x="2214" y="660"/>
                </a:lnTo>
                <a:lnTo>
                  <a:pt x="2223" y="734"/>
                </a:lnTo>
                <a:lnTo>
                  <a:pt x="2352" y="752"/>
                </a:lnTo>
                <a:lnTo>
                  <a:pt x="2386" y="794"/>
                </a:lnTo>
                <a:lnTo>
                  <a:pt x="2420" y="863"/>
                </a:lnTo>
                <a:lnTo>
                  <a:pt x="2486" y="863"/>
                </a:lnTo>
                <a:lnTo>
                  <a:pt x="2548" y="827"/>
                </a:lnTo>
                <a:lnTo>
                  <a:pt x="2618" y="827"/>
                </a:lnTo>
                <a:lnTo>
                  <a:pt x="2644" y="809"/>
                </a:lnTo>
                <a:lnTo>
                  <a:pt x="2700" y="819"/>
                </a:lnTo>
                <a:lnTo>
                  <a:pt x="2762" y="777"/>
                </a:lnTo>
                <a:lnTo>
                  <a:pt x="2786" y="744"/>
                </a:lnTo>
                <a:lnTo>
                  <a:pt x="2801" y="714"/>
                </a:lnTo>
                <a:lnTo>
                  <a:pt x="2802" y="667"/>
                </a:lnTo>
                <a:lnTo>
                  <a:pt x="2818" y="634"/>
                </a:lnTo>
                <a:lnTo>
                  <a:pt x="2818" y="610"/>
                </a:lnTo>
                <a:lnTo>
                  <a:pt x="2780" y="592"/>
                </a:lnTo>
                <a:close/>
                <a:moveTo>
                  <a:pt x="3658" y="2093"/>
                </a:moveTo>
                <a:lnTo>
                  <a:pt x="3629" y="2081"/>
                </a:lnTo>
                <a:lnTo>
                  <a:pt x="3631" y="2074"/>
                </a:lnTo>
                <a:lnTo>
                  <a:pt x="3603" y="2041"/>
                </a:lnTo>
                <a:lnTo>
                  <a:pt x="3603" y="2061"/>
                </a:lnTo>
                <a:lnTo>
                  <a:pt x="3595" y="2064"/>
                </a:lnTo>
                <a:lnTo>
                  <a:pt x="3590" y="2054"/>
                </a:lnTo>
                <a:lnTo>
                  <a:pt x="3583" y="2073"/>
                </a:lnTo>
                <a:lnTo>
                  <a:pt x="3566" y="2071"/>
                </a:lnTo>
                <a:lnTo>
                  <a:pt x="3577" y="2057"/>
                </a:lnTo>
                <a:lnTo>
                  <a:pt x="3547" y="2060"/>
                </a:lnTo>
                <a:lnTo>
                  <a:pt x="3538" y="2045"/>
                </a:lnTo>
                <a:lnTo>
                  <a:pt x="3521" y="2035"/>
                </a:lnTo>
                <a:lnTo>
                  <a:pt x="3515" y="2038"/>
                </a:lnTo>
                <a:lnTo>
                  <a:pt x="3515" y="2073"/>
                </a:lnTo>
                <a:lnTo>
                  <a:pt x="3523" y="2084"/>
                </a:lnTo>
                <a:lnTo>
                  <a:pt x="3508" y="2093"/>
                </a:lnTo>
                <a:lnTo>
                  <a:pt x="3511" y="2098"/>
                </a:lnTo>
                <a:lnTo>
                  <a:pt x="3531" y="2084"/>
                </a:lnTo>
                <a:lnTo>
                  <a:pt x="3540" y="2088"/>
                </a:lnTo>
                <a:lnTo>
                  <a:pt x="3549" y="2084"/>
                </a:lnTo>
                <a:lnTo>
                  <a:pt x="3566" y="2094"/>
                </a:lnTo>
                <a:lnTo>
                  <a:pt x="3562" y="2106"/>
                </a:lnTo>
                <a:lnTo>
                  <a:pt x="3536" y="2096"/>
                </a:lnTo>
                <a:lnTo>
                  <a:pt x="3528" y="2103"/>
                </a:lnTo>
                <a:lnTo>
                  <a:pt x="3550" y="2124"/>
                </a:lnTo>
                <a:lnTo>
                  <a:pt x="3566" y="2116"/>
                </a:lnTo>
                <a:lnTo>
                  <a:pt x="3570" y="2124"/>
                </a:lnTo>
                <a:lnTo>
                  <a:pt x="3580" y="2124"/>
                </a:lnTo>
                <a:lnTo>
                  <a:pt x="3585" y="2140"/>
                </a:lnTo>
                <a:lnTo>
                  <a:pt x="3570" y="2156"/>
                </a:lnTo>
                <a:lnTo>
                  <a:pt x="3572" y="2165"/>
                </a:lnTo>
                <a:lnTo>
                  <a:pt x="3580" y="2169"/>
                </a:lnTo>
                <a:lnTo>
                  <a:pt x="3622" y="2147"/>
                </a:lnTo>
                <a:lnTo>
                  <a:pt x="3628" y="2137"/>
                </a:lnTo>
                <a:lnTo>
                  <a:pt x="3647" y="2146"/>
                </a:lnTo>
                <a:lnTo>
                  <a:pt x="3660" y="2130"/>
                </a:lnTo>
                <a:lnTo>
                  <a:pt x="3655" y="2117"/>
                </a:lnTo>
                <a:lnTo>
                  <a:pt x="3658" y="2093"/>
                </a:lnTo>
                <a:close/>
                <a:moveTo>
                  <a:pt x="4102" y="1993"/>
                </a:moveTo>
                <a:lnTo>
                  <a:pt x="4092" y="1993"/>
                </a:lnTo>
                <a:lnTo>
                  <a:pt x="4092" y="1982"/>
                </a:lnTo>
                <a:lnTo>
                  <a:pt x="4049" y="1966"/>
                </a:lnTo>
                <a:lnTo>
                  <a:pt x="4073" y="1964"/>
                </a:lnTo>
                <a:lnTo>
                  <a:pt x="4073" y="1957"/>
                </a:lnTo>
                <a:lnTo>
                  <a:pt x="4070" y="1946"/>
                </a:lnTo>
                <a:lnTo>
                  <a:pt x="4040" y="1917"/>
                </a:lnTo>
                <a:lnTo>
                  <a:pt x="4043" y="1905"/>
                </a:lnTo>
                <a:lnTo>
                  <a:pt x="4030" y="1878"/>
                </a:lnTo>
                <a:lnTo>
                  <a:pt x="4000" y="1878"/>
                </a:lnTo>
                <a:lnTo>
                  <a:pt x="3954" y="1910"/>
                </a:lnTo>
                <a:lnTo>
                  <a:pt x="3942" y="1904"/>
                </a:lnTo>
                <a:lnTo>
                  <a:pt x="3928" y="1907"/>
                </a:lnTo>
                <a:lnTo>
                  <a:pt x="3935" y="1920"/>
                </a:lnTo>
                <a:lnTo>
                  <a:pt x="3955" y="1927"/>
                </a:lnTo>
                <a:lnTo>
                  <a:pt x="3968" y="1938"/>
                </a:lnTo>
                <a:lnTo>
                  <a:pt x="3990" y="1931"/>
                </a:lnTo>
                <a:lnTo>
                  <a:pt x="3977" y="1953"/>
                </a:lnTo>
                <a:lnTo>
                  <a:pt x="3979" y="1960"/>
                </a:lnTo>
                <a:lnTo>
                  <a:pt x="4004" y="1966"/>
                </a:lnTo>
                <a:lnTo>
                  <a:pt x="3991" y="1975"/>
                </a:lnTo>
                <a:lnTo>
                  <a:pt x="3992" y="1982"/>
                </a:lnTo>
                <a:lnTo>
                  <a:pt x="4004" y="1985"/>
                </a:lnTo>
                <a:lnTo>
                  <a:pt x="4026" y="1977"/>
                </a:lnTo>
                <a:lnTo>
                  <a:pt x="4026" y="1989"/>
                </a:lnTo>
                <a:lnTo>
                  <a:pt x="4054" y="1995"/>
                </a:lnTo>
                <a:lnTo>
                  <a:pt x="4052" y="2003"/>
                </a:lnTo>
                <a:lnTo>
                  <a:pt x="4040" y="2005"/>
                </a:lnTo>
                <a:lnTo>
                  <a:pt x="4054" y="2012"/>
                </a:lnTo>
                <a:lnTo>
                  <a:pt x="4088" y="2013"/>
                </a:lnTo>
                <a:lnTo>
                  <a:pt x="4090" y="2005"/>
                </a:lnTo>
                <a:lnTo>
                  <a:pt x="4102" y="1993"/>
                </a:lnTo>
                <a:close/>
                <a:moveTo>
                  <a:pt x="4008" y="1179"/>
                </a:moveTo>
                <a:lnTo>
                  <a:pt x="3981" y="1180"/>
                </a:lnTo>
                <a:lnTo>
                  <a:pt x="3964" y="1166"/>
                </a:lnTo>
                <a:lnTo>
                  <a:pt x="3932" y="1178"/>
                </a:lnTo>
                <a:lnTo>
                  <a:pt x="3920" y="1199"/>
                </a:lnTo>
                <a:lnTo>
                  <a:pt x="3938" y="1212"/>
                </a:lnTo>
                <a:lnTo>
                  <a:pt x="3929" y="1221"/>
                </a:lnTo>
                <a:lnTo>
                  <a:pt x="3961" y="1222"/>
                </a:lnTo>
                <a:lnTo>
                  <a:pt x="3969" y="1231"/>
                </a:lnTo>
                <a:lnTo>
                  <a:pt x="3985" y="1196"/>
                </a:lnTo>
                <a:lnTo>
                  <a:pt x="4014" y="1189"/>
                </a:lnTo>
                <a:lnTo>
                  <a:pt x="4008" y="1179"/>
                </a:lnTo>
                <a:close/>
                <a:moveTo>
                  <a:pt x="2319" y="2235"/>
                </a:moveTo>
                <a:lnTo>
                  <a:pt x="2331" y="2227"/>
                </a:lnTo>
                <a:lnTo>
                  <a:pt x="2370" y="2230"/>
                </a:lnTo>
                <a:lnTo>
                  <a:pt x="2357" y="2244"/>
                </a:lnTo>
                <a:lnTo>
                  <a:pt x="2345" y="2276"/>
                </a:lnTo>
                <a:lnTo>
                  <a:pt x="2371" y="2290"/>
                </a:lnTo>
                <a:lnTo>
                  <a:pt x="2365" y="2281"/>
                </a:lnTo>
                <a:lnTo>
                  <a:pt x="2374" y="2270"/>
                </a:lnTo>
                <a:lnTo>
                  <a:pt x="2371" y="2257"/>
                </a:lnTo>
                <a:lnTo>
                  <a:pt x="2391" y="2230"/>
                </a:lnTo>
                <a:lnTo>
                  <a:pt x="2409" y="2222"/>
                </a:lnTo>
                <a:lnTo>
                  <a:pt x="2436" y="2228"/>
                </a:lnTo>
                <a:lnTo>
                  <a:pt x="2445" y="2220"/>
                </a:lnTo>
                <a:lnTo>
                  <a:pt x="2437" y="2211"/>
                </a:lnTo>
                <a:lnTo>
                  <a:pt x="2446" y="2194"/>
                </a:lnTo>
                <a:lnTo>
                  <a:pt x="2479" y="2202"/>
                </a:lnTo>
                <a:lnTo>
                  <a:pt x="2488" y="2215"/>
                </a:lnTo>
                <a:lnTo>
                  <a:pt x="2497" y="2208"/>
                </a:lnTo>
                <a:lnTo>
                  <a:pt x="2515" y="2214"/>
                </a:lnTo>
                <a:lnTo>
                  <a:pt x="2517" y="2199"/>
                </a:lnTo>
                <a:lnTo>
                  <a:pt x="2505" y="2199"/>
                </a:lnTo>
                <a:lnTo>
                  <a:pt x="2508" y="2192"/>
                </a:lnTo>
                <a:lnTo>
                  <a:pt x="2502" y="2175"/>
                </a:lnTo>
                <a:lnTo>
                  <a:pt x="2486" y="2176"/>
                </a:lnTo>
                <a:lnTo>
                  <a:pt x="2495" y="2166"/>
                </a:lnTo>
                <a:lnTo>
                  <a:pt x="2491" y="2155"/>
                </a:lnTo>
                <a:lnTo>
                  <a:pt x="2471" y="2169"/>
                </a:lnTo>
                <a:lnTo>
                  <a:pt x="2446" y="2152"/>
                </a:lnTo>
                <a:lnTo>
                  <a:pt x="2478" y="2149"/>
                </a:lnTo>
                <a:lnTo>
                  <a:pt x="2482" y="2132"/>
                </a:lnTo>
                <a:lnTo>
                  <a:pt x="2472" y="2122"/>
                </a:lnTo>
                <a:lnTo>
                  <a:pt x="2462" y="2127"/>
                </a:lnTo>
                <a:lnTo>
                  <a:pt x="2460" y="2101"/>
                </a:lnTo>
                <a:lnTo>
                  <a:pt x="2406" y="2127"/>
                </a:lnTo>
                <a:lnTo>
                  <a:pt x="2384" y="2124"/>
                </a:lnTo>
                <a:lnTo>
                  <a:pt x="2344" y="2171"/>
                </a:lnTo>
                <a:lnTo>
                  <a:pt x="2351" y="2195"/>
                </a:lnTo>
                <a:lnTo>
                  <a:pt x="2337" y="2201"/>
                </a:lnTo>
                <a:lnTo>
                  <a:pt x="2321" y="2225"/>
                </a:lnTo>
                <a:lnTo>
                  <a:pt x="2319" y="2235"/>
                </a:lnTo>
                <a:close/>
                <a:moveTo>
                  <a:pt x="3528" y="2031"/>
                </a:moveTo>
                <a:lnTo>
                  <a:pt x="3527" y="2021"/>
                </a:lnTo>
                <a:lnTo>
                  <a:pt x="3541" y="2015"/>
                </a:lnTo>
                <a:lnTo>
                  <a:pt x="3567" y="2021"/>
                </a:lnTo>
                <a:lnTo>
                  <a:pt x="3575" y="2008"/>
                </a:lnTo>
                <a:lnTo>
                  <a:pt x="3577" y="2021"/>
                </a:lnTo>
                <a:lnTo>
                  <a:pt x="3585" y="2021"/>
                </a:lnTo>
                <a:lnTo>
                  <a:pt x="3605" y="2005"/>
                </a:lnTo>
                <a:lnTo>
                  <a:pt x="3580" y="1970"/>
                </a:lnTo>
                <a:lnTo>
                  <a:pt x="3528" y="1966"/>
                </a:lnTo>
                <a:lnTo>
                  <a:pt x="3524" y="1956"/>
                </a:lnTo>
                <a:lnTo>
                  <a:pt x="3531" y="1951"/>
                </a:lnTo>
                <a:lnTo>
                  <a:pt x="3553" y="1959"/>
                </a:lnTo>
                <a:lnTo>
                  <a:pt x="3544" y="1938"/>
                </a:lnTo>
                <a:lnTo>
                  <a:pt x="3524" y="1934"/>
                </a:lnTo>
                <a:lnTo>
                  <a:pt x="3526" y="1927"/>
                </a:lnTo>
                <a:lnTo>
                  <a:pt x="3550" y="1926"/>
                </a:lnTo>
                <a:lnTo>
                  <a:pt x="3559" y="1913"/>
                </a:lnTo>
                <a:lnTo>
                  <a:pt x="3550" y="1895"/>
                </a:lnTo>
                <a:lnTo>
                  <a:pt x="3523" y="1892"/>
                </a:lnTo>
                <a:lnTo>
                  <a:pt x="3514" y="1898"/>
                </a:lnTo>
                <a:lnTo>
                  <a:pt x="3482" y="1944"/>
                </a:lnTo>
                <a:lnTo>
                  <a:pt x="3492" y="1954"/>
                </a:lnTo>
                <a:lnTo>
                  <a:pt x="3508" y="1951"/>
                </a:lnTo>
                <a:lnTo>
                  <a:pt x="3520" y="1963"/>
                </a:lnTo>
                <a:lnTo>
                  <a:pt x="3511" y="1973"/>
                </a:lnTo>
                <a:lnTo>
                  <a:pt x="3524" y="1975"/>
                </a:lnTo>
                <a:lnTo>
                  <a:pt x="3524" y="1982"/>
                </a:lnTo>
                <a:lnTo>
                  <a:pt x="3494" y="2000"/>
                </a:lnTo>
                <a:lnTo>
                  <a:pt x="3508" y="2013"/>
                </a:lnTo>
                <a:lnTo>
                  <a:pt x="3510" y="2028"/>
                </a:lnTo>
                <a:lnTo>
                  <a:pt x="3528" y="2031"/>
                </a:lnTo>
                <a:close/>
                <a:moveTo>
                  <a:pt x="4119" y="2091"/>
                </a:moveTo>
                <a:lnTo>
                  <a:pt x="4108" y="2084"/>
                </a:lnTo>
                <a:lnTo>
                  <a:pt x="4113" y="2065"/>
                </a:lnTo>
                <a:lnTo>
                  <a:pt x="4095" y="2075"/>
                </a:lnTo>
                <a:lnTo>
                  <a:pt x="4099" y="2091"/>
                </a:lnTo>
                <a:lnTo>
                  <a:pt x="4079" y="2132"/>
                </a:lnTo>
                <a:lnTo>
                  <a:pt x="4105" y="2127"/>
                </a:lnTo>
                <a:lnTo>
                  <a:pt x="4106" y="2133"/>
                </a:lnTo>
                <a:lnTo>
                  <a:pt x="4086" y="2137"/>
                </a:lnTo>
                <a:lnTo>
                  <a:pt x="4079" y="2156"/>
                </a:lnTo>
                <a:lnTo>
                  <a:pt x="4083" y="2166"/>
                </a:lnTo>
                <a:lnTo>
                  <a:pt x="4099" y="2158"/>
                </a:lnTo>
                <a:lnTo>
                  <a:pt x="4102" y="2173"/>
                </a:lnTo>
                <a:lnTo>
                  <a:pt x="4113" y="2173"/>
                </a:lnTo>
                <a:lnTo>
                  <a:pt x="4109" y="2162"/>
                </a:lnTo>
                <a:lnTo>
                  <a:pt x="4118" y="2159"/>
                </a:lnTo>
                <a:lnTo>
                  <a:pt x="4115" y="2134"/>
                </a:lnTo>
                <a:lnTo>
                  <a:pt x="4131" y="2083"/>
                </a:lnTo>
                <a:lnTo>
                  <a:pt x="4119" y="2091"/>
                </a:lnTo>
                <a:close/>
                <a:moveTo>
                  <a:pt x="2743" y="2316"/>
                </a:moveTo>
                <a:lnTo>
                  <a:pt x="2731" y="2323"/>
                </a:lnTo>
                <a:lnTo>
                  <a:pt x="2718" y="2313"/>
                </a:lnTo>
                <a:lnTo>
                  <a:pt x="2693" y="2316"/>
                </a:lnTo>
                <a:lnTo>
                  <a:pt x="2671" y="2341"/>
                </a:lnTo>
                <a:lnTo>
                  <a:pt x="2677" y="2379"/>
                </a:lnTo>
                <a:lnTo>
                  <a:pt x="2687" y="2372"/>
                </a:lnTo>
                <a:lnTo>
                  <a:pt x="2691" y="2390"/>
                </a:lnTo>
                <a:lnTo>
                  <a:pt x="2701" y="2395"/>
                </a:lnTo>
                <a:lnTo>
                  <a:pt x="2708" y="2384"/>
                </a:lnTo>
                <a:lnTo>
                  <a:pt x="2750" y="2368"/>
                </a:lnTo>
                <a:lnTo>
                  <a:pt x="2753" y="2352"/>
                </a:lnTo>
                <a:lnTo>
                  <a:pt x="2773" y="2349"/>
                </a:lnTo>
                <a:lnTo>
                  <a:pt x="2770" y="2332"/>
                </a:lnTo>
                <a:lnTo>
                  <a:pt x="2760" y="2333"/>
                </a:lnTo>
                <a:lnTo>
                  <a:pt x="2743" y="2316"/>
                </a:lnTo>
                <a:close/>
                <a:moveTo>
                  <a:pt x="2498" y="2378"/>
                </a:moveTo>
                <a:lnTo>
                  <a:pt x="2518" y="2368"/>
                </a:lnTo>
                <a:lnTo>
                  <a:pt x="2511" y="2355"/>
                </a:lnTo>
                <a:lnTo>
                  <a:pt x="2517" y="2352"/>
                </a:lnTo>
                <a:lnTo>
                  <a:pt x="2531" y="2368"/>
                </a:lnTo>
                <a:lnTo>
                  <a:pt x="2527" y="2378"/>
                </a:lnTo>
                <a:lnTo>
                  <a:pt x="2546" y="2377"/>
                </a:lnTo>
                <a:lnTo>
                  <a:pt x="2551" y="2349"/>
                </a:lnTo>
                <a:lnTo>
                  <a:pt x="2541" y="2343"/>
                </a:lnTo>
                <a:lnTo>
                  <a:pt x="2541" y="2335"/>
                </a:lnTo>
                <a:lnTo>
                  <a:pt x="2554" y="2329"/>
                </a:lnTo>
                <a:lnTo>
                  <a:pt x="2569" y="2332"/>
                </a:lnTo>
                <a:lnTo>
                  <a:pt x="2570" y="2305"/>
                </a:lnTo>
                <a:lnTo>
                  <a:pt x="2540" y="2322"/>
                </a:lnTo>
                <a:lnTo>
                  <a:pt x="2528" y="2294"/>
                </a:lnTo>
                <a:lnTo>
                  <a:pt x="2502" y="2303"/>
                </a:lnTo>
                <a:lnTo>
                  <a:pt x="2499" y="2290"/>
                </a:lnTo>
                <a:lnTo>
                  <a:pt x="2486" y="2306"/>
                </a:lnTo>
                <a:lnTo>
                  <a:pt x="2478" y="2297"/>
                </a:lnTo>
                <a:lnTo>
                  <a:pt x="2478" y="2290"/>
                </a:lnTo>
                <a:lnTo>
                  <a:pt x="2460" y="2277"/>
                </a:lnTo>
                <a:lnTo>
                  <a:pt x="2436" y="2300"/>
                </a:lnTo>
                <a:lnTo>
                  <a:pt x="2437" y="2319"/>
                </a:lnTo>
                <a:lnTo>
                  <a:pt x="2416" y="2328"/>
                </a:lnTo>
                <a:lnTo>
                  <a:pt x="2407" y="2329"/>
                </a:lnTo>
                <a:lnTo>
                  <a:pt x="2387" y="2303"/>
                </a:lnTo>
                <a:lnTo>
                  <a:pt x="2362" y="2325"/>
                </a:lnTo>
                <a:lnTo>
                  <a:pt x="2341" y="2318"/>
                </a:lnTo>
                <a:lnTo>
                  <a:pt x="2322" y="2323"/>
                </a:lnTo>
                <a:lnTo>
                  <a:pt x="2331" y="2332"/>
                </a:lnTo>
                <a:lnTo>
                  <a:pt x="2371" y="2341"/>
                </a:lnTo>
                <a:lnTo>
                  <a:pt x="2394" y="2365"/>
                </a:lnTo>
                <a:lnTo>
                  <a:pt x="2420" y="2341"/>
                </a:lnTo>
                <a:lnTo>
                  <a:pt x="2453" y="2343"/>
                </a:lnTo>
                <a:lnTo>
                  <a:pt x="2462" y="2351"/>
                </a:lnTo>
                <a:lnTo>
                  <a:pt x="2465" y="2367"/>
                </a:lnTo>
                <a:lnTo>
                  <a:pt x="2472" y="2368"/>
                </a:lnTo>
                <a:lnTo>
                  <a:pt x="2466" y="2384"/>
                </a:lnTo>
                <a:lnTo>
                  <a:pt x="2475" y="2400"/>
                </a:lnTo>
                <a:lnTo>
                  <a:pt x="2489" y="2395"/>
                </a:lnTo>
                <a:lnTo>
                  <a:pt x="2498" y="2378"/>
                </a:lnTo>
                <a:close/>
                <a:moveTo>
                  <a:pt x="2884" y="2289"/>
                </a:moveTo>
                <a:lnTo>
                  <a:pt x="2890" y="2279"/>
                </a:lnTo>
                <a:lnTo>
                  <a:pt x="2874" y="2279"/>
                </a:lnTo>
                <a:lnTo>
                  <a:pt x="2874" y="2270"/>
                </a:lnTo>
                <a:lnTo>
                  <a:pt x="2857" y="2273"/>
                </a:lnTo>
                <a:lnTo>
                  <a:pt x="2845" y="2287"/>
                </a:lnTo>
                <a:lnTo>
                  <a:pt x="2822" y="2293"/>
                </a:lnTo>
                <a:lnTo>
                  <a:pt x="2818" y="2279"/>
                </a:lnTo>
                <a:lnTo>
                  <a:pt x="2824" y="2276"/>
                </a:lnTo>
                <a:lnTo>
                  <a:pt x="2816" y="2267"/>
                </a:lnTo>
                <a:lnTo>
                  <a:pt x="2822" y="2257"/>
                </a:lnTo>
                <a:lnTo>
                  <a:pt x="2812" y="2257"/>
                </a:lnTo>
                <a:lnTo>
                  <a:pt x="2795" y="2231"/>
                </a:lnTo>
                <a:lnTo>
                  <a:pt x="2791" y="2247"/>
                </a:lnTo>
                <a:lnTo>
                  <a:pt x="2770" y="2238"/>
                </a:lnTo>
                <a:lnTo>
                  <a:pt x="2762" y="2247"/>
                </a:lnTo>
                <a:lnTo>
                  <a:pt x="2773" y="2258"/>
                </a:lnTo>
                <a:lnTo>
                  <a:pt x="2770" y="2264"/>
                </a:lnTo>
                <a:lnTo>
                  <a:pt x="2763" y="2256"/>
                </a:lnTo>
                <a:lnTo>
                  <a:pt x="2757" y="2260"/>
                </a:lnTo>
                <a:lnTo>
                  <a:pt x="2765" y="2266"/>
                </a:lnTo>
                <a:lnTo>
                  <a:pt x="2757" y="2280"/>
                </a:lnTo>
                <a:lnTo>
                  <a:pt x="2718" y="2274"/>
                </a:lnTo>
                <a:lnTo>
                  <a:pt x="2757" y="2297"/>
                </a:lnTo>
                <a:lnTo>
                  <a:pt x="2770" y="2284"/>
                </a:lnTo>
                <a:lnTo>
                  <a:pt x="2793" y="2299"/>
                </a:lnTo>
                <a:lnTo>
                  <a:pt x="2801" y="2313"/>
                </a:lnTo>
                <a:lnTo>
                  <a:pt x="2775" y="2319"/>
                </a:lnTo>
                <a:lnTo>
                  <a:pt x="2789" y="2322"/>
                </a:lnTo>
                <a:lnTo>
                  <a:pt x="2795" y="2330"/>
                </a:lnTo>
                <a:lnTo>
                  <a:pt x="2803" y="2332"/>
                </a:lnTo>
                <a:lnTo>
                  <a:pt x="2809" y="2315"/>
                </a:lnTo>
                <a:lnTo>
                  <a:pt x="2832" y="2313"/>
                </a:lnTo>
                <a:lnTo>
                  <a:pt x="2834" y="2328"/>
                </a:lnTo>
                <a:lnTo>
                  <a:pt x="2806" y="2346"/>
                </a:lnTo>
                <a:lnTo>
                  <a:pt x="2814" y="2379"/>
                </a:lnTo>
                <a:lnTo>
                  <a:pt x="2831" y="2346"/>
                </a:lnTo>
                <a:lnTo>
                  <a:pt x="2840" y="2349"/>
                </a:lnTo>
                <a:lnTo>
                  <a:pt x="2844" y="2330"/>
                </a:lnTo>
                <a:lnTo>
                  <a:pt x="2880" y="2320"/>
                </a:lnTo>
                <a:lnTo>
                  <a:pt x="2850" y="2316"/>
                </a:lnTo>
                <a:lnTo>
                  <a:pt x="2858" y="2300"/>
                </a:lnTo>
                <a:lnTo>
                  <a:pt x="2870" y="2307"/>
                </a:lnTo>
                <a:lnTo>
                  <a:pt x="2893" y="2310"/>
                </a:lnTo>
                <a:lnTo>
                  <a:pt x="2896" y="2320"/>
                </a:lnTo>
                <a:lnTo>
                  <a:pt x="2910" y="2325"/>
                </a:lnTo>
                <a:lnTo>
                  <a:pt x="2919" y="2320"/>
                </a:lnTo>
                <a:lnTo>
                  <a:pt x="2907" y="2309"/>
                </a:lnTo>
                <a:lnTo>
                  <a:pt x="2884" y="2289"/>
                </a:lnTo>
                <a:close/>
                <a:moveTo>
                  <a:pt x="2629" y="2211"/>
                </a:moveTo>
                <a:lnTo>
                  <a:pt x="2612" y="2202"/>
                </a:lnTo>
                <a:lnTo>
                  <a:pt x="2597" y="2209"/>
                </a:lnTo>
                <a:lnTo>
                  <a:pt x="2586" y="2186"/>
                </a:lnTo>
                <a:lnTo>
                  <a:pt x="2574" y="2196"/>
                </a:lnTo>
                <a:lnTo>
                  <a:pt x="2566" y="2183"/>
                </a:lnTo>
                <a:lnTo>
                  <a:pt x="2569" y="2199"/>
                </a:lnTo>
                <a:lnTo>
                  <a:pt x="2563" y="2201"/>
                </a:lnTo>
                <a:lnTo>
                  <a:pt x="2546" y="2178"/>
                </a:lnTo>
                <a:lnTo>
                  <a:pt x="2544" y="2188"/>
                </a:lnTo>
                <a:lnTo>
                  <a:pt x="2531" y="2192"/>
                </a:lnTo>
                <a:lnTo>
                  <a:pt x="2525" y="2186"/>
                </a:lnTo>
                <a:lnTo>
                  <a:pt x="2531" y="2176"/>
                </a:lnTo>
                <a:lnTo>
                  <a:pt x="2515" y="2169"/>
                </a:lnTo>
                <a:lnTo>
                  <a:pt x="2509" y="2181"/>
                </a:lnTo>
                <a:lnTo>
                  <a:pt x="2522" y="2192"/>
                </a:lnTo>
                <a:lnTo>
                  <a:pt x="2527" y="2205"/>
                </a:lnTo>
                <a:lnTo>
                  <a:pt x="2512" y="2247"/>
                </a:lnTo>
                <a:lnTo>
                  <a:pt x="2524" y="2257"/>
                </a:lnTo>
                <a:lnTo>
                  <a:pt x="2548" y="2247"/>
                </a:lnTo>
                <a:lnTo>
                  <a:pt x="2554" y="2276"/>
                </a:lnTo>
                <a:lnTo>
                  <a:pt x="2571" y="2277"/>
                </a:lnTo>
                <a:lnTo>
                  <a:pt x="2586" y="2289"/>
                </a:lnTo>
                <a:lnTo>
                  <a:pt x="2590" y="2276"/>
                </a:lnTo>
                <a:lnTo>
                  <a:pt x="2605" y="2283"/>
                </a:lnTo>
                <a:lnTo>
                  <a:pt x="2615" y="2274"/>
                </a:lnTo>
                <a:lnTo>
                  <a:pt x="2622" y="2253"/>
                </a:lnTo>
                <a:lnTo>
                  <a:pt x="2638" y="2263"/>
                </a:lnTo>
                <a:lnTo>
                  <a:pt x="2655" y="2260"/>
                </a:lnTo>
                <a:lnTo>
                  <a:pt x="2659" y="2245"/>
                </a:lnTo>
                <a:lnTo>
                  <a:pt x="2644" y="2224"/>
                </a:lnTo>
                <a:lnTo>
                  <a:pt x="2648" y="2202"/>
                </a:lnTo>
                <a:lnTo>
                  <a:pt x="2662" y="2186"/>
                </a:lnTo>
                <a:lnTo>
                  <a:pt x="2652" y="2166"/>
                </a:lnTo>
                <a:lnTo>
                  <a:pt x="2629" y="2211"/>
                </a:lnTo>
                <a:close/>
                <a:moveTo>
                  <a:pt x="3184" y="2496"/>
                </a:moveTo>
                <a:lnTo>
                  <a:pt x="3157" y="2502"/>
                </a:lnTo>
                <a:lnTo>
                  <a:pt x="3157" y="2524"/>
                </a:lnTo>
                <a:lnTo>
                  <a:pt x="3141" y="2525"/>
                </a:lnTo>
                <a:lnTo>
                  <a:pt x="3128" y="2575"/>
                </a:lnTo>
                <a:lnTo>
                  <a:pt x="3134" y="2570"/>
                </a:lnTo>
                <a:lnTo>
                  <a:pt x="3151" y="2570"/>
                </a:lnTo>
                <a:lnTo>
                  <a:pt x="3154" y="2563"/>
                </a:lnTo>
                <a:lnTo>
                  <a:pt x="3161" y="2571"/>
                </a:lnTo>
                <a:lnTo>
                  <a:pt x="3184" y="2578"/>
                </a:lnTo>
                <a:lnTo>
                  <a:pt x="3184" y="2563"/>
                </a:lnTo>
                <a:lnTo>
                  <a:pt x="3170" y="2557"/>
                </a:lnTo>
                <a:lnTo>
                  <a:pt x="3190" y="2551"/>
                </a:lnTo>
                <a:lnTo>
                  <a:pt x="3184" y="2532"/>
                </a:lnTo>
                <a:lnTo>
                  <a:pt x="3184" y="2496"/>
                </a:lnTo>
                <a:close/>
                <a:moveTo>
                  <a:pt x="3144" y="2036"/>
                </a:moveTo>
                <a:lnTo>
                  <a:pt x="3138" y="2016"/>
                </a:lnTo>
                <a:lnTo>
                  <a:pt x="3110" y="1996"/>
                </a:lnTo>
                <a:lnTo>
                  <a:pt x="3086" y="2012"/>
                </a:lnTo>
                <a:lnTo>
                  <a:pt x="3079" y="2011"/>
                </a:lnTo>
                <a:lnTo>
                  <a:pt x="3077" y="2002"/>
                </a:lnTo>
                <a:lnTo>
                  <a:pt x="3048" y="2006"/>
                </a:lnTo>
                <a:lnTo>
                  <a:pt x="3021" y="2029"/>
                </a:lnTo>
                <a:lnTo>
                  <a:pt x="2997" y="2026"/>
                </a:lnTo>
                <a:lnTo>
                  <a:pt x="2987" y="2042"/>
                </a:lnTo>
                <a:lnTo>
                  <a:pt x="2976" y="2042"/>
                </a:lnTo>
                <a:lnTo>
                  <a:pt x="2976" y="2029"/>
                </a:lnTo>
                <a:lnTo>
                  <a:pt x="2962" y="2031"/>
                </a:lnTo>
                <a:lnTo>
                  <a:pt x="2955" y="2006"/>
                </a:lnTo>
                <a:lnTo>
                  <a:pt x="2946" y="2013"/>
                </a:lnTo>
                <a:lnTo>
                  <a:pt x="2940" y="2006"/>
                </a:lnTo>
                <a:lnTo>
                  <a:pt x="2938" y="2036"/>
                </a:lnTo>
                <a:lnTo>
                  <a:pt x="2926" y="2038"/>
                </a:lnTo>
                <a:lnTo>
                  <a:pt x="2917" y="2051"/>
                </a:lnTo>
                <a:lnTo>
                  <a:pt x="2909" y="2041"/>
                </a:lnTo>
                <a:lnTo>
                  <a:pt x="2901" y="2048"/>
                </a:lnTo>
                <a:lnTo>
                  <a:pt x="2925" y="2080"/>
                </a:lnTo>
                <a:lnTo>
                  <a:pt x="2913" y="2088"/>
                </a:lnTo>
                <a:lnTo>
                  <a:pt x="2917" y="2097"/>
                </a:lnTo>
                <a:lnTo>
                  <a:pt x="2913" y="2104"/>
                </a:lnTo>
                <a:lnTo>
                  <a:pt x="2929" y="2106"/>
                </a:lnTo>
                <a:lnTo>
                  <a:pt x="2929" y="2096"/>
                </a:lnTo>
                <a:lnTo>
                  <a:pt x="2942" y="2093"/>
                </a:lnTo>
                <a:lnTo>
                  <a:pt x="2940" y="2113"/>
                </a:lnTo>
                <a:lnTo>
                  <a:pt x="2955" y="2116"/>
                </a:lnTo>
                <a:lnTo>
                  <a:pt x="2956" y="2129"/>
                </a:lnTo>
                <a:lnTo>
                  <a:pt x="2976" y="2133"/>
                </a:lnTo>
                <a:lnTo>
                  <a:pt x="2987" y="2150"/>
                </a:lnTo>
                <a:lnTo>
                  <a:pt x="2987" y="2136"/>
                </a:lnTo>
                <a:lnTo>
                  <a:pt x="2997" y="2129"/>
                </a:lnTo>
                <a:lnTo>
                  <a:pt x="3023" y="2133"/>
                </a:lnTo>
                <a:lnTo>
                  <a:pt x="3020" y="2124"/>
                </a:lnTo>
                <a:lnTo>
                  <a:pt x="3027" y="2120"/>
                </a:lnTo>
                <a:lnTo>
                  <a:pt x="3063" y="2130"/>
                </a:lnTo>
                <a:lnTo>
                  <a:pt x="3099" y="2132"/>
                </a:lnTo>
                <a:lnTo>
                  <a:pt x="3115" y="2116"/>
                </a:lnTo>
                <a:lnTo>
                  <a:pt x="3122" y="2078"/>
                </a:lnTo>
                <a:lnTo>
                  <a:pt x="3144" y="2036"/>
                </a:lnTo>
                <a:close/>
                <a:moveTo>
                  <a:pt x="2821" y="2068"/>
                </a:moveTo>
                <a:lnTo>
                  <a:pt x="2803" y="2078"/>
                </a:lnTo>
                <a:lnTo>
                  <a:pt x="2783" y="2078"/>
                </a:lnTo>
                <a:lnTo>
                  <a:pt x="2786" y="2087"/>
                </a:lnTo>
                <a:lnTo>
                  <a:pt x="2803" y="2090"/>
                </a:lnTo>
                <a:lnTo>
                  <a:pt x="2809" y="2147"/>
                </a:lnTo>
                <a:lnTo>
                  <a:pt x="2824" y="2162"/>
                </a:lnTo>
                <a:lnTo>
                  <a:pt x="2834" y="2156"/>
                </a:lnTo>
                <a:lnTo>
                  <a:pt x="2829" y="2133"/>
                </a:lnTo>
                <a:lnTo>
                  <a:pt x="2838" y="2129"/>
                </a:lnTo>
                <a:lnTo>
                  <a:pt x="2848" y="2137"/>
                </a:lnTo>
                <a:lnTo>
                  <a:pt x="2844" y="2153"/>
                </a:lnTo>
                <a:lnTo>
                  <a:pt x="2851" y="2188"/>
                </a:lnTo>
                <a:lnTo>
                  <a:pt x="2870" y="2158"/>
                </a:lnTo>
                <a:lnTo>
                  <a:pt x="2858" y="2149"/>
                </a:lnTo>
                <a:lnTo>
                  <a:pt x="2873" y="2145"/>
                </a:lnTo>
                <a:lnTo>
                  <a:pt x="2873" y="2132"/>
                </a:lnTo>
                <a:lnTo>
                  <a:pt x="2855" y="2085"/>
                </a:lnTo>
                <a:lnTo>
                  <a:pt x="2838" y="2071"/>
                </a:lnTo>
                <a:lnTo>
                  <a:pt x="2841" y="2080"/>
                </a:lnTo>
                <a:lnTo>
                  <a:pt x="2831" y="2085"/>
                </a:lnTo>
                <a:lnTo>
                  <a:pt x="2821" y="206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46978B66-9AD8-0B43-BC4E-49C63C8CFBCD}"/>
              </a:ext>
            </a:extLst>
          </p:cNvPr>
          <p:cNvSpPr>
            <a:spLocks noEditPoints="1"/>
          </p:cNvSpPr>
          <p:nvPr/>
        </p:nvSpPr>
        <p:spPr bwMode="auto">
          <a:xfrm>
            <a:off x="2584606" y="2399457"/>
            <a:ext cx="3592134" cy="2205533"/>
          </a:xfrm>
          <a:custGeom>
            <a:avLst/>
            <a:gdLst>
              <a:gd name="T0" fmla="*/ 6946 w 6949"/>
              <a:gd name="T1" fmla="*/ 654 h 4264"/>
              <a:gd name="T2" fmla="*/ 5330 w 6949"/>
              <a:gd name="T3" fmla="*/ 20 h 4264"/>
              <a:gd name="T4" fmla="*/ 5245 w 6949"/>
              <a:gd name="T5" fmla="*/ 195 h 4264"/>
              <a:gd name="T6" fmla="*/ 5228 w 6949"/>
              <a:gd name="T7" fmla="*/ 29 h 4264"/>
              <a:gd name="T8" fmla="*/ 1318 w 6949"/>
              <a:gd name="T9" fmla="*/ 4139 h 4264"/>
              <a:gd name="T10" fmla="*/ 1653 w 6949"/>
              <a:gd name="T11" fmla="*/ 4254 h 4264"/>
              <a:gd name="T12" fmla="*/ 1932 w 6949"/>
              <a:gd name="T13" fmla="*/ 4128 h 4264"/>
              <a:gd name="T14" fmla="*/ 2082 w 6949"/>
              <a:gd name="T15" fmla="*/ 4151 h 4264"/>
              <a:gd name="T16" fmla="*/ 2349 w 6949"/>
              <a:gd name="T17" fmla="*/ 3946 h 4264"/>
              <a:gd name="T18" fmla="*/ 2516 w 6949"/>
              <a:gd name="T19" fmla="*/ 4071 h 4264"/>
              <a:gd name="T20" fmla="*/ 2762 w 6949"/>
              <a:gd name="T21" fmla="*/ 4070 h 4264"/>
              <a:gd name="T22" fmla="*/ 2860 w 6949"/>
              <a:gd name="T23" fmla="*/ 3942 h 4264"/>
              <a:gd name="T24" fmla="*/ 2921 w 6949"/>
              <a:gd name="T25" fmla="*/ 3702 h 4264"/>
              <a:gd name="T26" fmla="*/ 2950 w 6949"/>
              <a:gd name="T27" fmla="*/ 3535 h 4264"/>
              <a:gd name="T28" fmla="*/ 3013 w 6949"/>
              <a:gd name="T29" fmla="*/ 3339 h 4264"/>
              <a:gd name="T30" fmla="*/ 3038 w 6949"/>
              <a:gd name="T31" fmla="*/ 3130 h 4264"/>
              <a:gd name="T32" fmla="*/ 2829 w 6949"/>
              <a:gd name="T33" fmla="*/ 3292 h 4264"/>
              <a:gd name="T34" fmla="*/ 2801 w 6949"/>
              <a:gd name="T35" fmla="*/ 3210 h 4264"/>
              <a:gd name="T36" fmla="*/ 2803 w 6949"/>
              <a:gd name="T37" fmla="*/ 3044 h 4264"/>
              <a:gd name="T38" fmla="*/ 2725 w 6949"/>
              <a:gd name="T39" fmla="*/ 2812 h 4264"/>
              <a:gd name="T40" fmla="*/ 2728 w 6949"/>
              <a:gd name="T41" fmla="*/ 2526 h 4264"/>
              <a:gd name="T42" fmla="*/ 2839 w 6949"/>
              <a:gd name="T43" fmla="*/ 2211 h 4264"/>
              <a:gd name="T44" fmla="*/ 2813 w 6949"/>
              <a:gd name="T45" fmla="*/ 1863 h 4264"/>
              <a:gd name="T46" fmla="*/ 2856 w 6949"/>
              <a:gd name="T47" fmla="*/ 1618 h 4264"/>
              <a:gd name="T48" fmla="*/ 2784 w 6949"/>
              <a:gd name="T49" fmla="*/ 1288 h 4264"/>
              <a:gd name="T50" fmla="*/ 2791 w 6949"/>
              <a:gd name="T51" fmla="*/ 1028 h 4264"/>
              <a:gd name="T52" fmla="*/ 2509 w 6949"/>
              <a:gd name="T53" fmla="*/ 1030 h 4264"/>
              <a:gd name="T54" fmla="*/ 2197 w 6949"/>
              <a:gd name="T55" fmla="*/ 1124 h 4264"/>
              <a:gd name="T56" fmla="*/ 1908 w 6949"/>
              <a:gd name="T57" fmla="*/ 1131 h 4264"/>
              <a:gd name="T58" fmla="*/ 1585 w 6949"/>
              <a:gd name="T59" fmla="*/ 1159 h 4264"/>
              <a:gd name="T60" fmla="*/ 1409 w 6949"/>
              <a:gd name="T61" fmla="*/ 1150 h 4264"/>
              <a:gd name="T62" fmla="*/ 1220 w 6949"/>
              <a:gd name="T63" fmla="*/ 1303 h 4264"/>
              <a:gd name="T64" fmla="*/ 1108 w 6949"/>
              <a:gd name="T65" fmla="*/ 1518 h 4264"/>
              <a:gd name="T66" fmla="*/ 998 w 6949"/>
              <a:gd name="T67" fmla="*/ 1653 h 4264"/>
              <a:gd name="T68" fmla="*/ 775 w 6949"/>
              <a:gd name="T69" fmla="*/ 1518 h 4264"/>
              <a:gd name="T70" fmla="*/ 710 w 6949"/>
              <a:gd name="T71" fmla="*/ 1647 h 4264"/>
              <a:gd name="T72" fmla="*/ 524 w 6949"/>
              <a:gd name="T73" fmla="*/ 1665 h 4264"/>
              <a:gd name="T74" fmla="*/ 469 w 6949"/>
              <a:gd name="T75" fmla="*/ 1856 h 4264"/>
              <a:gd name="T76" fmla="*/ 263 w 6949"/>
              <a:gd name="T77" fmla="*/ 1851 h 4264"/>
              <a:gd name="T78" fmla="*/ 126 w 6949"/>
              <a:gd name="T79" fmla="*/ 1997 h 4264"/>
              <a:gd name="T80" fmla="*/ 0 w 6949"/>
              <a:gd name="T81" fmla="*/ 2113 h 4264"/>
              <a:gd name="T82" fmla="*/ 174 w 6949"/>
              <a:gd name="T83" fmla="*/ 2283 h 4264"/>
              <a:gd name="T84" fmla="*/ 134 w 6949"/>
              <a:gd name="T85" fmla="*/ 2480 h 4264"/>
              <a:gd name="T86" fmla="*/ 115 w 6949"/>
              <a:gd name="T87" fmla="*/ 2777 h 4264"/>
              <a:gd name="T88" fmla="*/ 249 w 6949"/>
              <a:gd name="T89" fmla="*/ 2797 h 4264"/>
              <a:gd name="T90" fmla="*/ 396 w 6949"/>
              <a:gd name="T91" fmla="*/ 2802 h 4264"/>
              <a:gd name="T92" fmla="*/ 366 w 6949"/>
              <a:gd name="T93" fmla="*/ 2910 h 4264"/>
              <a:gd name="T94" fmla="*/ 232 w 6949"/>
              <a:gd name="T95" fmla="*/ 3240 h 4264"/>
              <a:gd name="T96" fmla="*/ 224 w 6949"/>
              <a:gd name="T97" fmla="*/ 3544 h 4264"/>
              <a:gd name="T98" fmla="*/ 357 w 6949"/>
              <a:gd name="T99" fmla="*/ 3645 h 4264"/>
              <a:gd name="T100" fmla="*/ 601 w 6949"/>
              <a:gd name="T101" fmla="*/ 3717 h 4264"/>
              <a:gd name="T102" fmla="*/ 737 w 6949"/>
              <a:gd name="T103" fmla="*/ 3939 h 4264"/>
              <a:gd name="T104" fmla="*/ 900 w 6949"/>
              <a:gd name="T105" fmla="*/ 4066 h 4264"/>
              <a:gd name="T106" fmla="*/ 1006 w 6949"/>
              <a:gd name="T107" fmla="*/ 3960 h 4264"/>
              <a:gd name="T108" fmla="*/ 1033 w 6949"/>
              <a:gd name="T109" fmla="*/ 3619 h 4264"/>
              <a:gd name="T110" fmla="*/ 1504 w 6949"/>
              <a:gd name="T111" fmla="*/ 3338 h 4264"/>
              <a:gd name="T112" fmla="*/ 1521 w 6949"/>
              <a:gd name="T113" fmla="*/ 3826 h 4264"/>
              <a:gd name="T114" fmla="*/ 1276 w 6949"/>
              <a:gd name="T115" fmla="*/ 4022 h 4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49" h="4264">
                <a:moveTo>
                  <a:pt x="6937" y="650"/>
                </a:moveTo>
                <a:lnTo>
                  <a:pt x="6937" y="654"/>
                </a:lnTo>
                <a:lnTo>
                  <a:pt x="6942" y="657"/>
                </a:lnTo>
                <a:lnTo>
                  <a:pt x="6937" y="657"/>
                </a:lnTo>
                <a:lnTo>
                  <a:pt x="6937" y="660"/>
                </a:lnTo>
                <a:lnTo>
                  <a:pt x="6932" y="659"/>
                </a:lnTo>
                <a:lnTo>
                  <a:pt x="6930" y="653"/>
                </a:lnTo>
                <a:lnTo>
                  <a:pt x="6933" y="650"/>
                </a:lnTo>
                <a:lnTo>
                  <a:pt x="6934" y="653"/>
                </a:lnTo>
                <a:lnTo>
                  <a:pt x="6937" y="650"/>
                </a:lnTo>
                <a:close/>
                <a:moveTo>
                  <a:pt x="6946" y="654"/>
                </a:moveTo>
                <a:lnTo>
                  <a:pt x="6949" y="660"/>
                </a:lnTo>
                <a:lnTo>
                  <a:pt x="6943" y="664"/>
                </a:lnTo>
                <a:lnTo>
                  <a:pt x="6940" y="660"/>
                </a:lnTo>
                <a:lnTo>
                  <a:pt x="6946" y="654"/>
                </a:lnTo>
                <a:close/>
                <a:moveTo>
                  <a:pt x="6934" y="643"/>
                </a:moveTo>
                <a:lnTo>
                  <a:pt x="6936" y="646"/>
                </a:lnTo>
                <a:lnTo>
                  <a:pt x="6933" y="649"/>
                </a:lnTo>
                <a:lnTo>
                  <a:pt x="6933" y="644"/>
                </a:lnTo>
                <a:lnTo>
                  <a:pt x="6934" y="643"/>
                </a:lnTo>
                <a:close/>
                <a:moveTo>
                  <a:pt x="5313" y="14"/>
                </a:moveTo>
                <a:lnTo>
                  <a:pt x="5330" y="20"/>
                </a:lnTo>
                <a:lnTo>
                  <a:pt x="5317" y="26"/>
                </a:lnTo>
                <a:lnTo>
                  <a:pt x="5312" y="46"/>
                </a:lnTo>
                <a:lnTo>
                  <a:pt x="5329" y="78"/>
                </a:lnTo>
                <a:lnTo>
                  <a:pt x="5316" y="124"/>
                </a:lnTo>
                <a:lnTo>
                  <a:pt x="5332" y="137"/>
                </a:lnTo>
                <a:lnTo>
                  <a:pt x="5315" y="143"/>
                </a:lnTo>
                <a:lnTo>
                  <a:pt x="5299" y="160"/>
                </a:lnTo>
                <a:lnTo>
                  <a:pt x="5291" y="157"/>
                </a:lnTo>
                <a:lnTo>
                  <a:pt x="5268" y="170"/>
                </a:lnTo>
                <a:lnTo>
                  <a:pt x="5255" y="205"/>
                </a:lnTo>
                <a:lnTo>
                  <a:pt x="5245" y="195"/>
                </a:lnTo>
                <a:lnTo>
                  <a:pt x="5212" y="185"/>
                </a:lnTo>
                <a:lnTo>
                  <a:pt x="5196" y="187"/>
                </a:lnTo>
                <a:lnTo>
                  <a:pt x="5170" y="167"/>
                </a:lnTo>
                <a:lnTo>
                  <a:pt x="5142" y="160"/>
                </a:lnTo>
                <a:lnTo>
                  <a:pt x="5130" y="141"/>
                </a:lnTo>
                <a:lnTo>
                  <a:pt x="5134" y="97"/>
                </a:lnTo>
                <a:lnTo>
                  <a:pt x="5116" y="75"/>
                </a:lnTo>
                <a:lnTo>
                  <a:pt x="5116" y="56"/>
                </a:lnTo>
                <a:lnTo>
                  <a:pt x="5130" y="65"/>
                </a:lnTo>
                <a:lnTo>
                  <a:pt x="5202" y="27"/>
                </a:lnTo>
                <a:lnTo>
                  <a:pt x="5228" y="29"/>
                </a:lnTo>
                <a:lnTo>
                  <a:pt x="5254" y="12"/>
                </a:lnTo>
                <a:lnTo>
                  <a:pt x="5283" y="16"/>
                </a:lnTo>
                <a:lnTo>
                  <a:pt x="5297" y="0"/>
                </a:lnTo>
                <a:lnTo>
                  <a:pt x="5310" y="2"/>
                </a:lnTo>
                <a:lnTo>
                  <a:pt x="5313" y="14"/>
                </a:lnTo>
                <a:close/>
                <a:moveTo>
                  <a:pt x="1300" y="4018"/>
                </a:moveTo>
                <a:lnTo>
                  <a:pt x="1300" y="4018"/>
                </a:lnTo>
                <a:lnTo>
                  <a:pt x="1312" y="4041"/>
                </a:lnTo>
                <a:lnTo>
                  <a:pt x="1304" y="4096"/>
                </a:lnTo>
                <a:lnTo>
                  <a:pt x="1304" y="4096"/>
                </a:lnTo>
                <a:lnTo>
                  <a:pt x="1318" y="4139"/>
                </a:lnTo>
                <a:lnTo>
                  <a:pt x="1334" y="4162"/>
                </a:lnTo>
                <a:lnTo>
                  <a:pt x="1372" y="4192"/>
                </a:lnTo>
                <a:lnTo>
                  <a:pt x="1372" y="4192"/>
                </a:lnTo>
                <a:lnTo>
                  <a:pt x="1389" y="4211"/>
                </a:lnTo>
                <a:lnTo>
                  <a:pt x="1413" y="4224"/>
                </a:lnTo>
                <a:lnTo>
                  <a:pt x="1413" y="4224"/>
                </a:lnTo>
                <a:lnTo>
                  <a:pt x="1520" y="4204"/>
                </a:lnTo>
                <a:lnTo>
                  <a:pt x="1520" y="4204"/>
                </a:lnTo>
                <a:lnTo>
                  <a:pt x="1581" y="4218"/>
                </a:lnTo>
                <a:lnTo>
                  <a:pt x="1653" y="4254"/>
                </a:lnTo>
                <a:lnTo>
                  <a:pt x="1653" y="4254"/>
                </a:lnTo>
                <a:lnTo>
                  <a:pt x="1687" y="4264"/>
                </a:lnTo>
                <a:lnTo>
                  <a:pt x="1716" y="4254"/>
                </a:lnTo>
                <a:lnTo>
                  <a:pt x="1787" y="4195"/>
                </a:lnTo>
                <a:lnTo>
                  <a:pt x="1805" y="4201"/>
                </a:lnTo>
                <a:lnTo>
                  <a:pt x="1805" y="4201"/>
                </a:lnTo>
                <a:lnTo>
                  <a:pt x="1826" y="4192"/>
                </a:lnTo>
                <a:lnTo>
                  <a:pt x="1857" y="4152"/>
                </a:lnTo>
                <a:lnTo>
                  <a:pt x="1857" y="4152"/>
                </a:lnTo>
                <a:lnTo>
                  <a:pt x="1895" y="4126"/>
                </a:lnTo>
                <a:lnTo>
                  <a:pt x="1895" y="4126"/>
                </a:lnTo>
                <a:lnTo>
                  <a:pt x="1932" y="4128"/>
                </a:lnTo>
                <a:lnTo>
                  <a:pt x="1932" y="4128"/>
                </a:lnTo>
                <a:lnTo>
                  <a:pt x="1957" y="4129"/>
                </a:lnTo>
                <a:lnTo>
                  <a:pt x="1985" y="4142"/>
                </a:lnTo>
                <a:lnTo>
                  <a:pt x="1985" y="4142"/>
                </a:lnTo>
                <a:lnTo>
                  <a:pt x="2009" y="4155"/>
                </a:lnTo>
                <a:lnTo>
                  <a:pt x="2009" y="4155"/>
                </a:lnTo>
                <a:lnTo>
                  <a:pt x="2052" y="4171"/>
                </a:lnTo>
                <a:lnTo>
                  <a:pt x="2052" y="4171"/>
                </a:lnTo>
                <a:lnTo>
                  <a:pt x="2069" y="4165"/>
                </a:lnTo>
                <a:lnTo>
                  <a:pt x="2069" y="4165"/>
                </a:lnTo>
                <a:lnTo>
                  <a:pt x="2082" y="4151"/>
                </a:lnTo>
                <a:lnTo>
                  <a:pt x="2153" y="4094"/>
                </a:lnTo>
                <a:lnTo>
                  <a:pt x="2183" y="4091"/>
                </a:lnTo>
                <a:lnTo>
                  <a:pt x="2183" y="4091"/>
                </a:lnTo>
                <a:lnTo>
                  <a:pt x="2194" y="4094"/>
                </a:lnTo>
                <a:lnTo>
                  <a:pt x="2206" y="4079"/>
                </a:lnTo>
                <a:lnTo>
                  <a:pt x="2183" y="4034"/>
                </a:lnTo>
                <a:lnTo>
                  <a:pt x="2179" y="4015"/>
                </a:lnTo>
                <a:lnTo>
                  <a:pt x="2189" y="4006"/>
                </a:lnTo>
                <a:lnTo>
                  <a:pt x="2264" y="3959"/>
                </a:lnTo>
                <a:lnTo>
                  <a:pt x="2320" y="3942"/>
                </a:lnTo>
                <a:lnTo>
                  <a:pt x="2349" y="3946"/>
                </a:lnTo>
                <a:lnTo>
                  <a:pt x="2395" y="3934"/>
                </a:lnTo>
                <a:lnTo>
                  <a:pt x="2415" y="3942"/>
                </a:lnTo>
                <a:lnTo>
                  <a:pt x="2448" y="3969"/>
                </a:lnTo>
                <a:lnTo>
                  <a:pt x="2484" y="3975"/>
                </a:lnTo>
                <a:lnTo>
                  <a:pt x="2501" y="3985"/>
                </a:lnTo>
                <a:lnTo>
                  <a:pt x="2506" y="3999"/>
                </a:lnTo>
                <a:lnTo>
                  <a:pt x="2506" y="3999"/>
                </a:lnTo>
                <a:lnTo>
                  <a:pt x="2497" y="4051"/>
                </a:lnTo>
                <a:lnTo>
                  <a:pt x="2497" y="4051"/>
                </a:lnTo>
                <a:lnTo>
                  <a:pt x="2503" y="4064"/>
                </a:lnTo>
                <a:lnTo>
                  <a:pt x="2516" y="4071"/>
                </a:lnTo>
                <a:lnTo>
                  <a:pt x="2516" y="4071"/>
                </a:lnTo>
                <a:lnTo>
                  <a:pt x="2552" y="4083"/>
                </a:lnTo>
                <a:lnTo>
                  <a:pt x="2552" y="4083"/>
                </a:lnTo>
                <a:lnTo>
                  <a:pt x="2578" y="4079"/>
                </a:lnTo>
                <a:lnTo>
                  <a:pt x="2628" y="4045"/>
                </a:lnTo>
                <a:lnTo>
                  <a:pt x="2648" y="4040"/>
                </a:lnTo>
                <a:lnTo>
                  <a:pt x="2648" y="4040"/>
                </a:lnTo>
                <a:lnTo>
                  <a:pt x="2674" y="4040"/>
                </a:lnTo>
                <a:lnTo>
                  <a:pt x="2674" y="4040"/>
                </a:lnTo>
                <a:lnTo>
                  <a:pt x="2762" y="4070"/>
                </a:lnTo>
                <a:lnTo>
                  <a:pt x="2762" y="4070"/>
                </a:lnTo>
                <a:lnTo>
                  <a:pt x="2794" y="4079"/>
                </a:lnTo>
                <a:lnTo>
                  <a:pt x="2794" y="4079"/>
                </a:lnTo>
                <a:lnTo>
                  <a:pt x="2849" y="4081"/>
                </a:lnTo>
                <a:lnTo>
                  <a:pt x="2834" y="4077"/>
                </a:lnTo>
                <a:lnTo>
                  <a:pt x="2834" y="4067"/>
                </a:lnTo>
                <a:lnTo>
                  <a:pt x="2823" y="4057"/>
                </a:lnTo>
                <a:lnTo>
                  <a:pt x="2818" y="4015"/>
                </a:lnTo>
                <a:lnTo>
                  <a:pt x="2831" y="4008"/>
                </a:lnTo>
                <a:lnTo>
                  <a:pt x="2842" y="3973"/>
                </a:lnTo>
                <a:lnTo>
                  <a:pt x="2860" y="3970"/>
                </a:lnTo>
                <a:lnTo>
                  <a:pt x="2860" y="3942"/>
                </a:lnTo>
                <a:lnTo>
                  <a:pt x="2869" y="3943"/>
                </a:lnTo>
                <a:lnTo>
                  <a:pt x="2880" y="3919"/>
                </a:lnTo>
                <a:lnTo>
                  <a:pt x="2873" y="3885"/>
                </a:lnTo>
                <a:lnTo>
                  <a:pt x="2895" y="3835"/>
                </a:lnTo>
                <a:lnTo>
                  <a:pt x="2892" y="3809"/>
                </a:lnTo>
                <a:lnTo>
                  <a:pt x="2909" y="3790"/>
                </a:lnTo>
                <a:lnTo>
                  <a:pt x="2904" y="3776"/>
                </a:lnTo>
                <a:lnTo>
                  <a:pt x="2908" y="3754"/>
                </a:lnTo>
                <a:lnTo>
                  <a:pt x="2915" y="3750"/>
                </a:lnTo>
                <a:lnTo>
                  <a:pt x="2904" y="3717"/>
                </a:lnTo>
                <a:lnTo>
                  <a:pt x="2921" y="3702"/>
                </a:lnTo>
                <a:lnTo>
                  <a:pt x="2916" y="3692"/>
                </a:lnTo>
                <a:lnTo>
                  <a:pt x="2932" y="3675"/>
                </a:lnTo>
                <a:lnTo>
                  <a:pt x="2938" y="3679"/>
                </a:lnTo>
                <a:lnTo>
                  <a:pt x="2942" y="3655"/>
                </a:lnTo>
                <a:lnTo>
                  <a:pt x="2934" y="3640"/>
                </a:lnTo>
                <a:lnTo>
                  <a:pt x="2954" y="3613"/>
                </a:lnTo>
                <a:lnTo>
                  <a:pt x="2951" y="3589"/>
                </a:lnTo>
                <a:lnTo>
                  <a:pt x="2963" y="3580"/>
                </a:lnTo>
                <a:lnTo>
                  <a:pt x="2964" y="3560"/>
                </a:lnTo>
                <a:lnTo>
                  <a:pt x="2978" y="3542"/>
                </a:lnTo>
                <a:lnTo>
                  <a:pt x="2950" y="3535"/>
                </a:lnTo>
                <a:lnTo>
                  <a:pt x="2953" y="3521"/>
                </a:lnTo>
                <a:lnTo>
                  <a:pt x="2968" y="3516"/>
                </a:lnTo>
                <a:lnTo>
                  <a:pt x="2961" y="3493"/>
                </a:lnTo>
                <a:lnTo>
                  <a:pt x="2977" y="3479"/>
                </a:lnTo>
                <a:lnTo>
                  <a:pt x="2950" y="3437"/>
                </a:lnTo>
                <a:lnTo>
                  <a:pt x="2950" y="3421"/>
                </a:lnTo>
                <a:lnTo>
                  <a:pt x="2976" y="3408"/>
                </a:lnTo>
                <a:lnTo>
                  <a:pt x="2987" y="3378"/>
                </a:lnTo>
                <a:lnTo>
                  <a:pt x="3002" y="3374"/>
                </a:lnTo>
                <a:lnTo>
                  <a:pt x="2999" y="3365"/>
                </a:lnTo>
                <a:lnTo>
                  <a:pt x="3013" y="3339"/>
                </a:lnTo>
                <a:lnTo>
                  <a:pt x="3006" y="3318"/>
                </a:lnTo>
                <a:lnTo>
                  <a:pt x="3032" y="3295"/>
                </a:lnTo>
                <a:lnTo>
                  <a:pt x="3030" y="3279"/>
                </a:lnTo>
                <a:lnTo>
                  <a:pt x="3062" y="3238"/>
                </a:lnTo>
                <a:lnTo>
                  <a:pt x="3049" y="3222"/>
                </a:lnTo>
                <a:lnTo>
                  <a:pt x="3058" y="3214"/>
                </a:lnTo>
                <a:lnTo>
                  <a:pt x="3059" y="3207"/>
                </a:lnTo>
                <a:lnTo>
                  <a:pt x="3049" y="3201"/>
                </a:lnTo>
                <a:lnTo>
                  <a:pt x="3056" y="3198"/>
                </a:lnTo>
                <a:lnTo>
                  <a:pt x="3061" y="3178"/>
                </a:lnTo>
                <a:lnTo>
                  <a:pt x="3038" y="3130"/>
                </a:lnTo>
                <a:lnTo>
                  <a:pt x="3039" y="3110"/>
                </a:lnTo>
                <a:lnTo>
                  <a:pt x="3022" y="3104"/>
                </a:lnTo>
                <a:lnTo>
                  <a:pt x="3017" y="3090"/>
                </a:lnTo>
                <a:lnTo>
                  <a:pt x="2996" y="3096"/>
                </a:lnTo>
                <a:lnTo>
                  <a:pt x="2994" y="3113"/>
                </a:lnTo>
                <a:lnTo>
                  <a:pt x="2978" y="3137"/>
                </a:lnTo>
                <a:lnTo>
                  <a:pt x="2924" y="3197"/>
                </a:lnTo>
                <a:lnTo>
                  <a:pt x="2922" y="3221"/>
                </a:lnTo>
                <a:lnTo>
                  <a:pt x="2847" y="3266"/>
                </a:lnTo>
                <a:lnTo>
                  <a:pt x="2843" y="3287"/>
                </a:lnTo>
                <a:lnTo>
                  <a:pt x="2829" y="3292"/>
                </a:lnTo>
                <a:lnTo>
                  <a:pt x="2782" y="3274"/>
                </a:lnTo>
                <a:lnTo>
                  <a:pt x="2775" y="3260"/>
                </a:lnTo>
                <a:lnTo>
                  <a:pt x="2788" y="3246"/>
                </a:lnTo>
                <a:lnTo>
                  <a:pt x="2778" y="3235"/>
                </a:lnTo>
                <a:lnTo>
                  <a:pt x="2736" y="3247"/>
                </a:lnTo>
                <a:lnTo>
                  <a:pt x="2739" y="3234"/>
                </a:lnTo>
                <a:lnTo>
                  <a:pt x="2752" y="3227"/>
                </a:lnTo>
                <a:lnTo>
                  <a:pt x="2761" y="3212"/>
                </a:lnTo>
                <a:lnTo>
                  <a:pt x="2785" y="3218"/>
                </a:lnTo>
                <a:lnTo>
                  <a:pt x="2801" y="3217"/>
                </a:lnTo>
                <a:lnTo>
                  <a:pt x="2801" y="3210"/>
                </a:lnTo>
                <a:lnTo>
                  <a:pt x="2755" y="3192"/>
                </a:lnTo>
                <a:lnTo>
                  <a:pt x="2725" y="3212"/>
                </a:lnTo>
                <a:lnTo>
                  <a:pt x="2706" y="3184"/>
                </a:lnTo>
                <a:lnTo>
                  <a:pt x="2718" y="3142"/>
                </a:lnTo>
                <a:lnTo>
                  <a:pt x="2742" y="3142"/>
                </a:lnTo>
                <a:lnTo>
                  <a:pt x="2751" y="3127"/>
                </a:lnTo>
                <a:lnTo>
                  <a:pt x="2781" y="3117"/>
                </a:lnTo>
                <a:lnTo>
                  <a:pt x="2777" y="3091"/>
                </a:lnTo>
                <a:lnTo>
                  <a:pt x="2798" y="3071"/>
                </a:lnTo>
                <a:lnTo>
                  <a:pt x="2801" y="3061"/>
                </a:lnTo>
                <a:lnTo>
                  <a:pt x="2803" y="3044"/>
                </a:lnTo>
                <a:lnTo>
                  <a:pt x="2748" y="2999"/>
                </a:lnTo>
                <a:lnTo>
                  <a:pt x="2739" y="2979"/>
                </a:lnTo>
                <a:lnTo>
                  <a:pt x="2751" y="2949"/>
                </a:lnTo>
                <a:lnTo>
                  <a:pt x="2751" y="2927"/>
                </a:lnTo>
                <a:lnTo>
                  <a:pt x="2739" y="2891"/>
                </a:lnTo>
                <a:lnTo>
                  <a:pt x="2736" y="2884"/>
                </a:lnTo>
                <a:lnTo>
                  <a:pt x="2715" y="2879"/>
                </a:lnTo>
                <a:lnTo>
                  <a:pt x="2699" y="2851"/>
                </a:lnTo>
                <a:lnTo>
                  <a:pt x="2703" y="2839"/>
                </a:lnTo>
                <a:lnTo>
                  <a:pt x="2718" y="2835"/>
                </a:lnTo>
                <a:lnTo>
                  <a:pt x="2725" y="2812"/>
                </a:lnTo>
                <a:lnTo>
                  <a:pt x="2716" y="2787"/>
                </a:lnTo>
                <a:lnTo>
                  <a:pt x="2725" y="2770"/>
                </a:lnTo>
                <a:lnTo>
                  <a:pt x="2702" y="2744"/>
                </a:lnTo>
                <a:lnTo>
                  <a:pt x="2708" y="2708"/>
                </a:lnTo>
                <a:lnTo>
                  <a:pt x="2716" y="2698"/>
                </a:lnTo>
                <a:lnTo>
                  <a:pt x="2705" y="2671"/>
                </a:lnTo>
                <a:lnTo>
                  <a:pt x="2712" y="2665"/>
                </a:lnTo>
                <a:lnTo>
                  <a:pt x="2718" y="2600"/>
                </a:lnTo>
                <a:lnTo>
                  <a:pt x="2713" y="2577"/>
                </a:lnTo>
                <a:lnTo>
                  <a:pt x="2729" y="2544"/>
                </a:lnTo>
                <a:lnTo>
                  <a:pt x="2728" y="2526"/>
                </a:lnTo>
                <a:lnTo>
                  <a:pt x="2758" y="2475"/>
                </a:lnTo>
                <a:lnTo>
                  <a:pt x="2762" y="2456"/>
                </a:lnTo>
                <a:lnTo>
                  <a:pt x="2769" y="2456"/>
                </a:lnTo>
                <a:lnTo>
                  <a:pt x="2800" y="2413"/>
                </a:lnTo>
                <a:lnTo>
                  <a:pt x="2810" y="2378"/>
                </a:lnTo>
                <a:lnTo>
                  <a:pt x="2806" y="2348"/>
                </a:lnTo>
                <a:lnTo>
                  <a:pt x="2813" y="2299"/>
                </a:lnTo>
                <a:lnTo>
                  <a:pt x="2806" y="2266"/>
                </a:lnTo>
                <a:lnTo>
                  <a:pt x="2826" y="2247"/>
                </a:lnTo>
                <a:lnTo>
                  <a:pt x="2827" y="2215"/>
                </a:lnTo>
                <a:lnTo>
                  <a:pt x="2839" y="2211"/>
                </a:lnTo>
                <a:lnTo>
                  <a:pt x="2830" y="2196"/>
                </a:lnTo>
                <a:lnTo>
                  <a:pt x="2823" y="2196"/>
                </a:lnTo>
                <a:lnTo>
                  <a:pt x="2817" y="2114"/>
                </a:lnTo>
                <a:lnTo>
                  <a:pt x="2780" y="2071"/>
                </a:lnTo>
                <a:lnTo>
                  <a:pt x="2768" y="2048"/>
                </a:lnTo>
                <a:lnTo>
                  <a:pt x="2765" y="2016"/>
                </a:lnTo>
                <a:lnTo>
                  <a:pt x="2777" y="2010"/>
                </a:lnTo>
                <a:lnTo>
                  <a:pt x="2769" y="1966"/>
                </a:lnTo>
                <a:lnTo>
                  <a:pt x="2778" y="1933"/>
                </a:lnTo>
                <a:lnTo>
                  <a:pt x="2797" y="1911"/>
                </a:lnTo>
                <a:lnTo>
                  <a:pt x="2813" y="1863"/>
                </a:lnTo>
                <a:lnTo>
                  <a:pt x="2833" y="1846"/>
                </a:lnTo>
                <a:lnTo>
                  <a:pt x="2857" y="1848"/>
                </a:lnTo>
                <a:lnTo>
                  <a:pt x="2865" y="1816"/>
                </a:lnTo>
                <a:lnTo>
                  <a:pt x="2879" y="1804"/>
                </a:lnTo>
                <a:lnTo>
                  <a:pt x="2870" y="1758"/>
                </a:lnTo>
                <a:lnTo>
                  <a:pt x="2879" y="1748"/>
                </a:lnTo>
                <a:lnTo>
                  <a:pt x="2879" y="1732"/>
                </a:lnTo>
                <a:lnTo>
                  <a:pt x="2865" y="1705"/>
                </a:lnTo>
                <a:lnTo>
                  <a:pt x="2863" y="1680"/>
                </a:lnTo>
                <a:lnTo>
                  <a:pt x="2882" y="1662"/>
                </a:lnTo>
                <a:lnTo>
                  <a:pt x="2856" y="1618"/>
                </a:lnTo>
                <a:lnTo>
                  <a:pt x="2846" y="1561"/>
                </a:lnTo>
                <a:lnTo>
                  <a:pt x="2829" y="1541"/>
                </a:lnTo>
                <a:lnTo>
                  <a:pt x="2827" y="1523"/>
                </a:lnTo>
                <a:lnTo>
                  <a:pt x="2797" y="1490"/>
                </a:lnTo>
                <a:lnTo>
                  <a:pt x="2782" y="1446"/>
                </a:lnTo>
                <a:lnTo>
                  <a:pt x="2787" y="1435"/>
                </a:lnTo>
                <a:lnTo>
                  <a:pt x="2775" y="1412"/>
                </a:lnTo>
                <a:lnTo>
                  <a:pt x="2774" y="1398"/>
                </a:lnTo>
                <a:lnTo>
                  <a:pt x="2784" y="1389"/>
                </a:lnTo>
                <a:lnTo>
                  <a:pt x="2774" y="1365"/>
                </a:lnTo>
                <a:lnTo>
                  <a:pt x="2784" y="1288"/>
                </a:lnTo>
                <a:lnTo>
                  <a:pt x="2762" y="1216"/>
                </a:lnTo>
                <a:lnTo>
                  <a:pt x="2781" y="1183"/>
                </a:lnTo>
                <a:lnTo>
                  <a:pt x="2781" y="1159"/>
                </a:lnTo>
                <a:lnTo>
                  <a:pt x="2764" y="1108"/>
                </a:lnTo>
                <a:lnTo>
                  <a:pt x="2777" y="1098"/>
                </a:lnTo>
                <a:lnTo>
                  <a:pt x="2769" y="1075"/>
                </a:lnTo>
                <a:lnTo>
                  <a:pt x="2772" y="1054"/>
                </a:lnTo>
                <a:lnTo>
                  <a:pt x="2784" y="1046"/>
                </a:lnTo>
                <a:lnTo>
                  <a:pt x="2794" y="1052"/>
                </a:lnTo>
                <a:lnTo>
                  <a:pt x="2801" y="1046"/>
                </a:lnTo>
                <a:lnTo>
                  <a:pt x="2791" y="1028"/>
                </a:lnTo>
                <a:lnTo>
                  <a:pt x="2739" y="990"/>
                </a:lnTo>
                <a:lnTo>
                  <a:pt x="2738" y="979"/>
                </a:lnTo>
                <a:lnTo>
                  <a:pt x="2708" y="953"/>
                </a:lnTo>
                <a:lnTo>
                  <a:pt x="2705" y="931"/>
                </a:lnTo>
                <a:lnTo>
                  <a:pt x="2713" y="917"/>
                </a:lnTo>
                <a:lnTo>
                  <a:pt x="2713" y="917"/>
                </a:lnTo>
                <a:lnTo>
                  <a:pt x="2637" y="930"/>
                </a:lnTo>
                <a:lnTo>
                  <a:pt x="2637" y="930"/>
                </a:lnTo>
                <a:lnTo>
                  <a:pt x="2604" y="969"/>
                </a:lnTo>
                <a:lnTo>
                  <a:pt x="2559" y="986"/>
                </a:lnTo>
                <a:lnTo>
                  <a:pt x="2509" y="1030"/>
                </a:lnTo>
                <a:lnTo>
                  <a:pt x="2509" y="1030"/>
                </a:lnTo>
                <a:lnTo>
                  <a:pt x="2480" y="1069"/>
                </a:lnTo>
                <a:lnTo>
                  <a:pt x="2480" y="1092"/>
                </a:lnTo>
                <a:lnTo>
                  <a:pt x="2480" y="1092"/>
                </a:lnTo>
                <a:lnTo>
                  <a:pt x="2509" y="1143"/>
                </a:lnTo>
                <a:lnTo>
                  <a:pt x="2390" y="1146"/>
                </a:lnTo>
                <a:lnTo>
                  <a:pt x="2390" y="1146"/>
                </a:lnTo>
                <a:lnTo>
                  <a:pt x="2343" y="1104"/>
                </a:lnTo>
                <a:lnTo>
                  <a:pt x="2290" y="1085"/>
                </a:lnTo>
                <a:lnTo>
                  <a:pt x="2243" y="1078"/>
                </a:lnTo>
                <a:lnTo>
                  <a:pt x="2197" y="1124"/>
                </a:lnTo>
                <a:lnTo>
                  <a:pt x="2179" y="1120"/>
                </a:lnTo>
                <a:lnTo>
                  <a:pt x="2124" y="1090"/>
                </a:lnTo>
                <a:lnTo>
                  <a:pt x="2063" y="1077"/>
                </a:lnTo>
                <a:lnTo>
                  <a:pt x="2043" y="1077"/>
                </a:lnTo>
                <a:lnTo>
                  <a:pt x="2003" y="1090"/>
                </a:lnTo>
                <a:lnTo>
                  <a:pt x="1991" y="1067"/>
                </a:lnTo>
                <a:lnTo>
                  <a:pt x="1960" y="1054"/>
                </a:lnTo>
                <a:lnTo>
                  <a:pt x="1960" y="1054"/>
                </a:lnTo>
                <a:lnTo>
                  <a:pt x="1944" y="1065"/>
                </a:lnTo>
                <a:lnTo>
                  <a:pt x="1908" y="1131"/>
                </a:lnTo>
                <a:lnTo>
                  <a:pt x="1908" y="1131"/>
                </a:lnTo>
                <a:lnTo>
                  <a:pt x="1890" y="1153"/>
                </a:lnTo>
                <a:lnTo>
                  <a:pt x="1818" y="1153"/>
                </a:lnTo>
                <a:lnTo>
                  <a:pt x="1756" y="1103"/>
                </a:lnTo>
                <a:lnTo>
                  <a:pt x="1706" y="1075"/>
                </a:lnTo>
                <a:lnTo>
                  <a:pt x="1670" y="1078"/>
                </a:lnTo>
                <a:lnTo>
                  <a:pt x="1658" y="1120"/>
                </a:lnTo>
                <a:lnTo>
                  <a:pt x="1660" y="1163"/>
                </a:lnTo>
                <a:lnTo>
                  <a:pt x="1654" y="1176"/>
                </a:lnTo>
                <a:lnTo>
                  <a:pt x="1640" y="1183"/>
                </a:lnTo>
                <a:lnTo>
                  <a:pt x="1614" y="1166"/>
                </a:lnTo>
                <a:lnTo>
                  <a:pt x="1585" y="1159"/>
                </a:lnTo>
                <a:lnTo>
                  <a:pt x="1550" y="1163"/>
                </a:lnTo>
                <a:lnTo>
                  <a:pt x="1495" y="1126"/>
                </a:lnTo>
                <a:lnTo>
                  <a:pt x="1474" y="1121"/>
                </a:lnTo>
                <a:lnTo>
                  <a:pt x="1474" y="1121"/>
                </a:lnTo>
                <a:lnTo>
                  <a:pt x="1451" y="1144"/>
                </a:lnTo>
                <a:lnTo>
                  <a:pt x="1451" y="1144"/>
                </a:lnTo>
                <a:lnTo>
                  <a:pt x="1434" y="1160"/>
                </a:lnTo>
                <a:lnTo>
                  <a:pt x="1426" y="1156"/>
                </a:lnTo>
                <a:lnTo>
                  <a:pt x="1426" y="1156"/>
                </a:lnTo>
                <a:lnTo>
                  <a:pt x="1409" y="1150"/>
                </a:lnTo>
                <a:lnTo>
                  <a:pt x="1409" y="1150"/>
                </a:lnTo>
                <a:lnTo>
                  <a:pt x="1396" y="1156"/>
                </a:lnTo>
                <a:lnTo>
                  <a:pt x="1396" y="1156"/>
                </a:lnTo>
                <a:lnTo>
                  <a:pt x="1370" y="1195"/>
                </a:lnTo>
                <a:lnTo>
                  <a:pt x="1354" y="1202"/>
                </a:lnTo>
                <a:lnTo>
                  <a:pt x="1354" y="1202"/>
                </a:lnTo>
                <a:lnTo>
                  <a:pt x="1344" y="1208"/>
                </a:lnTo>
                <a:lnTo>
                  <a:pt x="1344" y="1208"/>
                </a:lnTo>
                <a:lnTo>
                  <a:pt x="1285" y="1265"/>
                </a:lnTo>
                <a:lnTo>
                  <a:pt x="1235" y="1281"/>
                </a:lnTo>
                <a:lnTo>
                  <a:pt x="1235" y="1281"/>
                </a:lnTo>
                <a:lnTo>
                  <a:pt x="1220" y="1303"/>
                </a:lnTo>
                <a:lnTo>
                  <a:pt x="1220" y="1303"/>
                </a:lnTo>
                <a:lnTo>
                  <a:pt x="1212" y="1320"/>
                </a:lnTo>
                <a:lnTo>
                  <a:pt x="1157" y="1352"/>
                </a:lnTo>
                <a:lnTo>
                  <a:pt x="1154" y="1368"/>
                </a:lnTo>
                <a:lnTo>
                  <a:pt x="1128" y="1395"/>
                </a:lnTo>
                <a:lnTo>
                  <a:pt x="1099" y="1454"/>
                </a:lnTo>
                <a:lnTo>
                  <a:pt x="1099" y="1454"/>
                </a:lnTo>
                <a:lnTo>
                  <a:pt x="1085" y="1483"/>
                </a:lnTo>
                <a:lnTo>
                  <a:pt x="1085" y="1483"/>
                </a:lnTo>
                <a:lnTo>
                  <a:pt x="1083" y="1506"/>
                </a:lnTo>
                <a:lnTo>
                  <a:pt x="1108" y="1518"/>
                </a:lnTo>
                <a:lnTo>
                  <a:pt x="1108" y="1518"/>
                </a:lnTo>
                <a:lnTo>
                  <a:pt x="1116" y="1532"/>
                </a:lnTo>
                <a:lnTo>
                  <a:pt x="1116" y="1532"/>
                </a:lnTo>
                <a:lnTo>
                  <a:pt x="1121" y="1569"/>
                </a:lnTo>
                <a:lnTo>
                  <a:pt x="1070" y="1640"/>
                </a:lnTo>
                <a:lnTo>
                  <a:pt x="1070" y="1640"/>
                </a:lnTo>
                <a:lnTo>
                  <a:pt x="1044" y="1644"/>
                </a:lnTo>
                <a:lnTo>
                  <a:pt x="1044" y="1644"/>
                </a:lnTo>
                <a:lnTo>
                  <a:pt x="1007" y="1647"/>
                </a:lnTo>
                <a:lnTo>
                  <a:pt x="1007" y="1647"/>
                </a:lnTo>
                <a:lnTo>
                  <a:pt x="998" y="1653"/>
                </a:lnTo>
                <a:lnTo>
                  <a:pt x="998" y="1653"/>
                </a:lnTo>
                <a:lnTo>
                  <a:pt x="982" y="1672"/>
                </a:lnTo>
                <a:lnTo>
                  <a:pt x="938" y="1672"/>
                </a:lnTo>
                <a:lnTo>
                  <a:pt x="938" y="1672"/>
                </a:lnTo>
                <a:lnTo>
                  <a:pt x="909" y="1679"/>
                </a:lnTo>
                <a:lnTo>
                  <a:pt x="899" y="1675"/>
                </a:lnTo>
                <a:lnTo>
                  <a:pt x="899" y="1675"/>
                </a:lnTo>
                <a:lnTo>
                  <a:pt x="880" y="1624"/>
                </a:lnTo>
                <a:lnTo>
                  <a:pt x="854" y="1587"/>
                </a:lnTo>
                <a:lnTo>
                  <a:pt x="795" y="1552"/>
                </a:lnTo>
                <a:lnTo>
                  <a:pt x="775" y="1518"/>
                </a:lnTo>
                <a:lnTo>
                  <a:pt x="775" y="1518"/>
                </a:lnTo>
                <a:lnTo>
                  <a:pt x="755" y="1541"/>
                </a:lnTo>
                <a:lnTo>
                  <a:pt x="750" y="1559"/>
                </a:lnTo>
                <a:lnTo>
                  <a:pt x="750" y="1559"/>
                </a:lnTo>
                <a:lnTo>
                  <a:pt x="745" y="1572"/>
                </a:lnTo>
                <a:lnTo>
                  <a:pt x="724" y="1578"/>
                </a:lnTo>
                <a:lnTo>
                  <a:pt x="720" y="1624"/>
                </a:lnTo>
                <a:lnTo>
                  <a:pt x="720" y="1624"/>
                </a:lnTo>
                <a:lnTo>
                  <a:pt x="716" y="1637"/>
                </a:lnTo>
                <a:lnTo>
                  <a:pt x="716" y="1637"/>
                </a:lnTo>
                <a:lnTo>
                  <a:pt x="710" y="1647"/>
                </a:lnTo>
                <a:lnTo>
                  <a:pt x="616" y="1623"/>
                </a:lnTo>
                <a:lnTo>
                  <a:pt x="606" y="1616"/>
                </a:lnTo>
                <a:lnTo>
                  <a:pt x="606" y="1616"/>
                </a:lnTo>
                <a:lnTo>
                  <a:pt x="599" y="1604"/>
                </a:lnTo>
                <a:lnTo>
                  <a:pt x="599" y="1604"/>
                </a:lnTo>
                <a:lnTo>
                  <a:pt x="580" y="1597"/>
                </a:lnTo>
                <a:lnTo>
                  <a:pt x="569" y="1608"/>
                </a:lnTo>
                <a:lnTo>
                  <a:pt x="569" y="1608"/>
                </a:lnTo>
                <a:lnTo>
                  <a:pt x="544" y="1629"/>
                </a:lnTo>
                <a:lnTo>
                  <a:pt x="544" y="1629"/>
                </a:lnTo>
                <a:lnTo>
                  <a:pt x="524" y="1665"/>
                </a:lnTo>
                <a:lnTo>
                  <a:pt x="524" y="1665"/>
                </a:lnTo>
                <a:lnTo>
                  <a:pt x="498" y="1667"/>
                </a:lnTo>
                <a:lnTo>
                  <a:pt x="498" y="1667"/>
                </a:lnTo>
                <a:lnTo>
                  <a:pt x="469" y="1636"/>
                </a:lnTo>
                <a:lnTo>
                  <a:pt x="461" y="1642"/>
                </a:lnTo>
                <a:lnTo>
                  <a:pt x="412" y="1755"/>
                </a:lnTo>
                <a:lnTo>
                  <a:pt x="412" y="1755"/>
                </a:lnTo>
                <a:lnTo>
                  <a:pt x="409" y="1761"/>
                </a:lnTo>
                <a:lnTo>
                  <a:pt x="409" y="1761"/>
                </a:lnTo>
                <a:lnTo>
                  <a:pt x="467" y="1842"/>
                </a:lnTo>
                <a:lnTo>
                  <a:pt x="469" y="1856"/>
                </a:lnTo>
                <a:lnTo>
                  <a:pt x="448" y="1858"/>
                </a:lnTo>
                <a:lnTo>
                  <a:pt x="387" y="1840"/>
                </a:lnTo>
                <a:lnTo>
                  <a:pt x="387" y="1840"/>
                </a:lnTo>
                <a:lnTo>
                  <a:pt x="366" y="1827"/>
                </a:lnTo>
                <a:lnTo>
                  <a:pt x="344" y="1839"/>
                </a:lnTo>
                <a:lnTo>
                  <a:pt x="344" y="1839"/>
                </a:lnTo>
                <a:lnTo>
                  <a:pt x="305" y="1820"/>
                </a:lnTo>
                <a:lnTo>
                  <a:pt x="305" y="1820"/>
                </a:lnTo>
                <a:lnTo>
                  <a:pt x="285" y="1809"/>
                </a:lnTo>
                <a:lnTo>
                  <a:pt x="285" y="1809"/>
                </a:lnTo>
                <a:lnTo>
                  <a:pt x="263" y="1851"/>
                </a:lnTo>
                <a:lnTo>
                  <a:pt x="233" y="1876"/>
                </a:lnTo>
                <a:lnTo>
                  <a:pt x="204" y="1895"/>
                </a:lnTo>
                <a:lnTo>
                  <a:pt x="168" y="1897"/>
                </a:lnTo>
                <a:lnTo>
                  <a:pt x="168" y="1897"/>
                </a:lnTo>
                <a:lnTo>
                  <a:pt x="157" y="1902"/>
                </a:lnTo>
                <a:lnTo>
                  <a:pt x="157" y="1902"/>
                </a:lnTo>
                <a:lnTo>
                  <a:pt x="126" y="1944"/>
                </a:lnTo>
                <a:lnTo>
                  <a:pt x="135" y="1985"/>
                </a:lnTo>
                <a:lnTo>
                  <a:pt x="135" y="1985"/>
                </a:lnTo>
                <a:lnTo>
                  <a:pt x="126" y="1997"/>
                </a:lnTo>
                <a:lnTo>
                  <a:pt x="126" y="1997"/>
                </a:lnTo>
                <a:lnTo>
                  <a:pt x="87" y="2031"/>
                </a:lnTo>
                <a:lnTo>
                  <a:pt x="87" y="2031"/>
                </a:lnTo>
                <a:lnTo>
                  <a:pt x="77" y="2045"/>
                </a:lnTo>
                <a:lnTo>
                  <a:pt x="77" y="2045"/>
                </a:lnTo>
                <a:lnTo>
                  <a:pt x="60" y="2071"/>
                </a:lnTo>
                <a:lnTo>
                  <a:pt x="46" y="2072"/>
                </a:lnTo>
                <a:lnTo>
                  <a:pt x="46" y="2072"/>
                </a:lnTo>
                <a:lnTo>
                  <a:pt x="17" y="2078"/>
                </a:lnTo>
                <a:lnTo>
                  <a:pt x="17" y="2078"/>
                </a:lnTo>
                <a:lnTo>
                  <a:pt x="2" y="2097"/>
                </a:lnTo>
                <a:lnTo>
                  <a:pt x="0" y="2113"/>
                </a:lnTo>
                <a:lnTo>
                  <a:pt x="13" y="2133"/>
                </a:lnTo>
                <a:lnTo>
                  <a:pt x="109" y="2153"/>
                </a:lnTo>
                <a:lnTo>
                  <a:pt x="131" y="2175"/>
                </a:lnTo>
                <a:lnTo>
                  <a:pt x="128" y="2192"/>
                </a:lnTo>
                <a:lnTo>
                  <a:pt x="128" y="2192"/>
                </a:lnTo>
                <a:lnTo>
                  <a:pt x="135" y="2219"/>
                </a:lnTo>
                <a:lnTo>
                  <a:pt x="145" y="2227"/>
                </a:lnTo>
                <a:lnTo>
                  <a:pt x="145" y="2227"/>
                </a:lnTo>
                <a:lnTo>
                  <a:pt x="175" y="2240"/>
                </a:lnTo>
                <a:lnTo>
                  <a:pt x="181" y="2251"/>
                </a:lnTo>
                <a:lnTo>
                  <a:pt x="174" y="2283"/>
                </a:lnTo>
                <a:lnTo>
                  <a:pt x="174" y="2283"/>
                </a:lnTo>
                <a:lnTo>
                  <a:pt x="171" y="2293"/>
                </a:lnTo>
                <a:lnTo>
                  <a:pt x="171" y="2293"/>
                </a:lnTo>
                <a:lnTo>
                  <a:pt x="138" y="2299"/>
                </a:lnTo>
                <a:lnTo>
                  <a:pt x="138" y="2299"/>
                </a:lnTo>
                <a:lnTo>
                  <a:pt x="131" y="2322"/>
                </a:lnTo>
                <a:lnTo>
                  <a:pt x="131" y="2322"/>
                </a:lnTo>
                <a:lnTo>
                  <a:pt x="135" y="2387"/>
                </a:lnTo>
                <a:lnTo>
                  <a:pt x="124" y="2436"/>
                </a:lnTo>
                <a:lnTo>
                  <a:pt x="134" y="2457"/>
                </a:lnTo>
                <a:lnTo>
                  <a:pt x="134" y="2480"/>
                </a:lnTo>
                <a:lnTo>
                  <a:pt x="111" y="2516"/>
                </a:lnTo>
                <a:lnTo>
                  <a:pt x="135" y="2574"/>
                </a:lnTo>
                <a:lnTo>
                  <a:pt x="135" y="2574"/>
                </a:lnTo>
                <a:lnTo>
                  <a:pt x="144" y="2580"/>
                </a:lnTo>
                <a:lnTo>
                  <a:pt x="144" y="2580"/>
                </a:lnTo>
                <a:lnTo>
                  <a:pt x="125" y="2626"/>
                </a:lnTo>
                <a:lnTo>
                  <a:pt x="77" y="2668"/>
                </a:lnTo>
                <a:lnTo>
                  <a:pt x="77" y="2668"/>
                </a:lnTo>
                <a:lnTo>
                  <a:pt x="76" y="2745"/>
                </a:lnTo>
                <a:lnTo>
                  <a:pt x="83" y="2758"/>
                </a:lnTo>
                <a:lnTo>
                  <a:pt x="115" y="2777"/>
                </a:lnTo>
                <a:lnTo>
                  <a:pt x="115" y="2777"/>
                </a:lnTo>
                <a:lnTo>
                  <a:pt x="148" y="2757"/>
                </a:lnTo>
                <a:lnTo>
                  <a:pt x="170" y="2731"/>
                </a:lnTo>
                <a:lnTo>
                  <a:pt x="177" y="2731"/>
                </a:lnTo>
                <a:lnTo>
                  <a:pt x="184" y="2757"/>
                </a:lnTo>
                <a:lnTo>
                  <a:pt x="224" y="2771"/>
                </a:lnTo>
                <a:lnTo>
                  <a:pt x="230" y="2783"/>
                </a:lnTo>
                <a:lnTo>
                  <a:pt x="230" y="2783"/>
                </a:lnTo>
                <a:lnTo>
                  <a:pt x="232" y="2792"/>
                </a:lnTo>
                <a:lnTo>
                  <a:pt x="232" y="2792"/>
                </a:lnTo>
                <a:lnTo>
                  <a:pt x="249" y="2797"/>
                </a:lnTo>
                <a:lnTo>
                  <a:pt x="249" y="2797"/>
                </a:lnTo>
                <a:lnTo>
                  <a:pt x="263" y="2812"/>
                </a:lnTo>
                <a:lnTo>
                  <a:pt x="263" y="2812"/>
                </a:lnTo>
                <a:lnTo>
                  <a:pt x="269" y="2820"/>
                </a:lnTo>
                <a:lnTo>
                  <a:pt x="283" y="2819"/>
                </a:lnTo>
                <a:lnTo>
                  <a:pt x="283" y="2819"/>
                </a:lnTo>
                <a:lnTo>
                  <a:pt x="320" y="2803"/>
                </a:lnTo>
                <a:lnTo>
                  <a:pt x="320" y="2803"/>
                </a:lnTo>
                <a:lnTo>
                  <a:pt x="360" y="2789"/>
                </a:lnTo>
                <a:lnTo>
                  <a:pt x="396" y="2802"/>
                </a:lnTo>
                <a:lnTo>
                  <a:pt x="396" y="2802"/>
                </a:lnTo>
                <a:lnTo>
                  <a:pt x="407" y="2822"/>
                </a:lnTo>
                <a:lnTo>
                  <a:pt x="407" y="2822"/>
                </a:lnTo>
                <a:lnTo>
                  <a:pt x="402" y="2841"/>
                </a:lnTo>
                <a:lnTo>
                  <a:pt x="410" y="2878"/>
                </a:lnTo>
                <a:lnTo>
                  <a:pt x="410" y="2878"/>
                </a:lnTo>
                <a:lnTo>
                  <a:pt x="420" y="2901"/>
                </a:lnTo>
                <a:lnTo>
                  <a:pt x="433" y="2911"/>
                </a:lnTo>
                <a:lnTo>
                  <a:pt x="433" y="2911"/>
                </a:lnTo>
                <a:lnTo>
                  <a:pt x="430" y="2926"/>
                </a:lnTo>
                <a:lnTo>
                  <a:pt x="410" y="2936"/>
                </a:lnTo>
                <a:lnTo>
                  <a:pt x="366" y="2910"/>
                </a:lnTo>
                <a:lnTo>
                  <a:pt x="322" y="2936"/>
                </a:lnTo>
                <a:lnTo>
                  <a:pt x="301" y="2966"/>
                </a:lnTo>
                <a:lnTo>
                  <a:pt x="302" y="2988"/>
                </a:lnTo>
                <a:lnTo>
                  <a:pt x="322" y="3019"/>
                </a:lnTo>
                <a:lnTo>
                  <a:pt x="314" y="3045"/>
                </a:lnTo>
                <a:lnTo>
                  <a:pt x="315" y="3084"/>
                </a:lnTo>
                <a:lnTo>
                  <a:pt x="283" y="3110"/>
                </a:lnTo>
                <a:lnTo>
                  <a:pt x="286" y="3127"/>
                </a:lnTo>
                <a:lnTo>
                  <a:pt x="269" y="3156"/>
                </a:lnTo>
                <a:lnTo>
                  <a:pt x="265" y="3194"/>
                </a:lnTo>
                <a:lnTo>
                  <a:pt x="232" y="3240"/>
                </a:lnTo>
                <a:lnTo>
                  <a:pt x="219" y="3246"/>
                </a:lnTo>
                <a:lnTo>
                  <a:pt x="203" y="3234"/>
                </a:lnTo>
                <a:lnTo>
                  <a:pt x="180" y="3238"/>
                </a:lnTo>
                <a:lnTo>
                  <a:pt x="161" y="3257"/>
                </a:lnTo>
                <a:lnTo>
                  <a:pt x="161" y="3257"/>
                </a:lnTo>
                <a:lnTo>
                  <a:pt x="223" y="3359"/>
                </a:lnTo>
                <a:lnTo>
                  <a:pt x="246" y="3418"/>
                </a:lnTo>
                <a:lnTo>
                  <a:pt x="240" y="3469"/>
                </a:lnTo>
                <a:lnTo>
                  <a:pt x="223" y="3509"/>
                </a:lnTo>
                <a:lnTo>
                  <a:pt x="223" y="3509"/>
                </a:lnTo>
                <a:lnTo>
                  <a:pt x="224" y="3544"/>
                </a:lnTo>
                <a:lnTo>
                  <a:pt x="234" y="3560"/>
                </a:lnTo>
                <a:lnTo>
                  <a:pt x="256" y="3576"/>
                </a:lnTo>
                <a:lnTo>
                  <a:pt x="283" y="3576"/>
                </a:lnTo>
                <a:lnTo>
                  <a:pt x="283" y="3576"/>
                </a:lnTo>
                <a:lnTo>
                  <a:pt x="296" y="3583"/>
                </a:lnTo>
                <a:lnTo>
                  <a:pt x="296" y="3583"/>
                </a:lnTo>
                <a:lnTo>
                  <a:pt x="302" y="3629"/>
                </a:lnTo>
                <a:lnTo>
                  <a:pt x="318" y="3639"/>
                </a:lnTo>
                <a:lnTo>
                  <a:pt x="318" y="3639"/>
                </a:lnTo>
                <a:lnTo>
                  <a:pt x="357" y="3645"/>
                </a:lnTo>
                <a:lnTo>
                  <a:pt x="357" y="3645"/>
                </a:lnTo>
                <a:lnTo>
                  <a:pt x="389" y="3649"/>
                </a:lnTo>
                <a:lnTo>
                  <a:pt x="400" y="3669"/>
                </a:lnTo>
                <a:lnTo>
                  <a:pt x="420" y="3681"/>
                </a:lnTo>
                <a:lnTo>
                  <a:pt x="420" y="3681"/>
                </a:lnTo>
                <a:lnTo>
                  <a:pt x="500" y="3695"/>
                </a:lnTo>
                <a:lnTo>
                  <a:pt x="500" y="3695"/>
                </a:lnTo>
                <a:lnTo>
                  <a:pt x="546" y="3689"/>
                </a:lnTo>
                <a:lnTo>
                  <a:pt x="546" y="3689"/>
                </a:lnTo>
                <a:lnTo>
                  <a:pt x="573" y="3704"/>
                </a:lnTo>
                <a:lnTo>
                  <a:pt x="573" y="3704"/>
                </a:lnTo>
                <a:lnTo>
                  <a:pt x="601" y="3717"/>
                </a:lnTo>
                <a:lnTo>
                  <a:pt x="609" y="3730"/>
                </a:lnTo>
                <a:lnTo>
                  <a:pt x="624" y="3782"/>
                </a:lnTo>
                <a:lnTo>
                  <a:pt x="624" y="3782"/>
                </a:lnTo>
                <a:lnTo>
                  <a:pt x="635" y="3790"/>
                </a:lnTo>
                <a:lnTo>
                  <a:pt x="635" y="3790"/>
                </a:lnTo>
                <a:lnTo>
                  <a:pt x="673" y="3809"/>
                </a:lnTo>
                <a:lnTo>
                  <a:pt x="684" y="3829"/>
                </a:lnTo>
                <a:lnTo>
                  <a:pt x="680" y="3841"/>
                </a:lnTo>
                <a:lnTo>
                  <a:pt x="726" y="3867"/>
                </a:lnTo>
                <a:lnTo>
                  <a:pt x="743" y="3900"/>
                </a:lnTo>
                <a:lnTo>
                  <a:pt x="737" y="3939"/>
                </a:lnTo>
                <a:lnTo>
                  <a:pt x="706" y="4011"/>
                </a:lnTo>
                <a:lnTo>
                  <a:pt x="706" y="4011"/>
                </a:lnTo>
                <a:lnTo>
                  <a:pt x="700" y="4040"/>
                </a:lnTo>
                <a:lnTo>
                  <a:pt x="717" y="4070"/>
                </a:lnTo>
                <a:lnTo>
                  <a:pt x="717" y="4070"/>
                </a:lnTo>
                <a:lnTo>
                  <a:pt x="785" y="4096"/>
                </a:lnTo>
                <a:lnTo>
                  <a:pt x="825" y="4091"/>
                </a:lnTo>
                <a:lnTo>
                  <a:pt x="825" y="4091"/>
                </a:lnTo>
                <a:lnTo>
                  <a:pt x="847" y="4086"/>
                </a:lnTo>
                <a:lnTo>
                  <a:pt x="847" y="4086"/>
                </a:lnTo>
                <a:lnTo>
                  <a:pt x="900" y="4066"/>
                </a:lnTo>
                <a:lnTo>
                  <a:pt x="939" y="4086"/>
                </a:lnTo>
                <a:lnTo>
                  <a:pt x="981" y="4090"/>
                </a:lnTo>
                <a:lnTo>
                  <a:pt x="981" y="4090"/>
                </a:lnTo>
                <a:lnTo>
                  <a:pt x="1021" y="4129"/>
                </a:lnTo>
                <a:lnTo>
                  <a:pt x="1021" y="4129"/>
                </a:lnTo>
                <a:lnTo>
                  <a:pt x="1052" y="4152"/>
                </a:lnTo>
                <a:lnTo>
                  <a:pt x="1052" y="4152"/>
                </a:lnTo>
                <a:lnTo>
                  <a:pt x="1039" y="4090"/>
                </a:lnTo>
                <a:lnTo>
                  <a:pt x="965" y="4001"/>
                </a:lnTo>
                <a:lnTo>
                  <a:pt x="971" y="3950"/>
                </a:lnTo>
                <a:lnTo>
                  <a:pt x="1006" y="3960"/>
                </a:lnTo>
                <a:lnTo>
                  <a:pt x="1033" y="3983"/>
                </a:lnTo>
                <a:lnTo>
                  <a:pt x="1072" y="3983"/>
                </a:lnTo>
                <a:lnTo>
                  <a:pt x="1083" y="3939"/>
                </a:lnTo>
                <a:lnTo>
                  <a:pt x="1027" y="3877"/>
                </a:lnTo>
                <a:lnTo>
                  <a:pt x="1050" y="3821"/>
                </a:lnTo>
                <a:lnTo>
                  <a:pt x="1072" y="3770"/>
                </a:lnTo>
                <a:lnTo>
                  <a:pt x="1167" y="3753"/>
                </a:lnTo>
                <a:lnTo>
                  <a:pt x="1161" y="3720"/>
                </a:lnTo>
                <a:lnTo>
                  <a:pt x="1111" y="3681"/>
                </a:lnTo>
                <a:lnTo>
                  <a:pt x="1027" y="3675"/>
                </a:lnTo>
                <a:lnTo>
                  <a:pt x="1033" y="3619"/>
                </a:lnTo>
                <a:lnTo>
                  <a:pt x="1056" y="3568"/>
                </a:lnTo>
                <a:lnTo>
                  <a:pt x="1095" y="3512"/>
                </a:lnTo>
                <a:lnTo>
                  <a:pt x="1134" y="3501"/>
                </a:lnTo>
                <a:lnTo>
                  <a:pt x="1167" y="3479"/>
                </a:lnTo>
                <a:lnTo>
                  <a:pt x="1178" y="3580"/>
                </a:lnTo>
                <a:lnTo>
                  <a:pt x="1223" y="3580"/>
                </a:lnTo>
                <a:lnTo>
                  <a:pt x="1240" y="3524"/>
                </a:lnTo>
                <a:lnTo>
                  <a:pt x="1285" y="3434"/>
                </a:lnTo>
                <a:lnTo>
                  <a:pt x="1392" y="3411"/>
                </a:lnTo>
                <a:lnTo>
                  <a:pt x="1442" y="3355"/>
                </a:lnTo>
                <a:lnTo>
                  <a:pt x="1504" y="3338"/>
                </a:lnTo>
                <a:lnTo>
                  <a:pt x="1560" y="3344"/>
                </a:lnTo>
                <a:lnTo>
                  <a:pt x="1628" y="3400"/>
                </a:lnTo>
                <a:lnTo>
                  <a:pt x="1628" y="3479"/>
                </a:lnTo>
                <a:lnTo>
                  <a:pt x="1638" y="3535"/>
                </a:lnTo>
                <a:lnTo>
                  <a:pt x="1673" y="3607"/>
                </a:lnTo>
                <a:lnTo>
                  <a:pt x="1655" y="3648"/>
                </a:lnTo>
                <a:lnTo>
                  <a:pt x="1593" y="3669"/>
                </a:lnTo>
                <a:lnTo>
                  <a:pt x="1566" y="3731"/>
                </a:lnTo>
                <a:lnTo>
                  <a:pt x="1566" y="3787"/>
                </a:lnTo>
                <a:lnTo>
                  <a:pt x="1521" y="3793"/>
                </a:lnTo>
                <a:lnTo>
                  <a:pt x="1521" y="3826"/>
                </a:lnTo>
                <a:lnTo>
                  <a:pt x="1543" y="3855"/>
                </a:lnTo>
                <a:lnTo>
                  <a:pt x="1543" y="3927"/>
                </a:lnTo>
                <a:lnTo>
                  <a:pt x="1481" y="3950"/>
                </a:lnTo>
                <a:lnTo>
                  <a:pt x="1454" y="3983"/>
                </a:lnTo>
                <a:lnTo>
                  <a:pt x="1403" y="3978"/>
                </a:lnTo>
                <a:lnTo>
                  <a:pt x="1392" y="3927"/>
                </a:lnTo>
                <a:lnTo>
                  <a:pt x="1336" y="3927"/>
                </a:lnTo>
                <a:lnTo>
                  <a:pt x="1297" y="3950"/>
                </a:lnTo>
                <a:lnTo>
                  <a:pt x="1268" y="3995"/>
                </a:lnTo>
                <a:lnTo>
                  <a:pt x="1276" y="4022"/>
                </a:lnTo>
                <a:lnTo>
                  <a:pt x="1276" y="4022"/>
                </a:lnTo>
                <a:lnTo>
                  <a:pt x="1282" y="4018"/>
                </a:lnTo>
                <a:lnTo>
                  <a:pt x="1300" y="4018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rgbClr val="BFBFBF"/>
              </a:solidFill>
            </a:endParaRPr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B9E33596-F26E-0244-AAD5-284F35E00BA0}"/>
              </a:ext>
            </a:extLst>
          </p:cNvPr>
          <p:cNvSpPr>
            <a:spLocks noEditPoints="1"/>
          </p:cNvSpPr>
          <p:nvPr/>
        </p:nvSpPr>
        <p:spPr bwMode="auto">
          <a:xfrm>
            <a:off x="2431056" y="4214136"/>
            <a:ext cx="1406765" cy="1366438"/>
          </a:xfrm>
          <a:custGeom>
            <a:avLst/>
            <a:gdLst>
              <a:gd name="T0" fmla="*/ 842 w 2721"/>
              <a:gd name="T1" fmla="*/ 180 h 2643"/>
              <a:gd name="T2" fmla="*/ 1013 w 2721"/>
              <a:gd name="T3" fmla="*/ 561 h 2643"/>
              <a:gd name="T4" fmla="*/ 1544 w 2721"/>
              <a:gd name="T5" fmla="*/ 595 h 2643"/>
              <a:gd name="T6" fmla="*/ 1949 w 2721"/>
              <a:gd name="T7" fmla="*/ 745 h 2643"/>
              <a:gd name="T8" fmla="*/ 2348 w 2721"/>
              <a:gd name="T9" fmla="*/ 662 h 2643"/>
              <a:gd name="T10" fmla="*/ 2642 w 2721"/>
              <a:gd name="T11" fmla="*/ 1039 h 2643"/>
              <a:gd name="T12" fmla="*/ 2183 w 2721"/>
              <a:gd name="T13" fmla="*/ 1456 h 2643"/>
              <a:gd name="T14" fmla="*/ 1846 w 2721"/>
              <a:gd name="T15" fmla="*/ 1643 h 2643"/>
              <a:gd name="T16" fmla="*/ 1695 w 2721"/>
              <a:gd name="T17" fmla="*/ 1560 h 2643"/>
              <a:gd name="T18" fmla="*/ 1682 w 2721"/>
              <a:gd name="T19" fmla="*/ 1548 h 2643"/>
              <a:gd name="T20" fmla="*/ 1647 w 2721"/>
              <a:gd name="T21" fmla="*/ 1717 h 2643"/>
              <a:gd name="T22" fmla="*/ 1581 w 2721"/>
              <a:gd name="T23" fmla="*/ 1620 h 2643"/>
              <a:gd name="T24" fmla="*/ 1392 w 2721"/>
              <a:gd name="T25" fmla="*/ 1730 h 2643"/>
              <a:gd name="T26" fmla="*/ 1417 w 2721"/>
              <a:gd name="T27" fmla="*/ 1718 h 2643"/>
              <a:gd name="T28" fmla="*/ 1495 w 2721"/>
              <a:gd name="T29" fmla="*/ 1820 h 2643"/>
              <a:gd name="T30" fmla="*/ 1388 w 2721"/>
              <a:gd name="T31" fmla="*/ 1966 h 2643"/>
              <a:gd name="T32" fmla="*/ 1446 w 2721"/>
              <a:gd name="T33" fmla="*/ 2050 h 2643"/>
              <a:gd name="T34" fmla="*/ 1417 w 2721"/>
              <a:gd name="T35" fmla="*/ 2248 h 2643"/>
              <a:gd name="T36" fmla="*/ 1300 w 2721"/>
              <a:gd name="T37" fmla="*/ 2267 h 2643"/>
              <a:gd name="T38" fmla="*/ 1273 w 2721"/>
              <a:gd name="T39" fmla="*/ 2184 h 2643"/>
              <a:gd name="T40" fmla="*/ 1372 w 2721"/>
              <a:gd name="T41" fmla="*/ 2116 h 2643"/>
              <a:gd name="T42" fmla="*/ 1191 w 2721"/>
              <a:gd name="T43" fmla="*/ 2064 h 2643"/>
              <a:gd name="T44" fmla="*/ 1205 w 2721"/>
              <a:gd name="T45" fmla="*/ 1921 h 2643"/>
              <a:gd name="T46" fmla="*/ 1100 w 2721"/>
              <a:gd name="T47" fmla="*/ 1973 h 2643"/>
              <a:gd name="T48" fmla="*/ 934 w 2721"/>
              <a:gd name="T49" fmla="*/ 2034 h 2643"/>
              <a:gd name="T50" fmla="*/ 729 w 2721"/>
              <a:gd name="T51" fmla="*/ 1849 h 2643"/>
              <a:gd name="T52" fmla="*/ 692 w 2721"/>
              <a:gd name="T53" fmla="*/ 1748 h 2643"/>
              <a:gd name="T54" fmla="*/ 675 w 2721"/>
              <a:gd name="T55" fmla="*/ 1867 h 2643"/>
              <a:gd name="T56" fmla="*/ 562 w 2721"/>
              <a:gd name="T57" fmla="*/ 1855 h 2643"/>
              <a:gd name="T58" fmla="*/ 402 w 2721"/>
              <a:gd name="T59" fmla="*/ 1926 h 2643"/>
              <a:gd name="T60" fmla="*/ 186 w 2721"/>
              <a:gd name="T61" fmla="*/ 1698 h 2643"/>
              <a:gd name="T62" fmla="*/ 147 w 2721"/>
              <a:gd name="T63" fmla="*/ 990 h 2643"/>
              <a:gd name="T64" fmla="*/ 61 w 2721"/>
              <a:gd name="T65" fmla="*/ 660 h 2643"/>
              <a:gd name="T66" fmla="*/ 281 w 2721"/>
              <a:gd name="T67" fmla="*/ 154 h 2643"/>
              <a:gd name="T68" fmla="*/ 2085 w 2721"/>
              <a:gd name="T69" fmla="*/ 1730 h 2643"/>
              <a:gd name="T70" fmla="*/ 2044 w 2721"/>
              <a:gd name="T71" fmla="*/ 1758 h 2643"/>
              <a:gd name="T72" fmla="*/ 1858 w 2721"/>
              <a:gd name="T73" fmla="*/ 1831 h 2643"/>
              <a:gd name="T74" fmla="*/ 1895 w 2721"/>
              <a:gd name="T75" fmla="*/ 2021 h 2643"/>
              <a:gd name="T76" fmla="*/ 1917 w 2721"/>
              <a:gd name="T77" fmla="*/ 2127 h 2643"/>
              <a:gd name="T78" fmla="*/ 1881 w 2721"/>
              <a:gd name="T79" fmla="*/ 2253 h 2643"/>
              <a:gd name="T80" fmla="*/ 1813 w 2721"/>
              <a:gd name="T81" fmla="*/ 2403 h 2643"/>
              <a:gd name="T82" fmla="*/ 1665 w 2721"/>
              <a:gd name="T83" fmla="*/ 2427 h 2643"/>
              <a:gd name="T84" fmla="*/ 1629 w 2721"/>
              <a:gd name="T85" fmla="*/ 2280 h 2643"/>
              <a:gd name="T86" fmla="*/ 1620 w 2721"/>
              <a:gd name="T87" fmla="*/ 2166 h 2643"/>
              <a:gd name="T88" fmla="*/ 1477 w 2721"/>
              <a:gd name="T89" fmla="*/ 2136 h 2643"/>
              <a:gd name="T90" fmla="*/ 1633 w 2721"/>
              <a:gd name="T91" fmla="*/ 2032 h 2643"/>
              <a:gd name="T92" fmla="*/ 1681 w 2721"/>
              <a:gd name="T93" fmla="*/ 1913 h 2643"/>
              <a:gd name="T94" fmla="*/ 1804 w 2721"/>
              <a:gd name="T95" fmla="*/ 1845 h 2643"/>
              <a:gd name="T96" fmla="*/ 1763 w 2721"/>
              <a:gd name="T97" fmla="*/ 1854 h 2643"/>
              <a:gd name="T98" fmla="*/ 484 w 2721"/>
              <a:gd name="T99" fmla="*/ 1952 h 2643"/>
              <a:gd name="T100" fmla="*/ 538 w 2721"/>
              <a:gd name="T101" fmla="*/ 2192 h 2643"/>
              <a:gd name="T102" fmla="*/ 768 w 2721"/>
              <a:gd name="T103" fmla="*/ 2244 h 2643"/>
              <a:gd name="T104" fmla="*/ 711 w 2721"/>
              <a:gd name="T105" fmla="*/ 2446 h 2643"/>
              <a:gd name="T106" fmla="*/ 592 w 2721"/>
              <a:gd name="T107" fmla="*/ 2414 h 2643"/>
              <a:gd name="T108" fmla="*/ 399 w 2721"/>
              <a:gd name="T109" fmla="*/ 2332 h 2643"/>
              <a:gd name="T110" fmla="*/ 396 w 2721"/>
              <a:gd name="T111" fmla="*/ 2035 h 2643"/>
              <a:gd name="T112" fmla="*/ 744 w 2721"/>
              <a:gd name="T113" fmla="*/ 2055 h 2643"/>
              <a:gd name="T114" fmla="*/ 702 w 2721"/>
              <a:gd name="T115" fmla="*/ 2153 h 2643"/>
              <a:gd name="T116" fmla="*/ 1061 w 2721"/>
              <a:gd name="T117" fmla="*/ 2162 h 2643"/>
              <a:gd name="T118" fmla="*/ 1045 w 2721"/>
              <a:gd name="T119" fmla="*/ 2253 h 2643"/>
              <a:gd name="T120" fmla="*/ 1489 w 2721"/>
              <a:gd name="T121" fmla="*/ 2240 h 2643"/>
              <a:gd name="T122" fmla="*/ 1489 w 2721"/>
              <a:gd name="T123" fmla="*/ 2260 h 2643"/>
              <a:gd name="T124" fmla="*/ 1157 w 2721"/>
              <a:gd name="T125" fmla="*/ 2626 h 2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1" h="2643">
                <a:moveTo>
                  <a:pt x="530" y="51"/>
                </a:moveTo>
                <a:lnTo>
                  <a:pt x="552" y="67"/>
                </a:lnTo>
                <a:lnTo>
                  <a:pt x="579" y="67"/>
                </a:lnTo>
                <a:lnTo>
                  <a:pt x="579" y="67"/>
                </a:lnTo>
                <a:lnTo>
                  <a:pt x="592" y="74"/>
                </a:lnTo>
                <a:lnTo>
                  <a:pt x="592" y="74"/>
                </a:lnTo>
                <a:lnTo>
                  <a:pt x="598" y="120"/>
                </a:lnTo>
                <a:lnTo>
                  <a:pt x="614" y="130"/>
                </a:lnTo>
                <a:lnTo>
                  <a:pt x="614" y="130"/>
                </a:lnTo>
                <a:lnTo>
                  <a:pt x="653" y="136"/>
                </a:lnTo>
                <a:lnTo>
                  <a:pt x="653" y="136"/>
                </a:lnTo>
                <a:lnTo>
                  <a:pt x="685" y="140"/>
                </a:lnTo>
                <a:lnTo>
                  <a:pt x="696" y="160"/>
                </a:lnTo>
                <a:lnTo>
                  <a:pt x="716" y="172"/>
                </a:lnTo>
                <a:lnTo>
                  <a:pt x="716" y="172"/>
                </a:lnTo>
                <a:lnTo>
                  <a:pt x="796" y="186"/>
                </a:lnTo>
                <a:lnTo>
                  <a:pt x="796" y="186"/>
                </a:lnTo>
                <a:lnTo>
                  <a:pt x="842" y="180"/>
                </a:lnTo>
                <a:lnTo>
                  <a:pt x="842" y="180"/>
                </a:lnTo>
                <a:lnTo>
                  <a:pt x="869" y="195"/>
                </a:lnTo>
                <a:lnTo>
                  <a:pt x="869" y="195"/>
                </a:lnTo>
                <a:lnTo>
                  <a:pt x="897" y="208"/>
                </a:lnTo>
                <a:lnTo>
                  <a:pt x="905" y="221"/>
                </a:lnTo>
                <a:lnTo>
                  <a:pt x="920" y="273"/>
                </a:lnTo>
                <a:lnTo>
                  <a:pt x="920" y="273"/>
                </a:lnTo>
                <a:lnTo>
                  <a:pt x="931" y="281"/>
                </a:lnTo>
                <a:lnTo>
                  <a:pt x="931" y="281"/>
                </a:lnTo>
                <a:lnTo>
                  <a:pt x="969" y="300"/>
                </a:lnTo>
                <a:lnTo>
                  <a:pt x="980" y="320"/>
                </a:lnTo>
                <a:lnTo>
                  <a:pt x="976" y="332"/>
                </a:lnTo>
                <a:lnTo>
                  <a:pt x="1022" y="358"/>
                </a:lnTo>
                <a:lnTo>
                  <a:pt x="1039" y="391"/>
                </a:lnTo>
                <a:lnTo>
                  <a:pt x="1033" y="430"/>
                </a:lnTo>
                <a:lnTo>
                  <a:pt x="1002" y="502"/>
                </a:lnTo>
                <a:lnTo>
                  <a:pt x="1002" y="502"/>
                </a:lnTo>
                <a:lnTo>
                  <a:pt x="996" y="531"/>
                </a:lnTo>
                <a:lnTo>
                  <a:pt x="1013" y="561"/>
                </a:lnTo>
                <a:lnTo>
                  <a:pt x="1013" y="561"/>
                </a:lnTo>
                <a:lnTo>
                  <a:pt x="1081" y="587"/>
                </a:lnTo>
                <a:lnTo>
                  <a:pt x="1121" y="582"/>
                </a:lnTo>
                <a:lnTo>
                  <a:pt x="1121" y="582"/>
                </a:lnTo>
                <a:lnTo>
                  <a:pt x="1143" y="577"/>
                </a:lnTo>
                <a:lnTo>
                  <a:pt x="1143" y="577"/>
                </a:lnTo>
                <a:lnTo>
                  <a:pt x="1196" y="557"/>
                </a:lnTo>
                <a:lnTo>
                  <a:pt x="1235" y="577"/>
                </a:lnTo>
                <a:lnTo>
                  <a:pt x="1277" y="581"/>
                </a:lnTo>
                <a:lnTo>
                  <a:pt x="1277" y="581"/>
                </a:lnTo>
                <a:lnTo>
                  <a:pt x="1317" y="620"/>
                </a:lnTo>
                <a:lnTo>
                  <a:pt x="1317" y="620"/>
                </a:lnTo>
                <a:lnTo>
                  <a:pt x="1346" y="643"/>
                </a:lnTo>
                <a:lnTo>
                  <a:pt x="1391" y="642"/>
                </a:lnTo>
                <a:lnTo>
                  <a:pt x="1454" y="597"/>
                </a:lnTo>
                <a:lnTo>
                  <a:pt x="1454" y="597"/>
                </a:lnTo>
                <a:lnTo>
                  <a:pt x="1482" y="590"/>
                </a:lnTo>
                <a:lnTo>
                  <a:pt x="1482" y="590"/>
                </a:lnTo>
                <a:lnTo>
                  <a:pt x="1525" y="606"/>
                </a:lnTo>
                <a:lnTo>
                  <a:pt x="1544" y="595"/>
                </a:lnTo>
                <a:lnTo>
                  <a:pt x="1558" y="531"/>
                </a:lnTo>
                <a:lnTo>
                  <a:pt x="1572" y="513"/>
                </a:lnTo>
                <a:lnTo>
                  <a:pt x="1578" y="509"/>
                </a:lnTo>
                <a:lnTo>
                  <a:pt x="1596" y="509"/>
                </a:lnTo>
                <a:lnTo>
                  <a:pt x="1596" y="509"/>
                </a:lnTo>
                <a:lnTo>
                  <a:pt x="1608" y="532"/>
                </a:lnTo>
                <a:lnTo>
                  <a:pt x="1600" y="587"/>
                </a:lnTo>
                <a:lnTo>
                  <a:pt x="1600" y="587"/>
                </a:lnTo>
                <a:lnTo>
                  <a:pt x="1614" y="630"/>
                </a:lnTo>
                <a:lnTo>
                  <a:pt x="1630" y="653"/>
                </a:lnTo>
                <a:lnTo>
                  <a:pt x="1668" y="683"/>
                </a:lnTo>
                <a:lnTo>
                  <a:pt x="1668" y="683"/>
                </a:lnTo>
                <a:lnTo>
                  <a:pt x="1685" y="702"/>
                </a:lnTo>
                <a:lnTo>
                  <a:pt x="1709" y="715"/>
                </a:lnTo>
                <a:lnTo>
                  <a:pt x="1709" y="715"/>
                </a:lnTo>
                <a:lnTo>
                  <a:pt x="1816" y="695"/>
                </a:lnTo>
                <a:lnTo>
                  <a:pt x="1816" y="695"/>
                </a:lnTo>
                <a:lnTo>
                  <a:pt x="1877" y="709"/>
                </a:lnTo>
                <a:lnTo>
                  <a:pt x="1949" y="745"/>
                </a:lnTo>
                <a:lnTo>
                  <a:pt x="1949" y="745"/>
                </a:lnTo>
                <a:lnTo>
                  <a:pt x="1983" y="755"/>
                </a:lnTo>
                <a:lnTo>
                  <a:pt x="2012" y="745"/>
                </a:lnTo>
                <a:lnTo>
                  <a:pt x="2083" y="686"/>
                </a:lnTo>
                <a:lnTo>
                  <a:pt x="2101" y="692"/>
                </a:lnTo>
                <a:lnTo>
                  <a:pt x="2101" y="692"/>
                </a:lnTo>
                <a:lnTo>
                  <a:pt x="2122" y="683"/>
                </a:lnTo>
                <a:lnTo>
                  <a:pt x="2153" y="643"/>
                </a:lnTo>
                <a:lnTo>
                  <a:pt x="2153" y="643"/>
                </a:lnTo>
                <a:lnTo>
                  <a:pt x="2191" y="617"/>
                </a:lnTo>
                <a:lnTo>
                  <a:pt x="2191" y="617"/>
                </a:lnTo>
                <a:lnTo>
                  <a:pt x="2228" y="617"/>
                </a:lnTo>
                <a:lnTo>
                  <a:pt x="2228" y="617"/>
                </a:lnTo>
                <a:lnTo>
                  <a:pt x="2253" y="620"/>
                </a:lnTo>
                <a:lnTo>
                  <a:pt x="2280" y="633"/>
                </a:lnTo>
                <a:lnTo>
                  <a:pt x="2280" y="633"/>
                </a:lnTo>
                <a:lnTo>
                  <a:pt x="2305" y="646"/>
                </a:lnTo>
                <a:lnTo>
                  <a:pt x="2305" y="646"/>
                </a:lnTo>
                <a:lnTo>
                  <a:pt x="2348" y="662"/>
                </a:lnTo>
                <a:lnTo>
                  <a:pt x="2348" y="662"/>
                </a:lnTo>
                <a:lnTo>
                  <a:pt x="2365" y="656"/>
                </a:lnTo>
                <a:lnTo>
                  <a:pt x="2365" y="656"/>
                </a:lnTo>
                <a:lnTo>
                  <a:pt x="2378" y="642"/>
                </a:lnTo>
                <a:lnTo>
                  <a:pt x="2378" y="642"/>
                </a:lnTo>
                <a:lnTo>
                  <a:pt x="2405" y="685"/>
                </a:lnTo>
                <a:lnTo>
                  <a:pt x="2405" y="711"/>
                </a:lnTo>
                <a:lnTo>
                  <a:pt x="2384" y="729"/>
                </a:lnTo>
                <a:lnTo>
                  <a:pt x="2384" y="729"/>
                </a:lnTo>
                <a:lnTo>
                  <a:pt x="2343" y="764"/>
                </a:lnTo>
                <a:lnTo>
                  <a:pt x="2349" y="851"/>
                </a:lnTo>
                <a:lnTo>
                  <a:pt x="2390" y="869"/>
                </a:lnTo>
                <a:lnTo>
                  <a:pt x="2439" y="869"/>
                </a:lnTo>
                <a:lnTo>
                  <a:pt x="2439" y="869"/>
                </a:lnTo>
                <a:lnTo>
                  <a:pt x="2482" y="874"/>
                </a:lnTo>
                <a:lnTo>
                  <a:pt x="2541" y="934"/>
                </a:lnTo>
                <a:lnTo>
                  <a:pt x="2541" y="934"/>
                </a:lnTo>
                <a:lnTo>
                  <a:pt x="2603" y="1005"/>
                </a:lnTo>
                <a:lnTo>
                  <a:pt x="2642" y="1039"/>
                </a:lnTo>
                <a:lnTo>
                  <a:pt x="2642" y="1039"/>
                </a:lnTo>
                <a:lnTo>
                  <a:pt x="2698" y="1042"/>
                </a:lnTo>
                <a:lnTo>
                  <a:pt x="2698" y="1042"/>
                </a:lnTo>
                <a:lnTo>
                  <a:pt x="2721" y="1071"/>
                </a:lnTo>
                <a:lnTo>
                  <a:pt x="2721" y="1071"/>
                </a:lnTo>
                <a:lnTo>
                  <a:pt x="2668" y="1120"/>
                </a:lnTo>
                <a:lnTo>
                  <a:pt x="2658" y="1153"/>
                </a:lnTo>
                <a:lnTo>
                  <a:pt x="2570" y="1163"/>
                </a:lnTo>
                <a:lnTo>
                  <a:pt x="2539" y="1209"/>
                </a:lnTo>
                <a:lnTo>
                  <a:pt x="2524" y="1258"/>
                </a:lnTo>
                <a:lnTo>
                  <a:pt x="2505" y="1283"/>
                </a:lnTo>
                <a:lnTo>
                  <a:pt x="2472" y="1277"/>
                </a:lnTo>
                <a:lnTo>
                  <a:pt x="2401" y="1322"/>
                </a:lnTo>
                <a:lnTo>
                  <a:pt x="2384" y="1342"/>
                </a:lnTo>
                <a:lnTo>
                  <a:pt x="2369" y="1346"/>
                </a:lnTo>
                <a:lnTo>
                  <a:pt x="2354" y="1382"/>
                </a:lnTo>
                <a:lnTo>
                  <a:pt x="2328" y="1410"/>
                </a:lnTo>
                <a:lnTo>
                  <a:pt x="2253" y="1413"/>
                </a:lnTo>
                <a:lnTo>
                  <a:pt x="2183" y="1456"/>
                </a:lnTo>
                <a:lnTo>
                  <a:pt x="2143" y="1462"/>
                </a:lnTo>
                <a:lnTo>
                  <a:pt x="2134" y="1552"/>
                </a:lnTo>
                <a:lnTo>
                  <a:pt x="2058" y="1573"/>
                </a:lnTo>
                <a:lnTo>
                  <a:pt x="2013" y="1590"/>
                </a:lnTo>
                <a:lnTo>
                  <a:pt x="2011" y="1599"/>
                </a:lnTo>
                <a:lnTo>
                  <a:pt x="2011" y="1599"/>
                </a:lnTo>
                <a:lnTo>
                  <a:pt x="1977" y="1639"/>
                </a:lnTo>
                <a:lnTo>
                  <a:pt x="1960" y="1626"/>
                </a:lnTo>
                <a:lnTo>
                  <a:pt x="1963" y="1648"/>
                </a:lnTo>
                <a:lnTo>
                  <a:pt x="1941" y="1650"/>
                </a:lnTo>
                <a:lnTo>
                  <a:pt x="1923" y="1636"/>
                </a:lnTo>
                <a:lnTo>
                  <a:pt x="1911" y="1655"/>
                </a:lnTo>
                <a:lnTo>
                  <a:pt x="1902" y="1655"/>
                </a:lnTo>
                <a:lnTo>
                  <a:pt x="1895" y="1642"/>
                </a:lnTo>
                <a:lnTo>
                  <a:pt x="1879" y="1645"/>
                </a:lnTo>
                <a:lnTo>
                  <a:pt x="1879" y="1629"/>
                </a:lnTo>
                <a:lnTo>
                  <a:pt x="1856" y="1627"/>
                </a:lnTo>
                <a:lnTo>
                  <a:pt x="1859" y="1637"/>
                </a:lnTo>
                <a:lnTo>
                  <a:pt x="1846" y="1643"/>
                </a:lnTo>
                <a:lnTo>
                  <a:pt x="1833" y="1630"/>
                </a:lnTo>
                <a:lnTo>
                  <a:pt x="1829" y="1622"/>
                </a:lnTo>
                <a:lnTo>
                  <a:pt x="1846" y="1613"/>
                </a:lnTo>
                <a:lnTo>
                  <a:pt x="1861" y="1590"/>
                </a:lnTo>
                <a:lnTo>
                  <a:pt x="1849" y="1577"/>
                </a:lnTo>
                <a:lnTo>
                  <a:pt x="1849" y="1557"/>
                </a:lnTo>
                <a:lnTo>
                  <a:pt x="1833" y="1552"/>
                </a:lnTo>
                <a:lnTo>
                  <a:pt x="1838" y="1534"/>
                </a:lnTo>
                <a:lnTo>
                  <a:pt x="1807" y="1548"/>
                </a:lnTo>
                <a:lnTo>
                  <a:pt x="1817" y="1580"/>
                </a:lnTo>
                <a:lnTo>
                  <a:pt x="1796" y="1597"/>
                </a:lnTo>
                <a:lnTo>
                  <a:pt x="1790" y="1570"/>
                </a:lnTo>
                <a:lnTo>
                  <a:pt x="1757" y="1557"/>
                </a:lnTo>
                <a:lnTo>
                  <a:pt x="1754" y="1542"/>
                </a:lnTo>
                <a:lnTo>
                  <a:pt x="1763" y="1532"/>
                </a:lnTo>
                <a:lnTo>
                  <a:pt x="1730" y="1538"/>
                </a:lnTo>
                <a:lnTo>
                  <a:pt x="1722" y="1570"/>
                </a:lnTo>
                <a:lnTo>
                  <a:pt x="1711" y="1554"/>
                </a:lnTo>
                <a:lnTo>
                  <a:pt x="1695" y="1560"/>
                </a:lnTo>
                <a:lnTo>
                  <a:pt x="1709" y="1539"/>
                </a:lnTo>
                <a:lnTo>
                  <a:pt x="1698" y="1521"/>
                </a:lnTo>
                <a:lnTo>
                  <a:pt x="1701" y="1505"/>
                </a:lnTo>
                <a:lnTo>
                  <a:pt x="1691" y="1509"/>
                </a:lnTo>
                <a:lnTo>
                  <a:pt x="1673" y="1486"/>
                </a:lnTo>
                <a:lnTo>
                  <a:pt x="1669" y="1428"/>
                </a:lnTo>
                <a:lnTo>
                  <a:pt x="1699" y="1405"/>
                </a:lnTo>
                <a:lnTo>
                  <a:pt x="1725" y="1403"/>
                </a:lnTo>
                <a:lnTo>
                  <a:pt x="1741" y="1385"/>
                </a:lnTo>
                <a:lnTo>
                  <a:pt x="1718" y="1398"/>
                </a:lnTo>
                <a:lnTo>
                  <a:pt x="1665" y="1410"/>
                </a:lnTo>
                <a:lnTo>
                  <a:pt x="1626" y="1456"/>
                </a:lnTo>
                <a:lnTo>
                  <a:pt x="1634" y="1479"/>
                </a:lnTo>
                <a:lnTo>
                  <a:pt x="1650" y="1485"/>
                </a:lnTo>
                <a:lnTo>
                  <a:pt x="1639" y="1496"/>
                </a:lnTo>
                <a:lnTo>
                  <a:pt x="1644" y="1508"/>
                </a:lnTo>
                <a:lnTo>
                  <a:pt x="1656" y="1502"/>
                </a:lnTo>
                <a:lnTo>
                  <a:pt x="1665" y="1511"/>
                </a:lnTo>
                <a:lnTo>
                  <a:pt x="1682" y="1548"/>
                </a:lnTo>
                <a:lnTo>
                  <a:pt x="1676" y="1558"/>
                </a:lnTo>
                <a:lnTo>
                  <a:pt x="1657" y="1564"/>
                </a:lnTo>
                <a:lnTo>
                  <a:pt x="1643" y="1558"/>
                </a:lnTo>
                <a:lnTo>
                  <a:pt x="1640" y="1571"/>
                </a:lnTo>
                <a:lnTo>
                  <a:pt x="1659" y="1577"/>
                </a:lnTo>
                <a:lnTo>
                  <a:pt x="1673" y="1568"/>
                </a:lnTo>
                <a:lnTo>
                  <a:pt x="1686" y="1570"/>
                </a:lnTo>
                <a:lnTo>
                  <a:pt x="1681" y="1587"/>
                </a:lnTo>
                <a:lnTo>
                  <a:pt x="1688" y="1630"/>
                </a:lnTo>
                <a:lnTo>
                  <a:pt x="1731" y="1666"/>
                </a:lnTo>
                <a:lnTo>
                  <a:pt x="1731" y="1671"/>
                </a:lnTo>
                <a:lnTo>
                  <a:pt x="1691" y="1678"/>
                </a:lnTo>
                <a:lnTo>
                  <a:pt x="1705" y="1695"/>
                </a:lnTo>
                <a:lnTo>
                  <a:pt x="1730" y="1689"/>
                </a:lnTo>
                <a:lnTo>
                  <a:pt x="1744" y="1695"/>
                </a:lnTo>
                <a:lnTo>
                  <a:pt x="1744" y="1701"/>
                </a:lnTo>
                <a:lnTo>
                  <a:pt x="1693" y="1722"/>
                </a:lnTo>
                <a:lnTo>
                  <a:pt x="1637" y="1733"/>
                </a:lnTo>
                <a:lnTo>
                  <a:pt x="1647" y="1717"/>
                </a:lnTo>
                <a:lnTo>
                  <a:pt x="1663" y="1712"/>
                </a:lnTo>
                <a:lnTo>
                  <a:pt x="1669" y="1694"/>
                </a:lnTo>
                <a:lnTo>
                  <a:pt x="1663" y="1692"/>
                </a:lnTo>
                <a:lnTo>
                  <a:pt x="1656" y="1708"/>
                </a:lnTo>
                <a:lnTo>
                  <a:pt x="1650" y="1701"/>
                </a:lnTo>
                <a:lnTo>
                  <a:pt x="1620" y="1705"/>
                </a:lnTo>
                <a:lnTo>
                  <a:pt x="1632" y="1730"/>
                </a:lnTo>
                <a:lnTo>
                  <a:pt x="1623" y="1735"/>
                </a:lnTo>
                <a:lnTo>
                  <a:pt x="1608" y="1733"/>
                </a:lnTo>
                <a:lnTo>
                  <a:pt x="1585" y="1699"/>
                </a:lnTo>
                <a:lnTo>
                  <a:pt x="1626" y="1697"/>
                </a:lnTo>
                <a:lnTo>
                  <a:pt x="1620" y="1675"/>
                </a:lnTo>
                <a:lnTo>
                  <a:pt x="1637" y="1663"/>
                </a:lnTo>
                <a:lnTo>
                  <a:pt x="1655" y="1662"/>
                </a:lnTo>
                <a:lnTo>
                  <a:pt x="1655" y="1655"/>
                </a:lnTo>
                <a:lnTo>
                  <a:pt x="1585" y="1635"/>
                </a:lnTo>
                <a:lnTo>
                  <a:pt x="1597" y="1622"/>
                </a:lnTo>
                <a:lnTo>
                  <a:pt x="1590" y="1614"/>
                </a:lnTo>
                <a:lnTo>
                  <a:pt x="1581" y="1620"/>
                </a:lnTo>
                <a:lnTo>
                  <a:pt x="1580" y="1594"/>
                </a:lnTo>
                <a:lnTo>
                  <a:pt x="1561" y="1627"/>
                </a:lnTo>
                <a:lnTo>
                  <a:pt x="1552" y="1624"/>
                </a:lnTo>
                <a:lnTo>
                  <a:pt x="1534" y="1639"/>
                </a:lnTo>
                <a:lnTo>
                  <a:pt x="1522" y="1639"/>
                </a:lnTo>
                <a:lnTo>
                  <a:pt x="1506" y="1623"/>
                </a:lnTo>
                <a:lnTo>
                  <a:pt x="1489" y="1617"/>
                </a:lnTo>
                <a:lnTo>
                  <a:pt x="1490" y="1633"/>
                </a:lnTo>
                <a:lnTo>
                  <a:pt x="1472" y="1640"/>
                </a:lnTo>
                <a:lnTo>
                  <a:pt x="1446" y="1624"/>
                </a:lnTo>
                <a:lnTo>
                  <a:pt x="1431" y="1624"/>
                </a:lnTo>
                <a:lnTo>
                  <a:pt x="1427" y="1643"/>
                </a:lnTo>
                <a:lnTo>
                  <a:pt x="1480" y="1673"/>
                </a:lnTo>
                <a:lnTo>
                  <a:pt x="1480" y="1681"/>
                </a:lnTo>
                <a:lnTo>
                  <a:pt x="1473" y="1686"/>
                </a:lnTo>
                <a:lnTo>
                  <a:pt x="1461" y="1673"/>
                </a:lnTo>
                <a:lnTo>
                  <a:pt x="1453" y="1691"/>
                </a:lnTo>
                <a:lnTo>
                  <a:pt x="1415" y="1695"/>
                </a:lnTo>
                <a:lnTo>
                  <a:pt x="1392" y="1730"/>
                </a:lnTo>
                <a:lnTo>
                  <a:pt x="1371" y="1730"/>
                </a:lnTo>
                <a:lnTo>
                  <a:pt x="1372" y="1715"/>
                </a:lnTo>
                <a:lnTo>
                  <a:pt x="1365" y="1714"/>
                </a:lnTo>
                <a:lnTo>
                  <a:pt x="1345" y="1731"/>
                </a:lnTo>
                <a:lnTo>
                  <a:pt x="1317" y="1738"/>
                </a:lnTo>
                <a:lnTo>
                  <a:pt x="1316" y="1748"/>
                </a:lnTo>
                <a:lnTo>
                  <a:pt x="1303" y="1741"/>
                </a:lnTo>
                <a:lnTo>
                  <a:pt x="1314" y="1769"/>
                </a:lnTo>
                <a:lnTo>
                  <a:pt x="1300" y="1782"/>
                </a:lnTo>
                <a:lnTo>
                  <a:pt x="1293" y="1777"/>
                </a:lnTo>
                <a:lnTo>
                  <a:pt x="1296" y="1795"/>
                </a:lnTo>
                <a:lnTo>
                  <a:pt x="1276" y="1809"/>
                </a:lnTo>
                <a:lnTo>
                  <a:pt x="1276" y="1822"/>
                </a:lnTo>
                <a:lnTo>
                  <a:pt x="1290" y="1809"/>
                </a:lnTo>
                <a:lnTo>
                  <a:pt x="1325" y="1802"/>
                </a:lnTo>
                <a:lnTo>
                  <a:pt x="1326" y="1770"/>
                </a:lnTo>
                <a:lnTo>
                  <a:pt x="1353" y="1754"/>
                </a:lnTo>
                <a:lnTo>
                  <a:pt x="1427" y="1735"/>
                </a:lnTo>
                <a:lnTo>
                  <a:pt x="1417" y="1718"/>
                </a:lnTo>
                <a:lnTo>
                  <a:pt x="1423" y="1699"/>
                </a:lnTo>
                <a:lnTo>
                  <a:pt x="1437" y="1697"/>
                </a:lnTo>
                <a:lnTo>
                  <a:pt x="1444" y="1711"/>
                </a:lnTo>
                <a:lnTo>
                  <a:pt x="1460" y="1702"/>
                </a:lnTo>
                <a:lnTo>
                  <a:pt x="1461" y="1685"/>
                </a:lnTo>
                <a:lnTo>
                  <a:pt x="1485" y="1709"/>
                </a:lnTo>
                <a:lnTo>
                  <a:pt x="1477" y="1724"/>
                </a:lnTo>
                <a:lnTo>
                  <a:pt x="1483" y="1731"/>
                </a:lnTo>
                <a:lnTo>
                  <a:pt x="1479" y="1747"/>
                </a:lnTo>
                <a:lnTo>
                  <a:pt x="1454" y="1741"/>
                </a:lnTo>
                <a:lnTo>
                  <a:pt x="1447" y="1746"/>
                </a:lnTo>
                <a:lnTo>
                  <a:pt x="1460" y="1754"/>
                </a:lnTo>
                <a:lnTo>
                  <a:pt x="1483" y="1757"/>
                </a:lnTo>
                <a:lnTo>
                  <a:pt x="1490" y="1769"/>
                </a:lnTo>
                <a:lnTo>
                  <a:pt x="1483" y="1783"/>
                </a:lnTo>
                <a:lnTo>
                  <a:pt x="1516" y="1799"/>
                </a:lnTo>
                <a:lnTo>
                  <a:pt x="1518" y="1810"/>
                </a:lnTo>
                <a:lnTo>
                  <a:pt x="1502" y="1832"/>
                </a:lnTo>
                <a:lnTo>
                  <a:pt x="1495" y="1820"/>
                </a:lnTo>
                <a:lnTo>
                  <a:pt x="1486" y="1822"/>
                </a:lnTo>
                <a:lnTo>
                  <a:pt x="1489" y="1844"/>
                </a:lnTo>
                <a:lnTo>
                  <a:pt x="1476" y="1845"/>
                </a:lnTo>
                <a:lnTo>
                  <a:pt x="1476" y="1858"/>
                </a:lnTo>
                <a:lnTo>
                  <a:pt x="1453" y="1848"/>
                </a:lnTo>
                <a:lnTo>
                  <a:pt x="1459" y="1865"/>
                </a:lnTo>
                <a:lnTo>
                  <a:pt x="1451" y="1867"/>
                </a:lnTo>
                <a:lnTo>
                  <a:pt x="1412" y="1854"/>
                </a:lnTo>
                <a:lnTo>
                  <a:pt x="1358" y="1852"/>
                </a:lnTo>
                <a:lnTo>
                  <a:pt x="1359" y="1878"/>
                </a:lnTo>
                <a:lnTo>
                  <a:pt x="1374" y="1869"/>
                </a:lnTo>
                <a:lnTo>
                  <a:pt x="1394" y="1871"/>
                </a:lnTo>
                <a:lnTo>
                  <a:pt x="1415" y="1878"/>
                </a:lnTo>
                <a:lnTo>
                  <a:pt x="1420" y="1897"/>
                </a:lnTo>
                <a:lnTo>
                  <a:pt x="1401" y="1921"/>
                </a:lnTo>
                <a:lnTo>
                  <a:pt x="1385" y="1931"/>
                </a:lnTo>
                <a:lnTo>
                  <a:pt x="1395" y="1936"/>
                </a:lnTo>
                <a:lnTo>
                  <a:pt x="1397" y="1956"/>
                </a:lnTo>
                <a:lnTo>
                  <a:pt x="1388" y="1966"/>
                </a:lnTo>
                <a:lnTo>
                  <a:pt x="1405" y="1982"/>
                </a:lnTo>
                <a:lnTo>
                  <a:pt x="1394" y="1991"/>
                </a:lnTo>
                <a:lnTo>
                  <a:pt x="1395" y="2014"/>
                </a:lnTo>
                <a:lnTo>
                  <a:pt x="1375" y="2028"/>
                </a:lnTo>
                <a:lnTo>
                  <a:pt x="1389" y="2041"/>
                </a:lnTo>
                <a:lnTo>
                  <a:pt x="1378" y="2055"/>
                </a:lnTo>
                <a:lnTo>
                  <a:pt x="1385" y="2083"/>
                </a:lnTo>
                <a:lnTo>
                  <a:pt x="1382" y="2106"/>
                </a:lnTo>
                <a:lnTo>
                  <a:pt x="1398" y="2093"/>
                </a:lnTo>
                <a:lnTo>
                  <a:pt x="1402" y="2084"/>
                </a:lnTo>
                <a:lnTo>
                  <a:pt x="1397" y="2081"/>
                </a:lnTo>
                <a:lnTo>
                  <a:pt x="1398" y="2073"/>
                </a:lnTo>
                <a:lnTo>
                  <a:pt x="1424" y="2047"/>
                </a:lnTo>
                <a:lnTo>
                  <a:pt x="1423" y="2034"/>
                </a:lnTo>
                <a:lnTo>
                  <a:pt x="1411" y="2027"/>
                </a:lnTo>
                <a:lnTo>
                  <a:pt x="1414" y="2021"/>
                </a:lnTo>
                <a:lnTo>
                  <a:pt x="1436" y="2019"/>
                </a:lnTo>
                <a:lnTo>
                  <a:pt x="1447" y="2038"/>
                </a:lnTo>
                <a:lnTo>
                  <a:pt x="1446" y="2050"/>
                </a:lnTo>
                <a:lnTo>
                  <a:pt x="1454" y="2050"/>
                </a:lnTo>
                <a:lnTo>
                  <a:pt x="1456" y="2064"/>
                </a:lnTo>
                <a:lnTo>
                  <a:pt x="1470" y="2063"/>
                </a:lnTo>
                <a:lnTo>
                  <a:pt x="1473" y="2068"/>
                </a:lnTo>
                <a:lnTo>
                  <a:pt x="1459" y="2110"/>
                </a:lnTo>
                <a:lnTo>
                  <a:pt x="1447" y="2106"/>
                </a:lnTo>
                <a:lnTo>
                  <a:pt x="1440" y="2086"/>
                </a:lnTo>
                <a:lnTo>
                  <a:pt x="1434" y="2103"/>
                </a:lnTo>
                <a:lnTo>
                  <a:pt x="1440" y="2120"/>
                </a:lnTo>
                <a:lnTo>
                  <a:pt x="1425" y="2119"/>
                </a:lnTo>
                <a:lnTo>
                  <a:pt x="1436" y="2133"/>
                </a:lnTo>
                <a:lnTo>
                  <a:pt x="1434" y="2159"/>
                </a:lnTo>
                <a:lnTo>
                  <a:pt x="1404" y="2178"/>
                </a:lnTo>
                <a:lnTo>
                  <a:pt x="1389" y="2172"/>
                </a:lnTo>
                <a:lnTo>
                  <a:pt x="1363" y="2184"/>
                </a:lnTo>
                <a:lnTo>
                  <a:pt x="1412" y="2195"/>
                </a:lnTo>
                <a:lnTo>
                  <a:pt x="1417" y="2211"/>
                </a:lnTo>
                <a:lnTo>
                  <a:pt x="1412" y="2223"/>
                </a:lnTo>
                <a:lnTo>
                  <a:pt x="1417" y="2248"/>
                </a:lnTo>
                <a:lnTo>
                  <a:pt x="1400" y="2244"/>
                </a:lnTo>
                <a:lnTo>
                  <a:pt x="1398" y="2251"/>
                </a:lnTo>
                <a:lnTo>
                  <a:pt x="1412" y="2267"/>
                </a:lnTo>
                <a:lnTo>
                  <a:pt x="1402" y="2277"/>
                </a:lnTo>
                <a:lnTo>
                  <a:pt x="1379" y="2273"/>
                </a:lnTo>
                <a:lnTo>
                  <a:pt x="1407" y="2295"/>
                </a:lnTo>
                <a:lnTo>
                  <a:pt x="1388" y="2318"/>
                </a:lnTo>
                <a:lnTo>
                  <a:pt x="1385" y="2333"/>
                </a:lnTo>
                <a:lnTo>
                  <a:pt x="1355" y="2332"/>
                </a:lnTo>
                <a:lnTo>
                  <a:pt x="1351" y="2321"/>
                </a:lnTo>
                <a:lnTo>
                  <a:pt x="1340" y="2328"/>
                </a:lnTo>
                <a:lnTo>
                  <a:pt x="1339" y="2297"/>
                </a:lnTo>
                <a:lnTo>
                  <a:pt x="1336" y="2293"/>
                </a:lnTo>
                <a:lnTo>
                  <a:pt x="1325" y="2303"/>
                </a:lnTo>
                <a:lnTo>
                  <a:pt x="1320" y="2295"/>
                </a:lnTo>
                <a:lnTo>
                  <a:pt x="1330" y="2283"/>
                </a:lnTo>
                <a:lnTo>
                  <a:pt x="1314" y="2261"/>
                </a:lnTo>
                <a:lnTo>
                  <a:pt x="1303" y="2279"/>
                </a:lnTo>
                <a:lnTo>
                  <a:pt x="1300" y="2267"/>
                </a:lnTo>
                <a:lnTo>
                  <a:pt x="1283" y="2264"/>
                </a:lnTo>
                <a:lnTo>
                  <a:pt x="1297" y="2248"/>
                </a:lnTo>
                <a:lnTo>
                  <a:pt x="1310" y="2247"/>
                </a:lnTo>
                <a:lnTo>
                  <a:pt x="1303" y="2237"/>
                </a:lnTo>
                <a:lnTo>
                  <a:pt x="1309" y="2224"/>
                </a:lnTo>
                <a:lnTo>
                  <a:pt x="1255" y="2202"/>
                </a:lnTo>
                <a:lnTo>
                  <a:pt x="1237" y="2220"/>
                </a:lnTo>
                <a:lnTo>
                  <a:pt x="1227" y="2201"/>
                </a:lnTo>
                <a:lnTo>
                  <a:pt x="1227" y="2192"/>
                </a:lnTo>
                <a:lnTo>
                  <a:pt x="1232" y="2199"/>
                </a:lnTo>
                <a:lnTo>
                  <a:pt x="1242" y="2194"/>
                </a:lnTo>
                <a:lnTo>
                  <a:pt x="1238" y="2168"/>
                </a:lnTo>
                <a:lnTo>
                  <a:pt x="1247" y="2169"/>
                </a:lnTo>
                <a:lnTo>
                  <a:pt x="1250" y="2188"/>
                </a:lnTo>
                <a:lnTo>
                  <a:pt x="1260" y="2182"/>
                </a:lnTo>
                <a:lnTo>
                  <a:pt x="1257" y="2169"/>
                </a:lnTo>
                <a:lnTo>
                  <a:pt x="1267" y="2166"/>
                </a:lnTo>
                <a:lnTo>
                  <a:pt x="1276" y="2172"/>
                </a:lnTo>
                <a:lnTo>
                  <a:pt x="1273" y="2184"/>
                </a:lnTo>
                <a:lnTo>
                  <a:pt x="1287" y="2192"/>
                </a:lnTo>
                <a:lnTo>
                  <a:pt x="1297" y="2182"/>
                </a:lnTo>
                <a:lnTo>
                  <a:pt x="1320" y="2228"/>
                </a:lnTo>
                <a:lnTo>
                  <a:pt x="1317" y="2197"/>
                </a:lnTo>
                <a:lnTo>
                  <a:pt x="1335" y="2202"/>
                </a:lnTo>
                <a:lnTo>
                  <a:pt x="1352" y="2188"/>
                </a:lnTo>
                <a:lnTo>
                  <a:pt x="1343" y="2184"/>
                </a:lnTo>
                <a:lnTo>
                  <a:pt x="1332" y="2194"/>
                </a:lnTo>
                <a:lnTo>
                  <a:pt x="1327" y="2182"/>
                </a:lnTo>
                <a:lnTo>
                  <a:pt x="1317" y="2184"/>
                </a:lnTo>
                <a:lnTo>
                  <a:pt x="1325" y="2168"/>
                </a:lnTo>
                <a:lnTo>
                  <a:pt x="1302" y="2169"/>
                </a:lnTo>
                <a:lnTo>
                  <a:pt x="1307" y="2162"/>
                </a:lnTo>
                <a:lnTo>
                  <a:pt x="1294" y="2149"/>
                </a:lnTo>
                <a:lnTo>
                  <a:pt x="1309" y="2148"/>
                </a:lnTo>
                <a:lnTo>
                  <a:pt x="1326" y="2125"/>
                </a:lnTo>
                <a:lnTo>
                  <a:pt x="1366" y="2133"/>
                </a:lnTo>
                <a:lnTo>
                  <a:pt x="1378" y="2127"/>
                </a:lnTo>
                <a:lnTo>
                  <a:pt x="1372" y="2116"/>
                </a:lnTo>
                <a:lnTo>
                  <a:pt x="1322" y="2116"/>
                </a:lnTo>
                <a:lnTo>
                  <a:pt x="1313" y="2104"/>
                </a:lnTo>
                <a:lnTo>
                  <a:pt x="1319" y="2086"/>
                </a:lnTo>
                <a:lnTo>
                  <a:pt x="1312" y="2074"/>
                </a:lnTo>
                <a:lnTo>
                  <a:pt x="1307" y="2086"/>
                </a:lnTo>
                <a:lnTo>
                  <a:pt x="1293" y="2078"/>
                </a:lnTo>
                <a:lnTo>
                  <a:pt x="1304" y="2106"/>
                </a:lnTo>
                <a:lnTo>
                  <a:pt x="1297" y="2113"/>
                </a:lnTo>
                <a:lnTo>
                  <a:pt x="1270" y="2107"/>
                </a:lnTo>
                <a:lnTo>
                  <a:pt x="1261" y="2077"/>
                </a:lnTo>
                <a:lnTo>
                  <a:pt x="1257" y="2104"/>
                </a:lnTo>
                <a:lnTo>
                  <a:pt x="1245" y="2101"/>
                </a:lnTo>
                <a:lnTo>
                  <a:pt x="1245" y="2086"/>
                </a:lnTo>
                <a:lnTo>
                  <a:pt x="1232" y="2084"/>
                </a:lnTo>
                <a:lnTo>
                  <a:pt x="1238" y="2096"/>
                </a:lnTo>
                <a:lnTo>
                  <a:pt x="1222" y="2099"/>
                </a:lnTo>
                <a:lnTo>
                  <a:pt x="1222" y="2077"/>
                </a:lnTo>
                <a:lnTo>
                  <a:pt x="1202" y="2091"/>
                </a:lnTo>
                <a:lnTo>
                  <a:pt x="1191" y="2064"/>
                </a:lnTo>
                <a:lnTo>
                  <a:pt x="1170" y="2050"/>
                </a:lnTo>
                <a:lnTo>
                  <a:pt x="1170" y="2042"/>
                </a:lnTo>
                <a:lnTo>
                  <a:pt x="1195" y="2029"/>
                </a:lnTo>
                <a:lnTo>
                  <a:pt x="1240" y="2029"/>
                </a:lnTo>
                <a:lnTo>
                  <a:pt x="1254" y="2038"/>
                </a:lnTo>
                <a:lnTo>
                  <a:pt x="1268" y="2032"/>
                </a:lnTo>
                <a:lnTo>
                  <a:pt x="1263" y="2022"/>
                </a:lnTo>
                <a:lnTo>
                  <a:pt x="1268" y="2011"/>
                </a:lnTo>
                <a:lnTo>
                  <a:pt x="1255" y="2009"/>
                </a:lnTo>
                <a:lnTo>
                  <a:pt x="1253" y="2005"/>
                </a:lnTo>
                <a:lnTo>
                  <a:pt x="1260" y="2002"/>
                </a:lnTo>
                <a:lnTo>
                  <a:pt x="1248" y="1992"/>
                </a:lnTo>
                <a:lnTo>
                  <a:pt x="1253" y="1976"/>
                </a:lnTo>
                <a:lnTo>
                  <a:pt x="1244" y="1949"/>
                </a:lnTo>
                <a:lnTo>
                  <a:pt x="1235" y="1957"/>
                </a:lnTo>
                <a:lnTo>
                  <a:pt x="1225" y="1952"/>
                </a:lnTo>
                <a:lnTo>
                  <a:pt x="1229" y="1933"/>
                </a:lnTo>
                <a:lnTo>
                  <a:pt x="1222" y="1936"/>
                </a:lnTo>
                <a:lnTo>
                  <a:pt x="1205" y="1921"/>
                </a:lnTo>
                <a:lnTo>
                  <a:pt x="1208" y="1943"/>
                </a:lnTo>
                <a:lnTo>
                  <a:pt x="1202" y="1944"/>
                </a:lnTo>
                <a:lnTo>
                  <a:pt x="1211" y="1957"/>
                </a:lnTo>
                <a:lnTo>
                  <a:pt x="1204" y="1959"/>
                </a:lnTo>
                <a:lnTo>
                  <a:pt x="1199" y="1969"/>
                </a:lnTo>
                <a:lnTo>
                  <a:pt x="1175" y="1973"/>
                </a:lnTo>
                <a:lnTo>
                  <a:pt x="1182" y="2011"/>
                </a:lnTo>
                <a:lnTo>
                  <a:pt x="1157" y="2029"/>
                </a:lnTo>
                <a:lnTo>
                  <a:pt x="1144" y="2016"/>
                </a:lnTo>
                <a:lnTo>
                  <a:pt x="1144" y="2041"/>
                </a:lnTo>
                <a:lnTo>
                  <a:pt x="1134" y="2041"/>
                </a:lnTo>
                <a:lnTo>
                  <a:pt x="1134" y="2028"/>
                </a:lnTo>
                <a:lnTo>
                  <a:pt x="1117" y="2024"/>
                </a:lnTo>
                <a:lnTo>
                  <a:pt x="1121" y="2012"/>
                </a:lnTo>
                <a:lnTo>
                  <a:pt x="1110" y="2003"/>
                </a:lnTo>
                <a:lnTo>
                  <a:pt x="1123" y="1979"/>
                </a:lnTo>
                <a:lnTo>
                  <a:pt x="1117" y="1966"/>
                </a:lnTo>
                <a:lnTo>
                  <a:pt x="1106" y="1965"/>
                </a:lnTo>
                <a:lnTo>
                  <a:pt x="1100" y="1973"/>
                </a:lnTo>
                <a:lnTo>
                  <a:pt x="1088" y="1962"/>
                </a:lnTo>
                <a:lnTo>
                  <a:pt x="1082" y="1975"/>
                </a:lnTo>
                <a:lnTo>
                  <a:pt x="1082" y="1959"/>
                </a:lnTo>
                <a:lnTo>
                  <a:pt x="1072" y="1956"/>
                </a:lnTo>
                <a:lnTo>
                  <a:pt x="1052" y="1965"/>
                </a:lnTo>
                <a:lnTo>
                  <a:pt x="1042" y="1954"/>
                </a:lnTo>
                <a:lnTo>
                  <a:pt x="1035" y="1969"/>
                </a:lnTo>
                <a:lnTo>
                  <a:pt x="1025" y="1962"/>
                </a:lnTo>
                <a:lnTo>
                  <a:pt x="1022" y="1969"/>
                </a:lnTo>
                <a:lnTo>
                  <a:pt x="1016" y="1965"/>
                </a:lnTo>
                <a:lnTo>
                  <a:pt x="999" y="1972"/>
                </a:lnTo>
                <a:lnTo>
                  <a:pt x="1013" y="1995"/>
                </a:lnTo>
                <a:lnTo>
                  <a:pt x="1003" y="2018"/>
                </a:lnTo>
                <a:lnTo>
                  <a:pt x="1009" y="2061"/>
                </a:lnTo>
                <a:lnTo>
                  <a:pt x="976" y="2058"/>
                </a:lnTo>
                <a:lnTo>
                  <a:pt x="964" y="2034"/>
                </a:lnTo>
                <a:lnTo>
                  <a:pt x="960" y="2055"/>
                </a:lnTo>
                <a:lnTo>
                  <a:pt x="947" y="2055"/>
                </a:lnTo>
                <a:lnTo>
                  <a:pt x="934" y="2034"/>
                </a:lnTo>
                <a:lnTo>
                  <a:pt x="905" y="2044"/>
                </a:lnTo>
                <a:lnTo>
                  <a:pt x="889" y="2073"/>
                </a:lnTo>
                <a:lnTo>
                  <a:pt x="872" y="2038"/>
                </a:lnTo>
                <a:lnTo>
                  <a:pt x="853" y="2044"/>
                </a:lnTo>
                <a:lnTo>
                  <a:pt x="840" y="2025"/>
                </a:lnTo>
                <a:lnTo>
                  <a:pt x="850" y="2009"/>
                </a:lnTo>
                <a:lnTo>
                  <a:pt x="862" y="2006"/>
                </a:lnTo>
                <a:lnTo>
                  <a:pt x="866" y="2016"/>
                </a:lnTo>
                <a:lnTo>
                  <a:pt x="871" y="2002"/>
                </a:lnTo>
                <a:lnTo>
                  <a:pt x="796" y="1993"/>
                </a:lnTo>
                <a:lnTo>
                  <a:pt x="794" y="2001"/>
                </a:lnTo>
                <a:lnTo>
                  <a:pt x="757" y="1988"/>
                </a:lnTo>
                <a:lnTo>
                  <a:pt x="732" y="1966"/>
                </a:lnTo>
                <a:lnTo>
                  <a:pt x="731" y="1953"/>
                </a:lnTo>
                <a:lnTo>
                  <a:pt x="715" y="1929"/>
                </a:lnTo>
                <a:lnTo>
                  <a:pt x="748" y="1904"/>
                </a:lnTo>
                <a:lnTo>
                  <a:pt x="754" y="1887"/>
                </a:lnTo>
                <a:lnTo>
                  <a:pt x="741" y="1880"/>
                </a:lnTo>
                <a:lnTo>
                  <a:pt x="729" y="1849"/>
                </a:lnTo>
                <a:lnTo>
                  <a:pt x="748" y="1807"/>
                </a:lnTo>
                <a:lnTo>
                  <a:pt x="741" y="1793"/>
                </a:lnTo>
                <a:lnTo>
                  <a:pt x="728" y="1805"/>
                </a:lnTo>
                <a:lnTo>
                  <a:pt x="725" y="1796"/>
                </a:lnTo>
                <a:lnTo>
                  <a:pt x="735" y="1777"/>
                </a:lnTo>
                <a:lnTo>
                  <a:pt x="731" y="1756"/>
                </a:lnTo>
                <a:lnTo>
                  <a:pt x="748" y="1698"/>
                </a:lnTo>
                <a:lnTo>
                  <a:pt x="768" y="1679"/>
                </a:lnTo>
                <a:lnTo>
                  <a:pt x="757" y="1673"/>
                </a:lnTo>
                <a:lnTo>
                  <a:pt x="721" y="1701"/>
                </a:lnTo>
                <a:lnTo>
                  <a:pt x="725" y="1712"/>
                </a:lnTo>
                <a:lnTo>
                  <a:pt x="708" y="1728"/>
                </a:lnTo>
                <a:lnTo>
                  <a:pt x="715" y="1747"/>
                </a:lnTo>
                <a:lnTo>
                  <a:pt x="709" y="1774"/>
                </a:lnTo>
                <a:lnTo>
                  <a:pt x="699" y="1786"/>
                </a:lnTo>
                <a:lnTo>
                  <a:pt x="680" y="1780"/>
                </a:lnTo>
                <a:lnTo>
                  <a:pt x="675" y="1771"/>
                </a:lnTo>
                <a:lnTo>
                  <a:pt x="696" y="1760"/>
                </a:lnTo>
                <a:lnTo>
                  <a:pt x="692" y="1748"/>
                </a:lnTo>
                <a:lnTo>
                  <a:pt x="690" y="1756"/>
                </a:lnTo>
                <a:lnTo>
                  <a:pt x="677" y="1763"/>
                </a:lnTo>
                <a:lnTo>
                  <a:pt x="672" y="1753"/>
                </a:lnTo>
                <a:lnTo>
                  <a:pt x="641" y="1747"/>
                </a:lnTo>
                <a:lnTo>
                  <a:pt x="633" y="1769"/>
                </a:lnTo>
                <a:lnTo>
                  <a:pt x="626" y="1771"/>
                </a:lnTo>
                <a:lnTo>
                  <a:pt x="624" y="1776"/>
                </a:lnTo>
                <a:lnTo>
                  <a:pt x="640" y="1776"/>
                </a:lnTo>
                <a:lnTo>
                  <a:pt x="644" y="1761"/>
                </a:lnTo>
                <a:lnTo>
                  <a:pt x="660" y="1764"/>
                </a:lnTo>
                <a:lnTo>
                  <a:pt x="657" y="1777"/>
                </a:lnTo>
                <a:lnTo>
                  <a:pt x="680" y="1796"/>
                </a:lnTo>
                <a:lnTo>
                  <a:pt x="677" y="1815"/>
                </a:lnTo>
                <a:lnTo>
                  <a:pt x="698" y="1819"/>
                </a:lnTo>
                <a:lnTo>
                  <a:pt x="690" y="1859"/>
                </a:lnTo>
                <a:lnTo>
                  <a:pt x="677" y="1852"/>
                </a:lnTo>
                <a:lnTo>
                  <a:pt x="679" y="1880"/>
                </a:lnTo>
                <a:lnTo>
                  <a:pt x="672" y="1877"/>
                </a:lnTo>
                <a:lnTo>
                  <a:pt x="675" y="1867"/>
                </a:lnTo>
                <a:lnTo>
                  <a:pt x="662" y="1851"/>
                </a:lnTo>
                <a:lnTo>
                  <a:pt x="653" y="1854"/>
                </a:lnTo>
                <a:lnTo>
                  <a:pt x="656" y="1875"/>
                </a:lnTo>
                <a:lnTo>
                  <a:pt x="649" y="1864"/>
                </a:lnTo>
                <a:lnTo>
                  <a:pt x="641" y="1868"/>
                </a:lnTo>
                <a:lnTo>
                  <a:pt x="650" y="1881"/>
                </a:lnTo>
                <a:lnTo>
                  <a:pt x="636" y="1890"/>
                </a:lnTo>
                <a:lnTo>
                  <a:pt x="616" y="1851"/>
                </a:lnTo>
                <a:lnTo>
                  <a:pt x="601" y="1854"/>
                </a:lnTo>
                <a:lnTo>
                  <a:pt x="592" y="1875"/>
                </a:lnTo>
                <a:lnTo>
                  <a:pt x="584" y="1871"/>
                </a:lnTo>
                <a:lnTo>
                  <a:pt x="575" y="1877"/>
                </a:lnTo>
                <a:lnTo>
                  <a:pt x="585" y="1893"/>
                </a:lnTo>
                <a:lnTo>
                  <a:pt x="558" y="1882"/>
                </a:lnTo>
                <a:lnTo>
                  <a:pt x="564" y="1867"/>
                </a:lnTo>
                <a:lnTo>
                  <a:pt x="554" y="1871"/>
                </a:lnTo>
                <a:lnTo>
                  <a:pt x="549" y="1859"/>
                </a:lnTo>
                <a:lnTo>
                  <a:pt x="555" y="1851"/>
                </a:lnTo>
                <a:lnTo>
                  <a:pt x="562" y="1855"/>
                </a:lnTo>
                <a:lnTo>
                  <a:pt x="564" y="1833"/>
                </a:lnTo>
                <a:lnTo>
                  <a:pt x="551" y="1831"/>
                </a:lnTo>
                <a:lnTo>
                  <a:pt x="536" y="1807"/>
                </a:lnTo>
                <a:lnTo>
                  <a:pt x="528" y="1820"/>
                </a:lnTo>
                <a:lnTo>
                  <a:pt x="533" y="1833"/>
                </a:lnTo>
                <a:lnTo>
                  <a:pt x="522" y="1858"/>
                </a:lnTo>
                <a:lnTo>
                  <a:pt x="525" y="1877"/>
                </a:lnTo>
                <a:lnTo>
                  <a:pt x="509" y="1877"/>
                </a:lnTo>
                <a:lnTo>
                  <a:pt x="516" y="1898"/>
                </a:lnTo>
                <a:lnTo>
                  <a:pt x="497" y="1901"/>
                </a:lnTo>
                <a:lnTo>
                  <a:pt x="489" y="1918"/>
                </a:lnTo>
                <a:lnTo>
                  <a:pt x="492" y="1926"/>
                </a:lnTo>
                <a:lnTo>
                  <a:pt x="479" y="1936"/>
                </a:lnTo>
                <a:lnTo>
                  <a:pt x="466" y="1936"/>
                </a:lnTo>
                <a:lnTo>
                  <a:pt x="458" y="1949"/>
                </a:lnTo>
                <a:lnTo>
                  <a:pt x="432" y="1953"/>
                </a:lnTo>
                <a:lnTo>
                  <a:pt x="425" y="1944"/>
                </a:lnTo>
                <a:lnTo>
                  <a:pt x="407" y="1953"/>
                </a:lnTo>
                <a:lnTo>
                  <a:pt x="402" y="1926"/>
                </a:lnTo>
                <a:lnTo>
                  <a:pt x="395" y="1920"/>
                </a:lnTo>
                <a:lnTo>
                  <a:pt x="392" y="1931"/>
                </a:lnTo>
                <a:lnTo>
                  <a:pt x="382" y="1917"/>
                </a:lnTo>
                <a:lnTo>
                  <a:pt x="373" y="1954"/>
                </a:lnTo>
                <a:lnTo>
                  <a:pt x="365" y="1960"/>
                </a:lnTo>
                <a:lnTo>
                  <a:pt x="356" y="1947"/>
                </a:lnTo>
                <a:lnTo>
                  <a:pt x="343" y="1950"/>
                </a:lnTo>
                <a:lnTo>
                  <a:pt x="342" y="1942"/>
                </a:lnTo>
                <a:lnTo>
                  <a:pt x="329" y="1936"/>
                </a:lnTo>
                <a:lnTo>
                  <a:pt x="330" y="1882"/>
                </a:lnTo>
                <a:lnTo>
                  <a:pt x="301" y="1809"/>
                </a:lnTo>
                <a:lnTo>
                  <a:pt x="301" y="1809"/>
                </a:lnTo>
                <a:lnTo>
                  <a:pt x="270" y="1786"/>
                </a:lnTo>
                <a:lnTo>
                  <a:pt x="270" y="1786"/>
                </a:lnTo>
                <a:lnTo>
                  <a:pt x="248" y="1751"/>
                </a:lnTo>
                <a:lnTo>
                  <a:pt x="219" y="1740"/>
                </a:lnTo>
                <a:lnTo>
                  <a:pt x="206" y="1717"/>
                </a:lnTo>
                <a:lnTo>
                  <a:pt x="206" y="1717"/>
                </a:lnTo>
                <a:lnTo>
                  <a:pt x="186" y="1698"/>
                </a:lnTo>
                <a:lnTo>
                  <a:pt x="186" y="1698"/>
                </a:lnTo>
                <a:lnTo>
                  <a:pt x="183" y="1646"/>
                </a:lnTo>
                <a:lnTo>
                  <a:pt x="128" y="1581"/>
                </a:lnTo>
                <a:lnTo>
                  <a:pt x="88" y="1561"/>
                </a:lnTo>
                <a:lnTo>
                  <a:pt x="65" y="1529"/>
                </a:lnTo>
                <a:lnTo>
                  <a:pt x="49" y="1364"/>
                </a:lnTo>
                <a:lnTo>
                  <a:pt x="0" y="1310"/>
                </a:lnTo>
                <a:lnTo>
                  <a:pt x="2" y="1283"/>
                </a:lnTo>
                <a:lnTo>
                  <a:pt x="15" y="1270"/>
                </a:lnTo>
                <a:lnTo>
                  <a:pt x="15" y="1270"/>
                </a:lnTo>
                <a:lnTo>
                  <a:pt x="19" y="1266"/>
                </a:lnTo>
                <a:lnTo>
                  <a:pt x="19" y="1266"/>
                </a:lnTo>
                <a:lnTo>
                  <a:pt x="59" y="1225"/>
                </a:lnTo>
                <a:lnTo>
                  <a:pt x="49" y="1173"/>
                </a:lnTo>
                <a:lnTo>
                  <a:pt x="55" y="1152"/>
                </a:lnTo>
                <a:lnTo>
                  <a:pt x="69" y="1117"/>
                </a:lnTo>
                <a:lnTo>
                  <a:pt x="137" y="1052"/>
                </a:lnTo>
                <a:lnTo>
                  <a:pt x="147" y="990"/>
                </a:lnTo>
                <a:lnTo>
                  <a:pt x="147" y="990"/>
                </a:lnTo>
                <a:lnTo>
                  <a:pt x="144" y="980"/>
                </a:lnTo>
                <a:lnTo>
                  <a:pt x="144" y="980"/>
                </a:lnTo>
                <a:lnTo>
                  <a:pt x="115" y="973"/>
                </a:lnTo>
                <a:lnTo>
                  <a:pt x="115" y="973"/>
                </a:lnTo>
                <a:lnTo>
                  <a:pt x="102" y="938"/>
                </a:lnTo>
                <a:lnTo>
                  <a:pt x="102" y="938"/>
                </a:lnTo>
                <a:lnTo>
                  <a:pt x="115" y="878"/>
                </a:lnTo>
                <a:lnTo>
                  <a:pt x="115" y="878"/>
                </a:lnTo>
                <a:lnTo>
                  <a:pt x="92" y="838"/>
                </a:lnTo>
                <a:lnTo>
                  <a:pt x="92" y="838"/>
                </a:lnTo>
                <a:lnTo>
                  <a:pt x="84" y="819"/>
                </a:lnTo>
                <a:lnTo>
                  <a:pt x="85" y="786"/>
                </a:lnTo>
                <a:lnTo>
                  <a:pt x="85" y="786"/>
                </a:lnTo>
                <a:lnTo>
                  <a:pt x="72" y="773"/>
                </a:lnTo>
                <a:lnTo>
                  <a:pt x="35" y="760"/>
                </a:lnTo>
                <a:lnTo>
                  <a:pt x="35" y="760"/>
                </a:lnTo>
                <a:lnTo>
                  <a:pt x="32" y="719"/>
                </a:lnTo>
                <a:lnTo>
                  <a:pt x="32" y="719"/>
                </a:lnTo>
                <a:lnTo>
                  <a:pt x="61" y="660"/>
                </a:lnTo>
                <a:lnTo>
                  <a:pt x="61" y="660"/>
                </a:lnTo>
                <a:lnTo>
                  <a:pt x="75" y="575"/>
                </a:lnTo>
                <a:lnTo>
                  <a:pt x="75" y="575"/>
                </a:lnTo>
                <a:lnTo>
                  <a:pt x="108" y="486"/>
                </a:lnTo>
                <a:lnTo>
                  <a:pt x="126" y="460"/>
                </a:lnTo>
                <a:lnTo>
                  <a:pt x="126" y="460"/>
                </a:lnTo>
                <a:lnTo>
                  <a:pt x="141" y="446"/>
                </a:lnTo>
                <a:lnTo>
                  <a:pt x="144" y="411"/>
                </a:lnTo>
                <a:lnTo>
                  <a:pt x="144" y="411"/>
                </a:lnTo>
                <a:lnTo>
                  <a:pt x="159" y="325"/>
                </a:lnTo>
                <a:lnTo>
                  <a:pt x="189" y="303"/>
                </a:lnTo>
                <a:lnTo>
                  <a:pt x="248" y="240"/>
                </a:lnTo>
                <a:lnTo>
                  <a:pt x="262" y="198"/>
                </a:lnTo>
                <a:lnTo>
                  <a:pt x="262" y="198"/>
                </a:lnTo>
                <a:lnTo>
                  <a:pt x="274" y="176"/>
                </a:lnTo>
                <a:lnTo>
                  <a:pt x="274" y="176"/>
                </a:lnTo>
                <a:lnTo>
                  <a:pt x="277" y="166"/>
                </a:lnTo>
                <a:lnTo>
                  <a:pt x="277" y="166"/>
                </a:lnTo>
                <a:lnTo>
                  <a:pt x="281" y="154"/>
                </a:lnTo>
                <a:lnTo>
                  <a:pt x="288" y="157"/>
                </a:lnTo>
                <a:lnTo>
                  <a:pt x="288" y="157"/>
                </a:lnTo>
                <a:lnTo>
                  <a:pt x="301" y="166"/>
                </a:lnTo>
                <a:lnTo>
                  <a:pt x="301" y="166"/>
                </a:lnTo>
                <a:lnTo>
                  <a:pt x="326" y="165"/>
                </a:lnTo>
                <a:lnTo>
                  <a:pt x="326" y="165"/>
                </a:lnTo>
                <a:lnTo>
                  <a:pt x="358" y="144"/>
                </a:lnTo>
                <a:lnTo>
                  <a:pt x="358" y="144"/>
                </a:lnTo>
                <a:lnTo>
                  <a:pt x="385" y="144"/>
                </a:lnTo>
                <a:lnTo>
                  <a:pt x="417" y="114"/>
                </a:lnTo>
                <a:lnTo>
                  <a:pt x="440" y="110"/>
                </a:lnTo>
                <a:lnTo>
                  <a:pt x="450" y="75"/>
                </a:lnTo>
                <a:lnTo>
                  <a:pt x="477" y="28"/>
                </a:lnTo>
                <a:lnTo>
                  <a:pt x="519" y="0"/>
                </a:lnTo>
                <a:lnTo>
                  <a:pt x="520" y="35"/>
                </a:lnTo>
                <a:lnTo>
                  <a:pt x="530" y="51"/>
                </a:lnTo>
                <a:close/>
                <a:moveTo>
                  <a:pt x="2075" y="1704"/>
                </a:moveTo>
                <a:lnTo>
                  <a:pt x="2083" y="1705"/>
                </a:lnTo>
                <a:lnTo>
                  <a:pt x="2085" y="1730"/>
                </a:lnTo>
                <a:lnTo>
                  <a:pt x="2103" y="1724"/>
                </a:lnTo>
                <a:lnTo>
                  <a:pt x="2111" y="1756"/>
                </a:lnTo>
                <a:lnTo>
                  <a:pt x="2083" y="1818"/>
                </a:lnTo>
                <a:lnTo>
                  <a:pt x="2094" y="1832"/>
                </a:lnTo>
                <a:lnTo>
                  <a:pt x="2084" y="1858"/>
                </a:lnTo>
                <a:lnTo>
                  <a:pt x="2071" y="1865"/>
                </a:lnTo>
                <a:lnTo>
                  <a:pt x="2075" y="1854"/>
                </a:lnTo>
                <a:lnTo>
                  <a:pt x="2061" y="1854"/>
                </a:lnTo>
                <a:lnTo>
                  <a:pt x="2061" y="1841"/>
                </a:lnTo>
                <a:lnTo>
                  <a:pt x="2055" y="1836"/>
                </a:lnTo>
                <a:lnTo>
                  <a:pt x="2058" y="1822"/>
                </a:lnTo>
                <a:lnTo>
                  <a:pt x="2070" y="1815"/>
                </a:lnTo>
                <a:lnTo>
                  <a:pt x="2034" y="1799"/>
                </a:lnTo>
                <a:lnTo>
                  <a:pt x="2032" y="1792"/>
                </a:lnTo>
                <a:lnTo>
                  <a:pt x="2044" y="1793"/>
                </a:lnTo>
                <a:lnTo>
                  <a:pt x="2051" y="1784"/>
                </a:lnTo>
                <a:lnTo>
                  <a:pt x="2036" y="1774"/>
                </a:lnTo>
                <a:lnTo>
                  <a:pt x="2045" y="1770"/>
                </a:lnTo>
                <a:lnTo>
                  <a:pt x="2044" y="1758"/>
                </a:lnTo>
                <a:lnTo>
                  <a:pt x="2034" y="1746"/>
                </a:lnTo>
                <a:lnTo>
                  <a:pt x="2021" y="1743"/>
                </a:lnTo>
                <a:lnTo>
                  <a:pt x="2018" y="1731"/>
                </a:lnTo>
                <a:lnTo>
                  <a:pt x="2034" y="1725"/>
                </a:lnTo>
                <a:lnTo>
                  <a:pt x="2034" y="1718"/>
                </a:lnTo>
                <a:lnTo>
                  <a:pt x="2062" y="1717"/>
                </a:lnTo>
                <a:lnTo>
                  <a:pt x="2065" y="1705"/>
                </a:lnTo>
                <a:lnTo>
                  <a:pt x="2075" y="1704"/>
                </a:lnTo>
                <a:close/>
                <a:moveTo>
                  <a:pt x="1819" y="1757"/>
                </a:moveTo>
                <a:lnTo>
                  <a:pt x="1832" y="1763"/>
                </a:lnTo>
                <a:lnTo>
                  <a:pt x="1840" y="1779"/>
                </a:lnTo>
                <a:lnTo>
                  <a:pt x="1853" y="1777"/>
                </a:lnTo>
                <a:lnTo>
                  <a:pt x="1852" y="1767"/>
                </a:lnTo>
                <a:lnTo>
                  <a:pt x="1862" y="1776"/>
                </a:lnTo>
                <a:lnTo>
                  <a:pt x="1877" y="1776"/>
                </a:lnTo>
                <a:lnTo>
                  <a:pt x="1892" y="1803"/>
                </a:lnTo>
                <a:lnTo>
                  <a:pt x="1877" y="1832"/>
                </a:lnTo>
                <a:lnTo>
                  <a:pt x="1866" y="1825"/>
                </a:lnTo>
                <a:lnTo>
                  <a:pt x="1858" y="1831"/>
                </a:lnTo>
                <a:lnTo>
                  <a:pt x="1856" y="1838"/>
                </a:lnTo>
                <a:lnTo>
                  <a:pt x="1865" y="1841"/>
                </a:lnTo>
                <a:lnTo>
                  <a:pt x="1866" y="1849"/>
                </a:lnTo>
                <a:lnTo>
                  <a:pt x="1842" y="1851"/>
                </a:lnTo>
                <a:lnTo>
                  <a:pt x="1845" y="1861"/>
                </a:lnTo>
                <a:lnTo>
                  <a:pt x="1856" y="1859"/>
                </a:lnTo>
                <a:lnTo>
                  <a:pt x="1846" y="1881"/>
                </a:lnTo>
                <a:lnTo>
                  <a:pt x="1849" y="1900"/>
                </a:lnTo>
                <a:lnTo>
                  <a:pt x="1861" y="1900"/>
                </a:lnTo>
                <a:lnTo>
                  <a:pt x="1868" y="1916"/>
                </a:lnTo>
                <a:lnTo>
                  <a:pt x="1884" y="1917"/>
                </a:lnTo>
                <a:lnTo>
                  <a:pt x="1881" y="1931"/>
                </a:lnTo>
                <a:lnTo>
                  <a:pt x="1888" y="1946"/>
                </a:lnTo>
                <a:lnTo>
                  <a:pt x="1900" y="1949"/>
                </a:lnTo>
                <a:lnTo>
                  <a:pt x="1901" y="1969"/>
                </a:lnTo>
                <a:lnTo>
                  <a:pt x="1894" y="1973"/>
                </a:lnTo>
                <a:lnTo>
                  <a:pt x="1887" y="1967"/>
                </a:lnTo>
                <a:lnTo>
                  <a:pt x="1887" y="2006"/>
                </a:lnTo>
                <a:lnTo>
                  <a:pt x="1895" y="2021"/>
                </a:lnTo>
                <a:lnTo>
                  <a:pt x="1889" y="2029"/>
                </a:lnTo>
                <a:lnTo>
                  <a:pt x="1874" y="2024"/>
                </a:lnTo>
                <a:lnTo>
                  <a:pt x="1885" y="2048"/>
                </a:lnTo>
                <a:lnTo>
                  <a:pt x="1868" y="2051"/>
                </a:lnTo>
                <a:lnTo>
                  <a:pt x="1861" y="2064"/>
                </a:lnTo>
                <a:lnTo>
                  <a:pt x="1849" y="2068"/>
                </a:lnTo>
                <a:lnTo>
                  <a:pt x="1848" y="2087"/>
                </a:lnTo>
                <a:lnTo>
                  <a:pt x="1874" y="2093"/>
                </a:lnTo>
                <a:lnTo>
                  <a:pt x="1866" y="2104"/>
                </a:lnTo>
                <a:lnTo>
                  <a:pt x="1872" y="2109"/>
                </a:lnTo>
                <a:lnTo>
                  <a:pt x="1885" y="2083"/>
                </a:lnTo>
                <a:lnTo>
                  <a:pt x="1905" y="2068"/>
                </a:lnTo>
                <a:lnTo>
                  <a:pt x="1923" y="2078"/>
                </a:lnTo>
                <a:lnTo>
                  <a:pt x="1944" y="2060"/>
                </a:lnTo>
                <a:lnTo>
                  <a:pt x="1928" y="2081"/>
                </a:lnTo>
                <a:lnTo>
                  <a:pt x="1931" y="2090"/>
                </a:lnTo>
                <a:lnTo>
                  <a:pt x="1921" y="2091"/>
                </a:lnTo>
                <a:lnTo>
                  <a:pt x="1928" y="2114"/>
                </a:lnTo>
                <a:lnTo>
                  <a:pt x="1917" y="2127"/>
                </a:lnTo>
                <a:lnTo>
                  <a:pt x="1900" y="2117"/>
                </a:lnTo>
                <a:lnTo>
                  <a:pt x="1895" y="2122"/>
                </a:lnTo>
                <a:lnTo>
                  <a:pt x="1917" y="2165"/>
                </a:lnTo>
                <a:lnTo>
                  <a:pt x="1897" y="2169"/>
                </a:lnTo>
                <a:lnTo>
                  <a:pt x="1885" y="2152"/>
                </a:lnTo>
                <a:lnTo>
                  <a:pt x="1856" y="2171"/>
                </a:lnTo>
                <a:lnTo>
                  <a:pt x="1858" y="2186"/>
                </a:lnTo>
                <a:lnTo>
                  <a:pt x="1869" y="2197"/>
                </a:lnTo>
                <a:lnTo>
                  <a:pt x="1884" y="2178"/>
                </a:lnTo>
                <a:lnTo>
                  <a:pt x="1897" y="2188"/>
                </a:lnTo>
                <a:lnTo>
                  <a:pt x="1900" y="2198"/>
                </a:lnTo>
                <a:lnTo>
                  <a:pt x="1887" y="2208"/>
                </a:lnTo>
                <a:lnTo>
                  <a:pt x="1923" y="2269"/>
                </a:lnTo>
                <a:lnTo>
                  <a:pt x="1923" y="2282"/>
                </a:lnTo>
                <a:lnTo>
                  <a:pt x="1914" y="2283"/>
                </a:lnTo>
                <a:lnTo>
                  <a:pt x="1905" y="2270"/>
                </a:lnTo>
                <a:lnTo>
                  <a:pt x="1871" y="2267"/>
                </a:lnTo>
                <a:lnTo>
                  <a:pt x="1871" y="2259"/>
                </a:lnTo>
                <a:lnTo>
                  <a:pt x="1881" y="2253"/>
                </a:lnTo>
                <a:lnTo>
                  <a:pt x="1868" y="2228"/>
                </a:lnTo>
                <a:lnTo>
                  <a:pt x="1849" y="2240"/>
                </a:lnTo>
                <a:lnTo>
                  <a:pt x="1852" y="2261"/>
                </a:lnTo>
                <a:lnTo>
                  <a:pt x="1846" y="2261"/>
                </a:lnTo>
                <a:lnTo>
                  <a:pt x="1835" y="2259"/>
                </a:lnTo>
                <a:lnTo>
                  <a:pt x="1840" y="2250"/>
                </a:lnTo>
                <a:lnTo>
                  <a:pt x="1838" y="2237"/>
                </a:lnTo>
                <a:lnTo>
                  <a:pt x="1800" y="2228"/>
                </a:lnTo>
                <a:lnTo>
                  <a:pt x="1796" y="2270"/>
                </a:lnTo>
                <a:lnTo>
                  <a:pt x="1809" y="2284"/>
                </a:lnTo>
                <a:lnTo>
                  <a:pt x="1783" y="2308"/>
                </a:lnTo>
                <a:lnTo>
                  <a:pt x="1761" y="2300"/>
                </a:lnTo>
                <a:lnTo>
                  <a:pt x="1748" y="2332"/>
                </a:lnTo>
                <a:lnTo>
                  <a:pt x="1774" y="2375"/>
                </a:lnTo>
                <a:lnTo>
                  <a:pt x="1809" y="2370"/>
                </a:lnTo>
                <a:lnTo>
                  <a:pt x="1822" y="2378"/>
                </a:lnTo>
                <a:lnTo>
                  <a:pt x="1825" y="2385"/>
                </a:lnTo>
                <a:lnTo>
                  <a:pt x="1813" y="2388"/>
                </a:lnTo>
                <a:lnTo>
                  <a:pt x="1813" y="2403"/>
                </a:lnTo>
                <a:lnTo>
                  <a:pt x="1804" y="2388"/>
                </a:lnTo>
                <a:lnTo>
                  <a:pt x="1779" y="2380"/>
                </a:lnTo>
                <a:lnTo>
                  <a:pt x="1771" y="2391"/>
                </a:lnTo>
                <a:lnTo>
                  <a:pt x="1751" y="2387"/>
                </a:lnTo>
                <a:lnTo>
                  <a:pt x="1734" y="2397"/>
                </a:lnTo>
                <a:lnTo>
                  <a:pt x="1731" y="2385"/>
                </a:lnTo>
                <a:lnTo>
                  <a:pt x="1722" y="2398"/>
                </a:lnTo>
                <a:lnTo>
                  <a:pt x="1737" y="2420"/>
                </a:lnTo>
                <a:lnTo>
                  <a:pt x="1753" y="2424"/>
                </a:lnTo>
                <a:lnTo>
                  <a:pt x="1757" y="2434"/>
                </a:lnTo>
                <a:lnTo>
                  <a:pt x="1750" y="2442"/>
                </a:lnTo>
                <a:lnTo>
                  <a:pt x="1738" y="2442"/>
                </a:lnTo>
                <a:lnTo>
                  <a:pt x="1728" y="2433"/>
                </a:lnTo>
                <a:lnTo>
                  <a:pt x="1701" y="2459"/>
                </a:lnTo>
                <a:lnTo>
                  <a:pt x="1668" y="2442"/>
                </a:lnTo>
                <a:lnTo>
                  <a:pt x="1644" y="2456"/>
                </a:lnTo>
                <a:lnTo>
                  <a:pt x="1642" y="2446"/>
                </a:lnTo>
                <a:lnTo>
                  <a:pt x="1650" y="2429"/>
                </a:lnTo>
                <a:lnTo>
                  <a:pt x="1665" y="2427"/>
                </a:lnTo>
                <a:lnTo>
                  <a:pt x="1659" y="2414"/>
                </a:lnTo>
                <a:lnTo>
                  <a:pt x="1691" y="2406"/>
                </a:lnTo>
                <a:lnTo>
                  <a:pt x="1696" y="2397"/>
                </a:lnTo>
                <a:lnTo>
                  <a:pt x="1686" y="2384"/>
                </a:lnTo>
                <a:lnTo>
                  <a:pt x="1662" y="2385"/>
                </a:lnTo>
                <a:lnTo>
                  <a:pt x="1646" y="2377"/>
                </a:lnTo>
                <a:lnTo>
                  <a:pt x="1646" y="2354"/>
                </a:lnTo>
                <a:lnTo>
                  <a:pt x="1653" y="2345"/>
                </a:lnTo>
                <a:lnTo>
                  <a:pt x="1649" y="2333"/>
                </a:lnTo>
                <a:lnTo>
                  <a:pt x="1686" y="2331"/>
                </a:lnTo>
                <a:lnTo>
                  <a:pt x="1685" y="2322"/>
                </a:lnTo>
                <a:lnTo>
                  <a:pt x="1670" y="2316"/>
                </a:lnTo>
                <a:lnTo>
                  <a:pt x="1679" y="2300"/>
                </a:lnTo>
                <a:lnTo>
                  <a:pt x="1653" y="2306"/>
                </a:lnTo>
                <a:lnTo>
                  <a:pt x="1642" y="2300"/>
                </a:lnTo>
                <a:lnTo>
                  <a:pt x="1619" y="2325"/>
                </a:lnTo>
                <a:lnTo>
                  <a:pt x="1606" y="2322"/>
                </a:lnTo>
                <a:lnTo>
                  <a:pt x="1604" y="2306"/>
                </a:lnTo>
                <a:lnTo>
                  <a:pt x="1629" y="2280"/>
                </a:lnTo>
                <a:lnTo>
                  <a:pt x="1611" y="2277"/>
                </a:lnTo>
                <a:lnTo>
                  <a:pt x="1587" y="2306"/>
                </a:lnTo>
                <a:lnTo>
                  <a:pt x="1591" y="2286"/>
                </a:lnTo>
                <a:lnTo>
                  <a:pt x="1578" y="2280"/>
                </a:lnTo>
                <a:lnTo>
                  <a:pt x="1596" y="2277"/>
                </a:lnTo>
                <a:lnTo>
                  <a:pt x="1600" y="2267"/>
                </a:lnTo>
                <a:lnTo>
                  <a:pt x="1636" y="2267"/>
                </a:lnTo>
                <a:lnTo>
                  <a:pt x="1657" y="2259"/>
                </a:lnTo>
                <a:lnTo>
                  <a:pt x="1657" y="2217"/>
                </a:lnTo>
                <a:lnTo>
                  <a:pt x="1676" y="2202"/>
                </a:lnTo>
                <a:lnTo>
                  <a:pt x="1675" y="2188"/>
                </a:lnTo>
                <a:lnTo>
                  <a:pt x="1663" y="2192"/>
                </a:lnTo>
                <a:lnTo>
                  <a:pt x="1659" y="2176"/>
                </a:lnTo>
                <a:lnTo>
                  <a:pt x="1647" y="2172"/>
                </a:lnTo>
                <a:lnTo>
                  <a:pt x="1644" y="2163"/>
                </a:lnTo>
                <a:lnTo>
                  <a:pt x="1663" y="2169"/>
                </a:lnTo>
                <a:lnTo>
                  <a:pt x="1665" y="2158"/>
                </a:lnTo>
                <a:lnTo>
                  <a:pt x="1639" y="2142"/>
                </a:lnTo>
                <a:lnTo>
                  <a:pt x="1620" y="2166"/>
                </a:lnTo>
                <a:lnTo>
                  <a:pt x="1623" y="2186"/>
                </a:lnTo>
                <a:lnTo>
                  <a:pt x="1581" y="2182"/>
                </a:lnTo>
                <a:lnTo>
                  <a:pt x="1578" y="2195"/>
                </a:lnTo>
                <a:lnTo>
                  <a:pt x="1564" y="2186"/>
                </a:lnTo>
                <a:lnTo>
                  <a:pt x="1555" y="2198"/>
                </a:lnTo>
                <a:lnTo>
                  <a:pt x="1562" y="2211"/>
                </a:lnTo>
                <a:lnTo>
                  <a:pt x="1548" y="2207"/>
                </a:lnTo>
                <a:lnTo>
                  <a:pt x="1555" y="2223"/>
                </a:lnTo>
                <a:lnTo>
                  <a:pt x="1544" y="2237"/>
                </a:lnTo>
                <a:lnTo>
                  <a:pt x="1532" y="2237"/>
                </a:lnTo>
                <a:lnTo>
                  <a:pt x="1531" y="2218"/>
                </a:lnTo>
                <a:lnTo>
                  <a:pt x="1515" y="2205"/>
                </a:lnTo>
                <a:lnTo>
                  <a:pt x="1528" y="2191"/>
                </a:lnTo>
                <a:lnTo>
                  <a:pt x="1506" y="2188"/>
                </a:lnTo>
                <a:lnTo>
                  <a:pt x="1483" y="2171"/>
                </a:lnTo>
                <a:lnTo>
                  <a:pt x="1477" y="2155"/>
                </a:lnTo>
                <a:lnTo>
                  <a:pt x="1482" y="2149"/>
                </a:lnTo>
                <a:lnTo>
                  <a:pt x="1470" y="2142"/>
                </a:lnTo>
                <a:lnTo>
                  <a:pt x="1477" y="2136"/>
                </a:lnTo>
                <a:lnTo>
                  <a:pt x="1467" y="2104"/>
                </a:lnTo>
                <a:lnTo>
                  <a:pt x="1474" y="2081"/>
                </a:lnTo>
                <a:lnTo>
                  <a:pt x="1489" y="2071"/>
                </a:lnTo>
                <a:lnTo>
                  <a:pt x="1502" y="2047"/>
                </a:lnTo>
                <a:lnTo>
                  <a:pt x="1516" y="2047"/>
                </a:lnTo>
                <a:lnTo>
                  <a:pt x="1509" y="2034"/>
                </a:lnTo>
                <a:lnTo>
                  <a:pt x="1523" y="2040"/>
                </a:lnTo>
                <a:lnTo>
                  <a:pt x="1515" y="2025"/>
                </a:lnTo>
                <a:lnTo>
                  <a:pt x="1526" y="2032"/>
                </a:lnTo>
                <a:lnTo>
                  <a:pt x="1541" y="2029"/>
                </a:lnTo>
                <a:lnTo>
                  <a:pt x="1541" y="2018"/>
                </a:lnTo>
                <a:lnTo>
                  <a:pt x="1558" y="2001"/>
                </a:lnTo>
                <a:lnTo>
                  <a:pt x="1574" y="2005"/>
                </a:lnTo>
                <a:lnTo>
                  <a:pt x="1591" y="2019"/>
                </a:lnTo>
                <a:lnTo>
                  <a:pt x="1591" y="2029"/>
                </a:lnTo>
                <a:lnTo>
                  <a:pt x="1627" y="2051"/>
                </a:lnTo>
                <a:lnTo>
                  <a:pt x="1643" y="2048"/>
                </a:lnTo>
                <a:lnTo>
                  <a:pt x="1644" y="2041"/>
                </a:lnTo>
                <a:lnTo>
                  <a:pt x="1633" y="2032"/>
                </a:lnTo>
                <a:lnTo>
                  <a:pt x="1659" y="2018"/>
                </a:lnTo>
                <a:lnTo>
                  <a:pt x="1669" y="2032"/>
                </a:lnTo>
                <a:lnTo>
                  <a:pt x="1679" y="2028"/>
                </a:lnTo>
                <a:lnTo>
                  <a:pt x="1682" y="2041"/>
                </a:lnTo>
                <a:lnTo>
                  <a:pt x="1696" y="2034"/>
                </a:lnTo>
                <a:lnTo>
                  <a:pt x="1708" y="2060"/>
                </a:lnTo>
                <a:lnTo>
                  <a:pt x="1727" y="2065"/>
                </a:lnTo>
                <a:lnTo>
                  <a:pt x="1728" y="2052"/>
                </a:lnTo>
                <a:lnTo>
                  <a:pt x="1711" y="2025"/>
                </a:lnTo>
                <a:lnTo>
                  <a:pt x="1717" y="2014"/>
                </a:lnTo>
                <a:lnTo>
                  <a:pt x="1698" y="2019"/>
                </a:lnTo>
                <a:lnTo>
                  <a:pt x="1704" y="2001"/>
                </a:lnTo>
                <a:lnTo>
                  <a:pt x="1691" y="1999"/>
                </a:lnTo>
                <a:lnTo>
                  <a:pt x="1676" y="1965"/>
                </a:lnTo>
                <a:lnTo>
                  <a:pt x="1659" y="1960"/>
                </a:lnTo>
                <a:lnTo>
                  <a:pt x="1666" y="1940"/>
                </a:lnTo>
                <a:lnTo>
                  <a:pt x="1673" y="1949"/>
                </a:lnTo>
                <a:lnTo>
                  <a:pt x="1682" y="1937"/>
                </a:lnTo>
                <a:lnTo>
                  <a:pt x="1681" y="1913"/>
                </a:lnTo>
                <a:lnTo>
                  <a:pt x="1693" y="1904"/>
                </a:lnTo>
                <a:lnTo>
                  <a:pt x="1702" y="1910"/>
                </a:lnTo>
                <a:lnTo>
                  <a:pt x="1693" y="1929"/>
                </a:lnTo>
                <a:lnTo>
                  <a:pt x="1714" y="1917"/>
                </a:lnTo>
                <a:lnTo>
                  <a:pt x="1740" y="1923"/>
                </a:lnTo>
                <a:lnTo>
                  <a:pt x="1740" y="1911"/>
                </a:lnTo>
                <a:lnTo>
                  <a:pt x="1755" y="1927"/>
                </a:lnTo>
                <a:lnTo>
                  <a:pt x="1768" y="1930"/>
                </a:lnTo>
                <a:lnTo>
                  <a:pt x="1774" y="1924"/>
                </a:lnTo>
                <a:lnTo>
                  <a:pt x="1764" y="1920"/>
                </a:lnTo>
                <a:lnTo>
                  <a:pt x="1766" y="1900"/>
                </a:lnTo>
                <a:lnTo>
                  <a:pt x="1774" y="1884"/>
                </a:lnTo>
                <a:lnTo>
                  <a:pt x="1784" y="1880"/>
                </a:lnTo>
                <a:lnTo>
                  <a:pt x="1776" y="1878"/>
                </a:lnTo>
                <a:lnTo>
                  <a:pt x="1776" y="1867"/>
                </a:lnTo>
                <a:lnTo>
                  <a:pt x="1794" y="1862"/>
                </a:lnTo>
                <a:lnTo>
                  <a:pt x="1784" y="1848"/>
                </a:lnTo>
                <a:lnTo>
                  <a:pt x="1799" y="1854"/>
                </a:lnTo>
                <a:lnTo>
                  <a:pt x="1804" y="1845"/>
                </a:lnTo>
                <a:lnTo>
                  <a:pt x="1812" y="1864"/>
                </a:lnTo>
                <a:lnTo>
                  <a:pt x="1822" y="1864"/>
                </a:lnTo>
                <a:lnTo>
                  <a:pt x="1809" y="1841"/>
                </a:lnTo>
                <a:lnTo>
                  <a:pt x="1825" y="1838"/>
                </a:lnTo>
                <a:lnTo>
                  <a:pt x="1822" y="1828"/>
                </a:lnTo>
                <a:lnTo>
                  <a:pt x="1815" y="1835"/>
                </a:lnTo>
                <a:lnTo>
                  <a:pt x="1799" y="1829"/>
                </a:lnTo>
                <a:lnTo>
                  <a:pt x="1806" y="1799"/>
                </a:lnTo>
                <a:lnTo>
                  <a:pt x="1813" y="1799"/>
                </a:lnTo>
                <a:lnTo>
                  <a:pt x="1813" y="1776"/>
                </a:lnTo>
                <a:lnTo>
                  <a:pt x="1829" y="1773"/>
                </a:lnTo>
                <a:lnTo>
                  <a:pt x="1813" y="1763"/>
                </a:lnTo>
                <a:lnTo>
                  <a:pt x="1819" y="1757"/>
                </a:lnTo>
                <a:close/>
                <a:moveTo>
                  <a:pt x="1768" y="1797"/>
                </a:moveTo>
                <a:lnTo>
                  <a:pt x="1777" y="1819"/>
                </a:lnTo>
                <a:lnTo>
                  <a:pt x="1764" y="1842"/>
                </a:lnTo>
                <a:lnTo>
                  <a:pt x="1764" y="1849"/>
                </a:lnTo>
                <a:lnTo>
                  <a:pt x="1774" y="1852"/>
                </a:lnTo>
                <a:lnTo>
                  <a:pt x="1763" y="1854"/>
                </a:lnTo>
                <a:lnTo>
                  <a:pt x="1761" y="1884"/>
                </a:lnTo>
                <a:lnTo>
                  <a:pt x="1731" y="1891"/>
                </a:lnTo>
                <a:lnTo>
                  <a:pt x="1735" y="1884"/>
                </a:lnTo>
                <a:lnTo>
                  <a:pt x="1722" y="1878"/>
                </a:lnTo>
                <a:lnTo>
                  <a:pt x="1715" y="1894"/>
                </a:lnTo>
                <a:lnTo>
                  <a:pt x="1701" y="1898"/>
                </a:lnTo>
                <a:lnTo>
                  <a:pt x="1705" y="1872"/>
                </a:lnTo>
                <a:lnTo>
                  <a:pt x="1712" y="1868"/>
                </a:lnTo>
                <a:lnTo>
                  <a:pt x="1717" y="1874"/>
                </a:lnTo>
                <a:lnTo>
                  <a:pt x="1730" y="1858"/>
                </a:lnTo>
                <a:lnTo>
                  <a:pt x="1728" y="1852"/>
                </a:lnTo>
                <a:lnTo>
                  <a:pt x="1711" y="1854"/>
                </a:lnTo>
                <a:lnTo>
                  <a:pt x="1714" y="1844"/>
                </a:lnTo>
                <a:lnTo>
                  <a:pt x="1741" y="1844"/>
                </a:lnTo>
                <a:lnTo>
                  <a:pt x="1737" y="1823"/>
                </a:lnTo>
                <a:lnTo>
                  <a:pt x="1748" y="1809"/>
                </a:lnTo>
                <a:lnTo>
                  <a:pt x="1758" y="1816"/>
                </a:lnTo>
                <a:lnTo>
                  <a:pt x="1768" y="1797"/>
                </a:lnTo>
                <a:close/>
                <a:moveTo>
                  <a:pt x="484" y="1952"/>
                </a:moveTo>
                <a:lnTo>
                  <a:pt x="493" y="1962"/>
                </a:lnTo>
                <a:lnTo>
                  <a:pt x="510" y="1962"/>
                </a:lnTo>
                <a:lnTo>
                  <a:pt x="512" y="1969"/>
                </a:lnTo>
                <a:lnTo>
                  <a:pt x="519" y="1963"/>
                </a:lnTo>
                <a:lnTo>
                  <a:pt x="523" y="1975"/>
                </a:lnTo>
                <a:lnTo>
                  <a:pt x="526" y="1960"/>
                </a:lnTo>
                <a:lnTo>
                  <a:pt x="538" y="1966"/>
                </a:lnTo>
                <a:lnTo>
                  <a:pt x="530" y="1978"/>
                </a:lnTo>
                <a:lnTo>
                  <a:pt x="543" y="2016"/>
                </a:lnTo>
                <a:lnTo>
                  <a:pt x="535" y="2044"/>
                </a:lnTo>
                <a:lnTo>
                  <a:pt x="538" y="2067"/>
                </a:lnTo>
                <a:lnTo>
                  <a:pt x="528" y="2065"/>
                </a:lnTo>
                <a:lnTo>
                  <a:pt x="510" y="2083"/>
                </a:lnTo>
                <a:lnTo>
                  <a:pt x="497" y="2081"/>
                </a:lnTo>
                <a:lnTo>
                  <a:pt x="492" y="2109"/>
                </a:lnTo>
                <a:lnTo>
                  <a:pt x="510" y="2148"/>
                </a:lnTo>
                <a:lnTo>
                  <a:pt x="520" y="2156"/>
                </a:lnTo>
                <a:lnTo>
                  <a:pt x="510" y="2172"/>
                </a:lnTo>
                <a:lnTo>
                  <a:pt x="538" y="2192"/>
                </a:lnTo>
                <a:lnTo>
                  <a:pt x="549" y="2186"/>
                </a:lnTo>
                <a:lnTo>
                  <a:pt x="568" y="2198"/>
                </a:lnTo>
                <a:lnTo>
                  <a:pt x="571" y="2237"/>
                </a:lnTo>
                <a:lnTo>
                  <a:pt x="587" y="2244"/>
                </a:lnTo>
                <a:lnTo>
                  <a:pt x="601" y="2241"/>
                </a:lnTo>
                <a:lnTo>
                  <a:pt x="607" y="2235"/>
                </a:lnTo>
                <a:lnTo>
                  <a:pt x="595" y="2225"/>
                </a:lnTo>
                <a:lnTo>
                  <a:pt x="627" y="2214"/>
                </a:lnTo>
                <a:lnTo>
                  <a:pt x="626" y="2201"/>
                </a:lnTo>
                <a:lnTo>
                  <a:pt x="649" y="2189"/>
                </a:lnTo>
                <a:lnTo>
                  <a:pt x="696" y="2192"/>
                </a:lnTo>
                <a:lnTo>
                  <a:pt x="698" y="2186"/>
                </a:lnTo>
                <a:lnTo>
                  <a:pt x="715" y="2184"/>
                </a:lnTo>
                <a:lnTo>
                  <a:pt x="722" y="2198"/>
                </a:lnTo>
                <a:lnTo>
                  <a:pt x="741" y="2208"/>
                </a:lnTo>
                <a:lnTo>
                  <a:pt x="745" y="2202"/>
                </a:lnTo>
                <a:lnTo>
                  <a:pt x="767" y="2211"/>
                </a:lnTo>
                <a:lnTo>
                  <a:pt x="777" y="2228"/>
                </a:lnTo>
                <a:lnTo>
                  <a:pt x="768" y="2244"/>
                </a:lnTo>
                <a:lnTo>
                  <a:pt x="775" y="2253"/>
                </a:lnTo>
                <a:lnTo>
                  <a:pt x="767" y="2259"/>
                </a:lnTo>
                <a:lnTo>
                  <a:pt x="754" y="2253"/>
                </a:lnTo>
                <a:lnTo>
                  <a:pt x="752" y="2264"/>
                </a:lnTo>
                <a:lnTo>
                  <a:pt x="763" y="2270"/>
                </a:lnTo>
                <a:lnTo>
                  <a:pt x="750" y="2292"/>
                </a:lnTo>
                <a:lnTo>
                  <a:pt x="764" y="2355"/>
                </a:lnTo>
                <a:lnTo>
                  <a:pt x="760" y="2368"/>
                </a:lnTo>
                <a:lnTo>
                  <a:pt x="748" y="2372"/>
                </a:lnTo>
                <a:lnTo>
                  <a:pt x="726" y="2395"/>
                </a:lnTo>
                <a:lnTo>
                  <a:pt x="722" y="2410"/>
                </a:lnTo>
                <a:lnTo>
                  <a:pt x="767" y="2442"/>
                </a:lnTo>
                <a:lnTo>
                  <a:pt x="755" y="2436"/>
                </a:lnTo>
                <a:lnTo>
                  <a:pt x="755" y="2444"/>
                </a:lnTo>
                <a:lnTo>
                  <a:pt x="744" y="2446"/>
                </a:lnTo>
                <a:lnTo>
                  <a:pt x="737" y="2457"/>
                </a:lnTo>
                <a:lnTo>
                  <a:pt x="724" y="2455"/>
                </a:lnTo>
                <a:lnTo>
                  <a:pt x="726" y="2446"/>
                </a:lnTo>
                <a:lnTo>
                  <a:pt x="711" y="2446"/>
                </a:lnTo>
                <a:lnTo>
                  <a:pt x="706" y="2460"/>
                </a:lnTo>
                <a:lnTo>
                  <a:pt x="698" y="2457"/>
                </a:lnTo>
                <a:lnTo>
                  <a:pt x="709" y="2421"/>
                </a:lnTo>
                <a:lnTo>
                  <a:pt x="692" y="2411"/>
                </a:lnTo>
                <a:lnTo>
                  <a:pt x="677" y="2416"/>
                </a:lnTo>
                <a:lnTo>
                  <a:pt x="683" y="2429"/>
                </a:lnTo>
                <a:lnTo>
                  <a:pt x="679" y="2436"/>
                </a:lnTo>
                <a:lnTo>
                  <a:pt x="672" y="2436"/>
                </a:lnTo>
                <a:lnTo>
                  <a:pt x="666" y="2427"/>
                </a:lnTo>
                <a:lnTo>
                  <a:pt x="652" y="2433"/>
                </a:lnTo>
                <a:lnTo>
                  <a:pt x="646" y="2417"/>
                </a:lnTo>
                <a:lnTo>
                  <a:pt x="637" y="2423"/>
                </a:lnTo>
                <a:lnTo>
                  <a:pt x="644" y="2436"/>
                </a:lnTo>
                <a:lnTo>
                  <a:pt x="637" y="2443"/>
                </a:lnTo>
                <a:lnTo>
                  <a:pt x="618" y="2437"/>
                </a:lnTo>
                <a:lnTo>
                  <a:pt x="591" y="2442"/>
                </a:lnTo>
                <a:lnTo>
                  <a:pt x="584" y="2427"/>
                </a:lnTo>
                <a:lnTo>
                  <a:pt x="592" y="2423"/>
                </a:lnTo>
                <a:lnTo>
                  <a:pt x="592" y="2414"/>
                </a:lnTo>
                <a:lnTo>
                  <a:pt x="579" y="2411"/>
                </a:lnTo>
                <a:lnTo>
                  <a:pt x="569" y="2365"/>
                </a:lnTo>
                <a:lnTo>
                  <a:pt x="577" y="2328"/>
                </a:lnTo>
                <a:lnTo>
                  <a:pt x="588" y="2310"/>
                </a:lnTo>
                <a:lnTo>
                  <a:pt x="581" y="2302"/>
                </a:lnTo>
                <a:lnTo>
                  <a:pt x="542" y="2305"/>
                </a:lnTo>
                <a:lnTo>
                  <a:pt x="502" y="2325"/>
                </a:lnTo>
                <a:lnTo>
                  <a:pt x="515" y="2391"/>
                </a:lnTo>
                <a:lnTo>
                  <a:pt x="506" y="2406"/>
                </a:lnTo>
                <a:lnTo>
                  <a:pt x="477" y="2416"/>
                </a:lnTo>
                <a:lnTo>
                  <a:pt x="422" y="2404"/>
                </a:lnTo>
                <a:lnTo>
                  <a:pt x="430" y="2391"/>
                </a:lnTo>
                <a:lnTo>
                  <a:pt x="411" y="2384"/>
                </a:lnTo>
                <a:lnTo>
                  <a:pt x="421" y="2374"/>
                </a:lnTo>
                <a:lnTo>
                  <a:pt x="414" y="2362"/>
                </a:lnTo>
                <a:lnTo>
                  <a:pt x="388" y="2361"/>
                </a:lnTo>
                <a:lnTo>
                  <a:pt x="385" y="2345"/>
                </a:lnTo>
                <a:lnTo>
                  <a:pt x="395" y="2342"/>
                </a:lnTo>
                <a:lnTo>
                  <a:pt x="399" y="2332"/>
                </a:lnTo>
                <a:lnTo>
                  <a:pt x="394" y="2322"/>
                </a:lnTo>
                <a:lnTo>
                  <a:pt x="414" y="2318"/>
                </a:lnTo>
                <a:lnTo>
                  <a:pt x="402" y="2282"/>
                </a:lnTo>
                <a:lnTo>
                  <a:pt x="389" y="2277"/>
                </a:lnTo>
                <a:lnTo>
                  <a:pt x="382" y="2264"/>
                </a:lnTo>
                <a:lnTo>
                  <a:pt x="386" y="2238"/>
                </a:lnTo>
                <a:lnTo>
                  <a:pt x="372" y="2233"/>
                </a:lnTo>
                <a:lnTo>
                  <a:pt x="373" y="2220"/>
                </a:lnTo>
                <a:lnTo>
                  <a:pt x="347" y="2186"/>
                </a:lnTo>
                <a:lnTo>
                  <a:pt x="337" y="2136"/>
                </a:lnTo>
                <a:lnTo>
                  <a:pt x="355" y="2119"/>
                </a:lnTo>
                <a:lnTo>
                  <a:pt x="350" y="2106"/>
                </a:lnTo>
                <a:lnTo>
                  <a:pt x="356" y="2100"/>
                </a:lnTo>
                <a:lnTo>
                  <a:pt x="373" y="2099"/>
                </a:lnTo>
                <a:lnTo>
                  <a:pt x="371" y="2083"/>
                </a:lnTo>
                <a:lnTo>
                  <a:pt x="381" y="2065"/>
                </a:lnTo>
                <a:lnTo>
                  <a:pt x="375" y="2061"/>
                </a:lnTo>
                <a:lnTo>
                  <a:pt x="394" y="2051"/>
                </a:lnTo>
                <a:lnTo>
                  <a:pt x="396" y="2035"/>
                </a:lnTo>
                <a:lnTo>
                  <a:pt x="404" y="2047"/>
                </a:lnTo>
                <a:lnTo>
                  <a:pt x="432" y="2042"/>
                </a:lnTo>
                <a:lnTo>
                  <a:pt x="415" y="2019"/>
                </a:lnTo>
                <a:lnTo>
                  <a:pt x="415" y="2003"/>
                </a:lnTo>
                <a:lnTo>
                  <a:pt x="425" y="2003"/>
                </a:lnTo>
                <a:lnTo>
                  <a:pt x="418" y="1991"/>
                </a:lnTo>
                <a:lnTo>
                  <a:pt x="437" y="1985"/>
                </a:lnTo>
                <a:lnTo>
                  <a:pt x="435" y="1973"/>
                </a:lnTo>
                <a:lnTo>
                  <a:pt x="444" y="1962"/>
                </a:lnTo>
                <a:lnTo>
                  <a:pt x="484" y="1952"/>
                </a:lnTo>
                <a:close/>
                <a:moveTo>
                  <a:pt x="716" y="2002"/>
                </a:moveTo>
                <a:lnTo>
                  <a:pt x="721" y="2015"/>
                </a:lnTo>
                <a:lnTo>
                  <a:pt x="708" y="2045"/>
                </a:lnTo>
                <a:lnTo>
                  <a:pt x="692" y="2060"/>
                </a:lnTo>
                <a:lnTo>
                  <a:pt x="682" y="2116"/>
                </a:lnTo>
                <a:lnTo>
                  <a:pt x="705" y="2122"/>
                </a:lnTo>
                <a:lnTo>
                  <a:pt x="703" y="2084"/>
                </a:lnTo>
                <a:lnTo>
                  <a:pt x="726" y="2052"/>
                </a:lnTo>
                <a:lnTo>
                  <a:pt x="744" y="2055"/>
                </a:lnTo>
                <a:lnTo>
                  <a:pt x="748" y="2084"/>
                </a:lnTo>
                <a:lnTo>
                  <a:pt x="760" y="2080"/>
                </a:lnTo>
                <a:lnTo>
                  <a:pt x="778" y="2103"/>
                </a:lnTo>
                <a:lnTo>
                  <a:pt x="775" y="2127"/>
                </a:lnTo>
                <a:lnTo>
                  <a:pt x="763" y="2133"/>
                </a:lnTo>
                <a:lnTo>
                  <a:pt x="757" y="2148"/>
                </a:lnTo>
                <a:lnTo>
                  <a:pt x="770" y="2142"/>
                </a:lnTo>
                <a:lnTo>
                  <a:pt x="774" y="2155"/>
                </a:lnTo>
                <a:lnTo>
                  <a:pt x="767" y="2162"/>
                </a:lnTo>
                <a:lnTo>
                  <a:pt x="793" y="2162"/>
                </a:lnTo>
                <a:lnTo>
                  <a:pt x="794" y="2175"/>
                </a:lnTo>
                <a:lnTo>
                  <a:pt x="810" y="2179"/>
                </a:lnTo>
                <a:lnTo>
                  <a:pt x="813" y="2197"/>
                </a:lnTo>
                <a:lnTo>
                  <a:pt x="797" y="2197"/>
                </a:lnTo>
                <a:lnTo>
                  <a:pt x="788" y="2182"/>
                </a:lnTo>
                <a:lnTo>
                  <a:pt x="775" y="2192"/>
                </a:lnTo>
                <a:lnTo>
                  <a:pt x="758" y="2175"/>
                </a:lnTo>
                <a:lnTo>
                  <a:pt x="744" y="2181"/>
                </a:lnTo>
                <a:lnTo>
                  <a:pt x="702" y="2153"/>
                </a:lnTo>
                <a:lnTo>
                  <a:pt x="696" y="2175"/>
                </a:lnTo>
                <a:lnTo>
                  <a:pt x="672" y="2181"/>
                </a:lnTo>
                <a:lnTo>
                  <a:pt x="643" y="2181"/>
                </a:lnTo>
                <a:lnTo>
                  <a:pt x="613" y="2165"/>
                </a:lnTo>
                <a:lnTo>
                  <a:pt x="617" y="2159"/>
                </a:lnTo>
                <a:lnTo>
                  <a:pt x="604" y="2146"/>
                </a:lnTo>
                <a:lnTo>
                  <a:pt x="600" y="2125"/>
                </a:lnTo>
                <a:lnTo>
                  <a:pt x="603" y="2107"/>
                </a:lnTo>
                <a:lnTo>
                  <a:pt x="626" y="2093"/>
                </a:lnTo>
                <a:lnTo>
                  <a:pt x="628" y="2077"/>
                </a:lnTo>
                <a:lnTo>
                  <a:pt x="649" y="2061"/>
                </a:lnTo>
                <a:lnTo>
                  <a:pt x="650" y="2042"/>
                </a:lnTo>
                <a:lnTo>
                  <a:pt x="662" y="2025"/>
                </a:lnTo>
                <a:lnTo>
                  <a:pt x="693" y="2006"/>
                </a:lnTo>
                <a:lnTo>
                  <a:pt x="705" y="2009"/>
                </a:lnTo>
                <a:lnTo>
                  <a:pt x="716" y="2002"/>
                </a:lnTo>
                <a:close/>
                <a:moveTo>
                  <a:pt x="1005" y="2130"/>
                </a:moveTo>
                <a:lnTo>
                  <a:pt x="1046" y="2148"/>
                </a:lnTo>
                <a:lnTo>
                  <a:pt x="1061" y="2162"/>
                </a:lnTo>
                <a:lnTo>
                  <a:pt x="1057" y="2168"/>
                </a:lnTo>
                <a:lnTo>
                  <a:pt x="1016" y="2166"/>
                </a:lnTo>
                <a:lnTo>
                  <a:pt x="1005" y="2174"/>
                </a:lnTo>
                <a:lnTo>
                  <a:pt x="997" y="2197"/>
                </a:lnTo>
                <a:lnTo>
                  <a:pt x="979" y="2202"/>
                </a:lnTo>
                <a:lnTo>
                  <a:pt x="970" y="2189"/>
                </a:lnTo>
                <a:lnTo>
                  <a:pt x="977" y="2179"/>
                </a:lnTo>
                <a:lnTo>
                  <a:pt x="954" y="2174"/>
                </a:lnTo>
                <a:lnTo>
                  <a:pt x="948" y="2150"/>
                </a:lnTo>
                <a:lnTo>
                  <a:pt x="1005" y="2130"/>
                </a:lnTo>
                <a:close/>
                <a:moveTo>
                  <a:pt x="1068" y="2169"/>
                </a:moveTo>
                <a:lnTo>
                  <a:pt x="1090" y="2205"/>
                </a:lnTo>
                <a:lnTo>
                  <a:pt x="1117" y="2221"/>
                </a:lnTo>
                <a:lnTo>
                  <a:pt x="1107" y="2235"/>
                </a:lnTo>
                <a:lnTo>
                  <a:pt x="1071" y="2233"/>
                </a:lnTo>
                <a:lnTo>
                  <a:pt x="1081" y="2253"/>
                </a:lnTo>
                <a:lnTo>
                  <a:pt x="1075" y="2266"/>
                </a:lnTo>
                <a:lnTo>
                  <a:pt x="1067" y="2253"/>
                </a:lnTo>
                <a:lnTo>
                  <a:pt x="1045" y="2253"/>
                </a:lnTo>
                <a:lnTo>
                  <a:pt x="1044" y="2238"/>
                </a:lnTo>
                <a:lnTo>
                  <a:pt x="1022" y="2240"/>
                </a:lnTo>
                <a:lnTo>
                  <a:pt x="1019" y="2233"/>
                </a:lnTo>
                <a:lnTo>
                  <a:pt x="1032" y="2230"/>
                </a:lnTo>
                <a:lnTo>
                  <a:pt x="1028" y="2224"/>
                </a:lnTo>
                <a:lnTo>
                  <a:pt x="1003" y="2217"/>
                </a:lnTo>
                <a:lnTo>
                  <a:pt x="1006" y="2202"/>
                </a:lnTo>
                <a:lnTo>
                  <a:pt x="1013" y="2211"/>
                </a:lnTo>
                <a:lnTo>
                  <a:pt x="1028" y="2210"/>
                </a:lnTo>
                <a:lnTo>
                  <a:pt x="1016" y="2199"/>
                </a:lnTo>
                <a:lnTo>
                  <a:pt x="1032" y="2176"/>
                </a:lnTo>
                <a:lnTo>
                  <a:pt x="1068" y="2169"/>
                </a:lnTo>
                <a:close/>
                <a:moveTo>
                  <a:pt x="1489" y="2218"/>
                </a:moveTo>
                <a:lnTo>
                  <a:pt x="1490" y="2224"/>
                </a:lnTo>
                <a:lnTo>
                  <a:pt x="1477" y="2231"/>
                </a:lnTo>
                <a:lnTo>
                  <a:pt x="1485" y="2238"/>
                </a:lnTo>
                <a:lnTo>
                  <a:pt x="1486" y="2230"/>
                </a:lnTo>
                <a:lnTo>
                  <a:pt x="1493" y="2231"/>
                </a:lnTo>
                <a:lnTo>
                  <a:pt x="1489" y="2240"/>
                </a:lnTo>
                <a:lnTo>
                  <a:pt x="1502" y="2254"/>
                </a:lnTo>
                <a:lnTo>
                  <a:pt x="1503" y="2292"/>
                </a:lnTo>
                <a:lnTo>
                  <a:pt x="1525" y="2287"/>
                </a:lnTo>
                <a:lnTo>
                  <a:pt x="1535" y="2303"/>
                </a:lnTo>
                <a:lnTo>
                  <a:pt x="1529" y="2323"/>
                </a:lnTo>
                <a:lnTo>
                  <a:pt x="1495" y="2344"/>
                </a:lnTo>
                <a:lnTo>
                  <a:pt x="1483" y="2335"/>
                </a:lnTo>
                <a:lnTo>
                  <a:pt x="1460" y="2336"/>
                </a:lnTo>
                <a:lnTo>
                  <a:pt x="1466" y="2331"/>
                </a:lnTo>
                <a:lnTo>
                  <a:pt x="1460" y="2319"/>
                </a:lnTo>
                <a:lnTo>
                  <a:pt x="1470" y="2315"/>
                </a:lnTo>
                <a:lnTo>
                  <a:pt x="1446" y="2283"/>
                </a:lnTo>
                <a:lnTo>
                  <a:pt x="1451" y="2273"/>
                </a:lnTo>
                <a:lnTo>
                  <a:pt x="1450" y="2241"/>
                </a:lnTo>
                <a:lnTo>
                  <a:pt x="1460" y="2253"/>
                </a:lnTo>
                <a:lnTo>
                  <a:pt x="1459" y="2274"/>
                </a:lnTo>
                <a:lnTo>
                  <a:pt x="1472" y="2267"/>
                </a:lnTo>
                <a:lnTo>
                  <a:pt x="1469" y="2248"/>
                </a:lnTo>
                <a:lnTo>
                  <a:pt x="1489" y="2260"/>
                </a:lnTo>
                <a:lnTo>
                  <a:pt x="1477" y="2241"/>
                </a:lnTo>
                <a:lnTo>
                  <a:pt x="1461" y="2246"/>
                </a:lnTo>
                <a:lnTo>
                  <a:pt x="1457" y="2233"/>
                </a:lnTo>
                <a:lnTo>
                  <a:pt x="1461" y="2218"/>
                </a:lnTo>
                <a:lnTo>
                  <a:pt x="1489" y="2218"/>
                </a:lnTo>
                <a:close/>
                <a:moveTo>
                  <a:pt x="1082" y="2557"/>
                </a:moveTo>
                <a:lnTo>
                  <a:pt x="1104" y="2574"/>
                </a:lnTo>
                <a:lnTo>
                  <a:pt x="1116" y="2571"/>
                </a:lnTo>
                <a:lnTo>
                  <a:pt x="1133" y="2586"/>
                </a:lnTo>
                <a:lnTo>
                  <a:pt x="1129" y="2596"/>
                </a:lnTo>
                <a:lnTo>
                  <a:pt x="1116" y="2599"/>
                </a:lnTo>
                <a:lnTo>
                  <a:pt x="1127" y="2604"/>
                </a:lnTo>
                <a:lnTo>
                  <a:pt x="1133" y="2615"/>
                </a:lnTo>
                <a:lnTo>
                  <a:pt x="1149" y="2586"/>
                </a:lnTo>
                <a:lnTo>
                  <a:pt x="1173" y="2584"/>
                </a:lnTo>
                <a:lnTo>
                  <a:pt x="1163" y="2594"/>
                </a:lnTo>
                <a:lnTo>
                  <a:pt x="1169" y="2602"/>
                </a:lnTo>
                <a:lnTo>
                  <a:pt x="1155" y="2610"/>
                </a:lnTo>
                <a:lnTo>
                  <a:pt x="1157" y="2626"/>
                </a:lnTo>
                <a:lnTo>
                  <a:pt x="1127" y="2625"/>
                </a:lnTo>
                <a:lnTo>
                  <a:pt x="1126" y="2616"/>
                </a:lnTo>
                <a:lnTo>
                  <a:pt x="1111" y="2610"/>
                </a:lnTo>
                <a:lnTo>
                  <a:pt x="1100" y="2626"/>
                </a:lnTo>
                <a:lnTo>
                  <a:pt x="1081" y="2627"/>
                </a:lnTo>
                <a:lnTo>
                  <a:pt x="1078" y="2643"/>
                </a:lnTo>
                <a:lnTo>
                  <a:pt x="1061" y="2640"/>
                </a:lnTo>
                <a:lnTo>
                  <a:pt x="1057" y="2630"/>
                </a:lnTo>
                <a:lnTo>
                  <a:pt x="1077" y="2627"/>
                </a:lnTo>
                <a:lnTo>
                  <a:pt x="1077" y="2617"/>
                </a:lnTo>
                <a:lnTo>
                  <a:pt x="1062" y="2607"/>
                </a:lnTo>
                <a:lnTo>
                  <a:pt x="1068" y="2594"/>
                </a:lnTo>
                <a:lnTo>
                  <a:pt x="1052" y="2603"/>
                </a:lnTo>
                <a:lnTo>
                  <a:pt x="1044" y="2590"/>
                </a:lnTo>
                <a:lnTo>
                  <a:pt x="1064" y="2583"/>
                </a:lnTo>
                <a:lnTo>
                  <a:pt x="1052" y="2566"/>
                </a:lnTo>
                <a:lnTo>
                  <a:pt x="1061" y="2558"/>
                </a:lnTo>
                <a:lnTo>
                  <a:pt x="1082" y="2557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A7B9E414-38D6-F848-8110-9515F4C0EBAF}"/>
              </a:ext>
            </a:extLst>
          </p:cNvPr>
          <p:cNvSpPr>
            <a:spLocks noEditPoints="1"/>
          </p:cNvSpPr>
          <p:nvPr/>
        </p:nvSpPr>
        <p:spPr bwMode="auto">
          <a:xfrm>
            <a:off x="3323661" y="5642615"/>
            <a:ext cx="713464" cy="387752"/>
          </a:xfrm>
          <a:custGeom>
            <a:avLst/>
            <a:gdLst>
              <a:gd name="T0" fmla="*/ 1355 w 1381"/>
              <a:gd name="T1" fmla="*/ 105 h 751"/>
              <a:gd name="T2" fmla="*/ 1371 w 1381"/>
              <a:gd name="T3" fmla="*/ 113 h 751"/>
              <a:gd name="T4" fmla="*/ 1330 w 1381"/>
              <a:gd name="T5" fmla="*/ 147 h 751"/>
              <a:gd name="T6" fmla="*/ 1350 w 1381"/>
              <a:gd name="T7" fmla="*/ 81 h 751"/>
              <a:gd name="T8" fmla="*/ 1211 w 1381"/>
              <a:gd name="T9" fmla="*/ 394 h 751"/>
              <a:gd name="T10" fmla="*/ 1160 w 1381"/>
              <a:gd name="T11" fmla="*/ 500 h 751"/>
              <a:gd name="T12" fmla="*/ 1046 w 1381"/>
              <a:gd name="T13" fmla="*/ 525 h 751"/>
              <a:gd name="T14" fmla="*/ 878 w 1381"/>
              <a:gd name="T15" fmla="*/ 605 h 751"/>
              <a:gd name="T16" fmla="*/ 780 w 1381"/>
              <a:gd name="T17" fmla="*/ 643 h 751"/>
              <a:gd name="T18" fmla="*/ 729 w 1381"/>
              <a:gd name="T19" fmla="*/ 662 h 751"/>
              <a:gd name="T20" fmla="*/ 688 w 1381"/>
              <a:gd name="T21" fmla="*/ 675 h 751"/>
              <a:gd name="T22" fmla="*/ 594 w 1381"/>
              <a:gd name="T23" fmla="*/ 676 h 751"/>
              <a:gd name="T24" fmla="*/ 494 w 1381"/>
              <a:gd name="T25" fmla="*/ 659 h 751"/>
              <a:gd name="T26" fmla="*/ 418 w 1381"/>
              <a:gd name="T27" fmla="*/ 652 h 751"/>
              <a:gd name="T28" fmla="*/ 228 w 1381"/>
              <a:gd name="T29" fmla="*/ 695 h 751"/>
              <a:gd name="T30" fmla="*/ 212 w 1381"/>
              <a:gd name="T31" fmla="*/ 739 h 751"/>
              <a:gd name="T32" fmla="*/ 170 w 1381"/>
              <a:gd name="T33" fmla="*/ 739 h 751"/>
              <a:gd name="T34" fmla="*/ 121 w 1381"/>
              <a:gd name="T35" fmla="*/ 667 h 751"/>
              <a:gd name="T36" fmla="*/ 0 w 1381"/>
              <a:gd name="T37" fmla="*/ 562 h 751"/>
              <a:gd name="T38" fmla="*/ 7 w 1381"/>
              <a:gd name="T39" fmla="*/ 457 h 751"/>
              <a:gd name="T40" fmla="*/ 82 w 1381"/>
              <a:gd name="T41" fmla="*/ 386 h 751"/>
              <a:gd name="T42" fmla="*/ 164 w 1381"/>
              <a:gd name="T43" fmla="*/ 313 h 751"/>
              <a:gd name="T44" fmla="*/ 249 w 1381"/>
              <a:gd name="T45" fmla="*/ 200 h 751"/>
              <a:gd name="T46" fmla="*/ 324 w 1381"/>
              <a:gd name="T47" fmla="*/ 186 h 751"/>
              <a:gd name="T48" fmla="*/ 382 w 1381"/>
              <a:gd name="T49" fmla="*/ 153 h 751"/>
              <a:gd name="T50" fmla="*/ 424 w 1381"/>
              <a:gd name="T51" fmla="*/ 150 h 751"/>
              <a:gd name="T52" fmla="*/ 545 w 1381"/>
              <a:gd name="T53" fmla="*/ 111 h 751"/>
              <a:gd name="T54" fmla="*/ 601 w 1381"/>
              <a:gd name="T55" fmla="*/ 100 h 751"/>
              <a:gd name="T56" fmla="*/ 662 w 1381"/>
              <a:gd name="T57" fmla="*/ 91 h 751"/>
              <a:gd name="T58" fmla="*/ 737 w 1381"/>
              <a:gd name="T59" fmla="*/ 61 h 751"/>
              <a:gd name="T60" fmla="*/ 823 w 1381"/>
              <a:gd name="T61" fmla="*/ 19 h 751"/>
              <a:gd name="T62" fmla="*/ 876 w 1381"/>
              <a:gd name="T63" fmla="*/ 26 h 751"/>
              <a:gd name="T64" fmla="*/ 1018 w 1381"/>
              <a:gd name="T65" fmla="*/ 16 h 751"/>
              <a:gd name="T66" fmla="*/ 1081 w 1381"/>
              <a:gd name="T67" fmla="*/ 20 h 751"/>
              <a:gd name="T68" fmla="*/ 1133 w 1381"/>
              <a:gd name="T69" fmla="*/ 36 h 751"/>
              <a:gd name="T70" fmla="*/ 1186 w 1381"/>
              <a:gd name="T71" fmla="*/ 82 h 751"/>
              <a:gd name="T72" fmla="*/ 1263 w 1381"/>
              <a:gd name="T73" fmla="*/ 89 h 751"/>
              <a:gd name="T74" fmla="*/ 1280 w 1381"/>
              <a:gd name="T75" fmla="*/ 130 h 751"/>
              <a:gd name="T76" fmla="*/ 1258 w 1381"/>
              <a:gd name="T77" fmla="*/ 169 h 751"/>
              <a:gd name="T78" fmla="*/ 1317 w 1381"/>
              <a:gd name="T79" fmla="*/ 202 h 751"/>
              <a:gd name="T80" fmla="*/ 1309 w 1381"/>
              <a:gd name="T81" fmla="*/ 215 h 751"/>
              <a:gd name="T82" fmla="*/ 1319 w 1381"/>
              <a:gd name="T83" fmla="*/ 274 h 751"/>
              <a:gd name="T84" fmla="*/ 1299 w 1381"/>
              <a:gd name="T85" fmla="*/ 273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81" h="751">
                <a:moveTo>
                  <a:pt x="1350" y="81"/>
                </a:moveTo>
                <a:lnTo>
                  <a:pt x="1362" y="94"/>
                </a:lnTo>
                <a:lnTo>
                  <a:pt x="1355" y="105"/>
                </a:lnTo>
                <a:lnTo>
                  <a:pt x="1369" y="100"/>
                </a:lnTo>
                <a:lnTo>
                  <a:pt x="1381" y="104"/>
                </a:lnTo>
                <a:lnTo>
                  <a:pt x="1371" y="113"/>
                </a:lnTo>
                <a:lnTo>
                  <a:pt x="1378" y="134"/>
                </a:lnTo>
                <a:lnTo>
                  <a:pt x="1368" y="156"/>
                </a:lnTo>
                <a:lnTo>
                  <a:pt x="1330" y="147"/>
                </a:lnTo>
                <a:lnTo>
                  <a:pt x="1323" y="121"/>
                </a:lnTo>
                <a:lnTo>
                  <a:pt x="1337" y="85"/>
                </a:lnTo>
                <a:lnTo>
                  <a:pt x="1350" y="81"/>
                </a:lnTo>
                <a:close/>
                <a:moveTo>
                  <a:pt x="1267" y="352"/>
                </a:moveTo>
                <a:lnTo>
                  <a:pt x="1241" y="362"/>
                </a:lnTo>
                <a:lnTo>
                  <a:pt x="1211" y="394"/>
                </a:lnTo>
                <a:lnTo>
                  <a:pt x="1202" y="430"/>
                </a:lnTo>
                <a:lnTo>
                  <a:pt x="1157" y="474"/>
                </a:lnTo>
                <a:lnTo>
                  <a:pt x="1160" y="500"/>
                </a:lnTo>
                <a:lnTo>
                  <a:pt x="1137" y="526"/>
                </a:lnTo>
                <a:lnTo>
                  <a:pt x="1098" y="535"/>
                </a:lnTo>
                <a:lnTo>
                  <a:pt x="1046" y="525"/>
                </a:lnTo>
                <a:lnTo>
                  <a:pt x="990" y="584"/>
                </a:lnTo>
                <a:lnTo>
                  <a:pt x="945" y="587"/>
                </a:lnTo>
                <a:lnTo>
                  <a:pt x="878" y="605"/>
                </a:lnTo>
                <a:lnTo>
                  <a:pt x="863" y="598"/>
                </a:lnTo>
                <a:lnTo>
                  <a:pt x="827" y="604"/>
                </a:lnTo>
                <a:lnTo>
                  <a:pt x="780" y="643"/>
                </a:lnTo>
                <a:lnTo>
                  <a:pt x="778" y="656"/>
                </a:lnTo>
                <a:lnTo>
                  <a:pt x="745" y="669"/>
                </a:lnTo>
                <a:lnTo>
                  <a:pt x="729" y="662"/>
                </a:lnTo>
                <a:lnTo>
                  <a:pt x="728" y="653"/>
                </a:lnTo>
                <a:lnTo>
                  <a:pt x="696" y="652"/>
                </a:lnTo>
                <a:lnTo>
                  <a:pt x="688" y="675"/>
                </a:lnTo>
                <a:lnTo>
                  <a:pt x="662" y="659"/>
                </a:lnTo>
                <a:lnTo>
                  <a:pt x="623" y="662"/>
                </a:lnTo>
                <a:lnTo>
                  <a:pt x="594" y="676"/>
                </a:lnTo>
                <a:lnTo>
                  <a:pt x="528" y="692"/>
                </a:lnTo>
                <a:lnTo>
                  <a:pt x="507" y="662"/>
                </a:lnTo>
                <a:lnTo>
                  <a:pt x="494" y="659"/>
                </a:lnTo>
                <a:lnTo>
                  <a:pt x="453" y="670"/>
                </a:lnTo>
                <a:lnTo>
                  <a:pt x="428" y="650"/>
                </a:lnTo>
                <a:lnTo>
                  <a:pt x="418" y="652"/>
                </a:lnTo>
                <a:lnTo>
                  <a:pt x="359" y="679"/>
                </a:lnTo>
                <a:lnTo>
                  <a:pt x="283" y="659"/>
                </a:lnTo>
                <a:lnTo>
                  <a:pt x="228" y="695"/>
                </a:lnTo>
                <a:lnTo>
                  <a:pt x="228" y="748"/>
                </a:lnTo>
                <a:lnTo>
                  <a:pt x="218" y="751"/>
                </a:lnTo>
                <a:lnTo>
                  <a:pt x="212" y="739"/>
                </a:lnTo>
                <a:lnTo>
                  <a:pt x="203" y="739"/>
                </a:lnTo>
                <a:lnTo>
                  <a:pt x="186" y="751"/>
                </a:lnTo>
                <a:lnTo>
                  <a:pt x="170" y="739"/>
                </a:lnTo>
                <a:lnTo>
                  <a:pt x="174" y="719"/>
                </a:lnTo>
                <a:lnTo>
                  <a:pt x="159" y="719"/>
                </a:lnTo>
                <a:lnTo>
                  <a:pt x="121" y="667"/>
                </a:lnTo>
                <a:lnTo>
                  <a:pt x="66" y="644"/>
                </a:lnTo>
                <a:lnTo>
                  <a:pt x="33" y="617"/>
                </a:lnTo>
                <a:lnTo>
                  <a:pt x="0" y="562"/>
                </a:lnTo>
                <a:lnTo>
                  <a:pt x="10" y="503"/>
                </a:lnTo>
                <a:lnTo>
                  <a:pt x="0" y="470"/>
                </a:lnTo>
                <a:lnTo>
                  <a:pt x="7" y="457"/>
                </a:lnTo>
                <a:lnTo>
                  <a:pt x="32" y="444"/>
                </a:lnTo>
                <a:lnTo>
                  <a:pt x="32" y="418"/>
                </a:lnTo>
                <a:lnTo>
                  <a:pt x="82" y="386"/>
                </a:lnTo>
                <a:lnTo>
                  <a:pt x="104" y="353"/>
                </a:lnTo>
                <a:lnTo>
                  <a:pt x="125" y="358"/>
                </a:lnTo>
                <a:lnTo>
                  <a:pt x="164" y="313"/>
                </a:lnTo>
                <a:lnTo>
                  <a:pt x="172" y="261"/>
                </a:lnTo>
                <a:lnTo>
                  <a:pt x="248" y="231"/>
                </a:lnTo>
                <a:lnTo>
                  <a:pt x="249" y="200"/>
                </a:lnTo>
                <a:lnTo>
                  <a:pt x="255" y="196"/>
                </a:lnTo>
                <a:lnTo>
                  <a:pt x="291" y="195"/>
                </a:lnTo>
                <a:lnTo>
                  <a:pt x="324" y="186"/>
                </a:lnTo>
                <a:lnTo>
                  <a:pt x="329" y="176"/>
                </a:lnTo>
                <a:lnTo>
                  <a:pt x="352" y="177"/>
                </a:lnTo>
                <a:lnTo>
                  <a:pt x="382" y="153"/>
                </a:lnTo>
                <a:lnTo>
                  <a:pt x="391" y="153"/>
                </a:lnTo>
                <a:lnTo>
                  <a:pt x="404" y="166"/>
                </a:lnTo>
                <a:lnTo>
                  <a:pt x="424" y="150"/>
                </a:lnTo>
                <a:lnTo>
                  <a:pt x="499" y="131"/>
                </a:lnTo>
                <a:lnTo>
                  <a:pt x="522" y="113"/>
                </a:lnTo>
                <a:lnTo>
                  <a:pt x="545" y="111"/>
                </a:lnTo>
                <a:lnTo>
                  <a:pt x="552" y="97"/>
                </a:lnTo>
                <a:lnTo>
                  <a:pt x="565" y="89"/>
                </a:lnTo>
                <a:lnTo>
                  <a:pt x="601" y="100"/>
                </a:lnTo>
                <a:lnTo>
                  <a:pt x="624" y="97"/>
                </a:lnTo>
                <a:lnTo>
                  <a:pt x="644" y="82"/>
                </a:lnTo>
                <a:lnTo>
                  <a:pt x="662" y="91"/>
                </a:lnTo>
                <a:lnTo>
                  <a:pt x="685" y="78"/>
                </a:lnTo>
                <a:lnTo>
                  <a:pt x="722" y="81"/>
                </a:lnTo>
                <a:lnTo>
                  <a:pt x="737" y="61"/>
                </a:lnTo>
                <a:lnTo>
                  <a:pt x="803" y="55"/>
                </a:lnTo>
                <a:lnTo>
                  <a:pt x="804" y="40"/>
                </a:lnTo>
                <a:lnTo>
                  <a:pt x="823" y="19"/>
                </a:lnTo>
                <a:lnTo>
                  <a:pt x="856" y="46"/>
                </a:lnTo>
                <a:lnTo>
                  <a:pt x="872" y="42"/>
                </a:lnTo>
                <a:lnTo>
                  <a:pt x="876" y="26"/>
                </a:lnTo>
                <a:lnTo>
                  <a:pt x="892" y="32"/>
                </a:lnTo>
                <a:lnTo>
                  <a:pt x="960" y="10"/>
                </a:lnTo>
                <a:lnTo>
                  <a:pt x="1018" y="16"/>
                </a:lnTo>
                <a:lnTo>
                  <a:pt x="1022" y="0"/>
                </a:lnTo>
                <a:lnTo>
                  <a:pt x="1075" y="10"/>
                </a:lnTo>
                <a:lnTo>
                  <a:pt x="1081" y="20"/>
                </a:lnTo>
                <a:lnTo>
                  <a:pt x="1114" y="9"/>
                </a:lnTo>
                <a:lnTo>
                  <a:pt x="1131" y="10"/>
                </a:lnTo>
                <a:lnTo>
                  <a:pt x="1133" y="36"/>
                </a:lnTo>
                <a:lnTo>
                  <a:pt x="1154" y="65"/>
                </a:lnTo>
                <a:lnTo>
                  <a:pt x="1173" y="66"/>
                </a:lnTo>
                <a:lnTo>
                  <a:pt x="1186" y="82"/>
                </a:lnTo>
                <a:lnTo>
                  <a:pt x="1203" y="71"/>
                </a:lnTo>
                <a:lnTo>
                  <a:pt x="1244" y="75"/>
                </a:lnTo>
                <a:lnTo>
                  <a:pt x="1263" y="89"/>
                </a:lnTo>
                <a:lnTo>
                  <a:pt x="1255" y="113"/>
                </a:lnTo>
                <a:lnTo>
                  <a:pt x="1273" y="113"/>
                </a:lnTo>
                <a:lnTo>
                  <a:pt x="1280" y="130"/>
                </a:lnTo>
                <a:lnTo>
                  <a:pt x="1277" y="153"/>
                </a:lnTo>
                <a:lnTo>
                  <a:pt x="1263" y="156"/>
                </a:lnTo>
                <a:lnTo>
                  <a:pt x="1258" y="169"/>
                </a:lnTo>
                <a:lnTo>
                  <a:pt x="1291" y="195"/>
                </a:lnTo>
                <a:lnTo>
                  <a:pt x="1316" y="186"/>
                </a:lnTo>
                <a:lnTo>
                  <a:pt x="1317" y="202"/>
                </a:lnTo>
                <a:lnTo>
                  <a:pt x="1335" y="216"/>
                </a:lnTo>
                <a:lnTo>
                  <a:pt x="1326" y="226"/>
                </a:lnTo>
                <a:lnTo>
                  <a:pt x="1309" y="215"/>
                </a:lnTo>
                <a:lnTo>
                  <a:pt x="1294" y="236"/>
                </a:lnTo>
                <a:lnTo>
                  <a:pt x="1291" y="255"/>
                </a:lnTo>
                <a:lnTo>
                  <a:pt x="1319" y="274"/>
                </a:lnTo>
                <a:lnTo>
                  <a:pt x="1306" y="290"/>
                </a:lnTo>
                <a:lnTo>
                  <a:pt x="1294" y="281"/>
                </a:lnTo>
                <a:lnTo>
                  <a:pt x="1299" y="273"/>
                </a:lnTo>
                <a:lnTo>
                  <a:pt x="1283" y="267"/>
                </a:lnTo>
                <a:lnTo>
                  <a:pt x="1267" y="35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Freeform 21">
            <a:extLst>
              <a:ext uri="{FF2B5EF4-FFF2-40B4-BE49-F238E27FC236}">
                <a16:creationId xmlns:a16="http://schemas.microsoft.com/office/drawing/2014/main" id="{3A01D60B-8DF1-6E40-9586-081C0AE09FCD}"/>
              </a:ext>
            </a:extLst>
          </p:cNvPr>
          <p:cNvSpPr>
            <a:spLocks/>
          </p:cNvSpPr>
          <p:nvPr/>
        </p:nvSpPr>
        <p:spPr bwMode="auto">
          <a:xfrm>
            <a:off x="2023141" y="3333164"/>
            <a:ext cx="198529" cy="448242"/>
          </a:xfrm>
          <a:custGeom>
            <a:avLst/>
            <a:gdLst>
              <a:gd name="T0" fmla="*/ 268 w 385"/>
              <a:gd name="T1" fmla="*/ 85 h 865"/>
              <a:gd name="T2" fmla="*/ 296 w 385"/>
              <a:gd name="T3" fmla="*/ 125 h 865"/>
              <a:gd name="T4" fmla="*/ 290 w 385"/>
              <a:gd name="T5" fmla="*/ 176 h 865"/>
              <a:gd name="T6" fmla="*/ 251 w 385"/>
              <a:gd name="T7" fmla="*/ 186 h 865"/>
              <a:gd name="T8" fmla="*/ 302 w 385"/>
              <a:gd name="T9" fmla="*/ 248 h 865"/>
              <a:gd name="T10" fmla="*/ 302 w 385"/>
              <a:gd name="T11" fmla="*/ 298 h 865"/>
              <a:gd name="T12" fmla="*/ 309 w 385"/>
              <a:gd name="T13" fmla="*/ 323 h 865"/>
              <a:gd name="T14" fmla="*/ 369 w 385"/>
              <a:gd name="T15" fmla="*/ 327 h 865"/>
              <a:gd name="T16" fmla="*/ 368 w 385"/>
              <a:gd name="T17" fmla="*/ 353 h 865"/>
              <a:gd name="T18" fmla="*/ 353 w 385"/>
              <a:gd name="T19" fmla="*/ 385 h 865"/>
              <a:gd name="T20" fmla="*/ 372 w 385"/>
              <a:gd name="T21" fmla="*/ 406 h 865"/>
              <a:gd name="T22" fmla="*/ 339 w 385"/>
              <a:gd name="T23" fmla="*/ 516 h 865"/>
              <a:gd name="T24" fmla="*/ 349 w 385"/>
              <a:gd name="T25" fmla="*/ 501 h 865"/>
              <a:gd name="T26" fmla="*/ 356 w 385"/>
              <a:gd name="T27" fmla="*/ 496 h 865"/>
              <a:gd name="T28" fmla="*/ 369 w 385"/>
              <a:gd name="T29" fmla="*/ 498 h 865"/>
              <a:gd name="T30" fmla="*/ 381 w 385"/>
              <a:gd name="T31" fmla="*/ 514 h 865"/>
              <a:gd name="T32" fmla="*/ 385 w 385"/>
              <a:gd name="T33" fmla="*/ 514 h 865"/>
              <a:gd name="T34" fmla="*/ 379 w 385"/>
              <a:gd name="T35" fmla="*/ 573 h 865"/>
              <a:gd name="T36" fmla="*/ 364 w 385"/>
              <a:gd name="T37" fmla="*/ 624 h 865"/>
              <a:gd name="T38" fmla="*/ 302 w 385"/>
              <a:gd name="T39" fmla="*/ 651 h 865"/>
              <a:gd name="T40" fmla="*/ 284 w 385"/>
              <a:gd name="T41" fmla="*/ 653 h 865"/>
              <a:gd name="T42" fmla="*/ 240 w 385"/>
              <a:gd name="T43" fmla="*/ 663 h 865"/>
              <a:gd name="T44" fmla="*/ 245 w 385"/>
              <a:gd name="T45" fmla="*/ 820 h 865"/>
              <a:gd name="T46" fmla="*/ 206 w 385"/>
              <a:gd name="T47" fmla="*/ 865 h 865"/>
              <a:gd name="T48" fmla="*/ 175 w 385"/>
              <a:gd name="T49" fmla="*/ 828 h 865"/>
              <a:gd name="T50" fmla="*/ 145 w 385"/>
              <a:gd name="T51" fmla="*/ 804 h 865"/>
              <a:gd name="T52" fmla="*/ 121 w 385"/>
              <a:gd name="T53" fmla="*/ 748 h 865"/>
              <a:gd name="T54" fmla="*/ 124 w 385"/>
              <a:gd name="T55" fmla="*/ 676 h 865"/>
              <a:gd name="T56" fmla="*/ 120 w 385"/>
              <a:gd name="T57" fmla="*/ 624 h 865"/>
              <a:gd name="T58" fmla="*/ 96 w 385"/>
              <a:gd name="T59" fmla="*/ 555 h 865"/>
              <a:gd name="T60" fmla="*/ 47 w 385"/>
              <a:gd name="T61" fmla="*/ 527 h 865"/>
              <a:gd name="T62" fmla="*/ 13 w 385"/>
              <a:gd name="T63" fmla="*/ 481 h 865"/>
              <a:gd name="T64" fmla="*/ 10 w 385"/>
              <a:gd name="T65" fmla="*/ 445 h 865"/>
              <a:gd name="T66" fmla="*/ 31 w 385"/>
              <a:gd name="T67" fmla="*/ 402 h 865"/>
              <a:gd name="T68" fmla="*/ 31 w 385"/>
              <a:gd name="T69" fmla="*/ 346 h 865"/>
              <a:gd name="T70" fmla="*/ 28 w 385"/>
              <a:gd name="T71" fmla="*/ 282 h 865"/>
              <a:gd name="T72" fmla="*/ 22 w 385"/>
              <a:gd name="T73" fmla="*/ 222 h 865"/>
              <a:gd name="T74" fmla="*/ 35 w 385"/>
              <a:gd name="T75" fmla="*/ 179 h 865"/>
              <a:gd name="T76" fmla="*/ 31 w 385"/>
              <a:gd name="T77" fmla="*/ 122 h 865"/>
              <a:gd name="T78" fmla="*/ 21 w 385"/>
              <a:gd name="T79" fmla="*/ 86 h 865"/>
              <a:gd name="T80" fmla="*/ 0 w 385"/>
              <a:gd name="T81" fmla="*/ 50 h 865"/>
              <a:gd name="T82" fmla="*/ 8 w 385"/>
              <a:gd name="T83" fmla="*/ 19 h 865"/>
              <a:gd name="T84" fmla="*/ 57 w 385"/>
              <a:gd name="T85" fmla="*/ 0 h 865"/>
              <a:gd name="T86" fmla="*/ 103 w 385"/>
              <a:gd name="T87" fmla="*/ 14 h 865"/>
              <a:gd name="T88" fmla="*/ 129 w 385"/>
              <a:gd name="T89" fmla="*/ 43 h 865"/>
              <a:gd name="T90" fmla="*/ 178 w 385"/>
              <a:gd name="T91" fmla="*/ 72 h 865"/>
              <a:gd name="T92" fmla="*/ 224 w 385"/>
              <a:gd name="T93" fmla="*/ 89 h 865"/>
              <a:gd name="T94" fmla="*/ 268 w 385"/>
              <a:gd name="T95" fmla="*/ 85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5" h="865">
                <a:moveTo>
                  <a:pt x="268" y="85"/>
                </a:moveTo>
                <a:lnTo>
                  <a:pt x="296" y="125"/>
                </a:lnTo>
                <a:lnTo>
                  <a:pt x="290" y="176"/>
                </a:lnTo>
                <a:lnTo>
                  <a:pt x="251" y="186"/>
                </a:lnTo>
                <a:lnTo>
                  <a:pt x="302" y="248"/>
                </a:lnTo>
                <a:lnTo>
                  <a:pt x="302" y="298"/>
                </a:lnTo>
                <a:lnTo>
                  <a:pt x="309" y="323"/>
                </a:lnTo>
                <a:lnTo>
                  <a:pt x="369" y="327"/>
                </a:lnTo>
                <a:lnTo>
                  <a:pt x="368" y="353"/>
                </a:lnTo>
                <a:lnTo>
                  <a:pt x="353" y="385"/>
                </a:lnTo>
                <a:lnTo>
                  <a:pt x="372" y="406"/>
                </a:lnTo>
                <a:lnTo>
                  <a:pt x="339" y="516"/>
                </a:lnTo>
                <a:lnTo>
                  <a:pt x="349" y="501"/>
                </a:lnTo>
                <a:lnTo>
                  <a:pt x="356" y="496"/>
                </a:lnTo>
                <a:lnTo>
                  <a:pt x="369" y="498"/>
                </a:lnTo>
                <a:lnTo>
                  <a:pt x="381" y="514"/>
                </a:lnTo>
                <a:lnTo>
                  <a:pt x="385" y="514"/>
                </a:lnTo>
                <a:lnTo>
                  <a:pt x="379" y="573"/>
                </a:lnTo>
                <a:lnTo>
                  <a:pt x="364" y="624"/>
                </a:lnTo>
                <a:lnTo>
                  <a:pt x="302" y="651"/>
                </a:lnTo>
                <a:lnTo>
                  <a:pt x="284" y="653"/>
                </a:lnTo>
                <a:lnTo>
                  <a:pt x="240" y="663"/>
                </a:lnTo>
                <a:lnTo>
                  <a:pt x="245" y="820"/>
                </a:lnTo>
                <a:lnTo>
                  <a:pt x="206" y="865"/>
                </a:lnTo>
                <a:lnTo>
                  <a:pt x="175" y="828"/>
                </a:lnTo>
                <a:lnTo>
                  <a:pt x="145" y="804"/>
                </a:lnTo>
                <a:lnTo>
                  <a:pt x="121" y="748"/>
                </a:lnTo>
                <a:lnTo>
                  <a:pt x="124" y="676"/>
                </a:lnTo>
                <a:lnTo>
                  <a:pt x="120" y="624"/>
                </a:lnTo>
                <a:lnTo>
                  <a:pt x="96" y="555"/>
                </a:lnTo>
                <a:lnTo>
                  <a:pt x="47" y="527"/>
                </a:lnTo>
                <a:lnTo>
                  <a:pt x="13" y="481"/>
                </a:lnTo>
                <a:lnTo>
                  <a:pt x="10" y="445"/>
                </a:lnTo>
                <a:lnTo>
                  <a:pt x="31" y="402"/>
                </a:lnTo>
                <a:lnTo>
                  <a:pt x="31" y="346"/>
                </a:lnTo>
                <a:lnTo>
                  <a:pt x="28" y="282"/>
                </a:lnTo>
                <a:lnTo>
                  <a:pt x="22" y="222"/>
                </a:lnTo>
                <a:lnTo>
                  <a:pt x="35" y="179"/>
                </a:lnTo>
                <a:lnTo>
                  <a:pt x="31" y="122"/>
                </a:lnTo>
                <a:lnTo>
                  <a:pt x="21" y="86"/>
                </a:lnTo>
                <a:lnTo>
                  <a:pt x="0" y="50"/>
                </a:lnTo>
                <a:lnTo>
                  <a:pt x="8" y="19"/>
                </a:lnTo>
                <a:lnTo>
                  <a:pt x="57" y="0"/>
                </a:lnTo>
                <a:lnTo>
                  <a:pt x="103" y="14"/>
                </a:lnTo>
                <a:lnTo>
                  <a:pt x="129" y="43"/>
                </a:lnTo>
                <a:lnTo>
                  <a:pt x="178" y="72"/>
                </a:lnTo>
                <a:lnTo>
                  <a:pt x="224" y="89"/>
                </a:lnTo>
                <a:lnTo>
                  <a:pt x="268" y="85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AB9CC17-1C74-EE49-8213-51B83F5ED9CB}"/>
              </a:ext>
            </a:extLst>
          </p:cNvPr>
          <p:cNvSpPr/>
          <p:nvPr/>
        </p:nvSpPr>
        <p:spPr>
          <a:xfrm>
            <a:off x="6266686" y="767458"/>
            <a:ext cx="496636" cy="503107"/>
          </a:xfrm>
          <a:prstGeom prst="ellipse">
            <a:avLst/>
          </a:prstGeom>
          <a:solidFill>
            <a:srgbClr val="140034"/>
          </a:solidFill>
          <a:ln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1582B4-5CFB-0B40-9B0F-7149CBF4FF9B}"/>
              </a:ext>
            </a:extLst>
          </p:cNvPr>
          <p:cNvSpPr/>
          <p:nvPr/>
        </p:nvSpPr>
        <p:spPr>
          <a:xfrm>
            <a:off x="6266686" y="767458"/>
            <a:ext cx="496636" cy="503107"/>
          </a:xfrm>
          <a:prstGeom prst="ellipse">
            <a:avLst/>
          </a:prstGeom>
          <a:solidFill>
            <a:srgbClr val="140034"/>
          </a:solidFill>
          <a:ln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BBAEDD1-0FBF-AF4A-883B-4C6FFF5FCAE5}"/>
              </a:ext>
            </a:extLst>
          </p:cNvPr>
          <p:cNvSpPr/>
          <p:nvPr/>
        </p:nvSpPr>
        <p:spPr>
          <a:xfrm>
            <a:off x="6515004" y="1127013"/>
            <a:ext cx="4125287" cy="1125099"/>
          </a:xfrm>
          <a:prstGeom prst="rect">
            <a:avLst/>
          </a:prstGeom>
          <a:noFill/>
          <a:ln w="28575"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활용 모범사례 참고</a:t>
            </a:r>
            <a:endParaRPr kumimoji="1" lang="ko-Kore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7" name="설명선 2[L] 46">
            <a:extLst>
              <a:ext uri="{FF2B5EF4-FFF2-40B4-BE49-F238E27FC236}">
                <a16:creationId xmlns:a16="http://schemas.microsoft.com/office/drawing/2014/main" id="{186E3EC2-53C8-5243-B1B6-44DB5589464D}"/>
              </a:ext>
            </a:extLst>
          </p:cNvPr>
          <p:cNvSpPr/>
          <p:nvPr/>
        </p:nvSpPr>
        <p:spPr>
          <a:xfrm>
            <a:off x="6515004" y="3011156"/>
            <a:ext cx="4125287" cy="1125099"/>
          </a:xfrm>
          <a:prstGeom prst="borderCallout2">
            <a:avLst>
              <a:gd name="adj1" fmla="val 24387"/>
              <a:gd name="adj2" fmla="val 168"/>
              <a:gd name="adj3" fmla="val 23280"/>
              <a:gd name="adj4" fmla="val -23472"/>
              <a:gd name="adj5" fmla="val 121385"/>
              <a:gd name="adj6" fmla="val -78292"/>
            </a:avLst>
          </a:prstGeom>
          <a:noFill/>
          <a:ln w="28575"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위기를 겪은</a:t>
            </a:r>
            <a:endParaRPr kumimoji="1"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비활성화지역에 적용 추진</a:t>
            </a:r>
            <a:endParaRPr kumimoji="1" lang="ko-Kore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9A92B4-C63E-3541-9A89-4DE0977670AE}"/>
              </a:ext>
            </a:extLst>
          </p:cNvPr>
          <p:cNvSpPr/>
          <p:nvPr/>
        </p:nvSpPr>
        <p:spPr>
          <a:xfrm>
            <a:off x="6266686" y="2663476"/>
            <a:ext cx="496636" cy="503107"/>
          </a:xfrm>
          <a:prstGeom prst="ellipse">
            <a:avLst/>
          </a:prstGeom>
          <a:solidFill>
            <a:srgbClr val="140034"/>
          </a:solidFill>
          <a:ln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cxnSp>
        <p:nvCxnSpPr>
          <p:cNvPr id="49" name="직선 연결선[R] 48">
            <a:extLst>
              <a:ext uri="{FF2B5EF4-FFF2-40B4-BE49-F238E27FC236}">
                <a16:creationId xmlns:a16="http://schemas.microsoft.com/office/drawing/2014/main" id="{67527F5F-953D-1E4C-8124-E6D0925530AF}"/>
              </a:ext>
            </a:extLst>
          </p:cNvPr>
          <p:cNvCxnSpPr>
            <a:cxnSpLocks/>
          </p:cNvCxnSpPr>
          <p:nvPr/>
        </p:nvCxnSpPr>
        <p:spPr>
          <a:xfrm>
            <a:off x="1917920" y="2399457"/>
            <a:ext cx="3593532" cy="885626"/>
          </a:xfrm>
          <a:prstGeom prst="line">
            <a:avLst/>
          </a:prstGeom>
          <a:ln w="28575">
            <a:solidFill>
              <a:srgbClr val="14003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9F6FA5AB-978D-44E0-A1EC-5776E2DE65C2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전국적 활용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E1F64AF9-0014-4C9C-8816-71537146CC28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기대 효과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786943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5">
            <a:extLst>
              <a:ext uri="{FF2B5EF4-FFF2-40B4-BE49-F238E27FC236}">
                <a16:creationId xmlns:a16="http://schemas.microsoft.com/office/drawing/2014/main" id="{2AF17671-5386-294C-8188-C22EC4CEFD70}"/>
              </a:ext>
            </a:extLst>
          </p:cNvPr>
          <p:cNvSpPr>
            <a:spLocks/>
          </p:cNvSpPr>
          <p:nvPr/>
        </p:nvSpPr>
        <p:spPr bwMode="auto">
          <a:xfrm>
            <a:off x="1711388" y="2252112"/>
            <a:ext cx="358283" cy="285385"/>
          </a:xfrm>
          <a:custGeom>
            <a:avLst/>
            <a:gdLst>
              <a:gd name="T0" fmla="*/ 12 w 691"/>
              <a:gd name="T1" fmla="*/ 295 h 552"/>
              <a:gd name="T2" fmla="*/ 80 w 691"/>
              <a:gd name="T3" fmla="*/ 364 h 552"/>
              <a:gd name="T4" fmla="*/ 88 w 691"/>
              <a:gd name="T5" fmla="*/ 406 h 552"/>
              <a:gd name="T6" fmla="*/ 104 w 691"/>
              <a:gd name="T7" fmla="*/ 471 h 552"/>
              <a:gd name="T8" fmla="*/ 158 w 691"/>
              <a:gd name="T9" fmla="*/ 446 h 552"/>
              <a:gd name="T10" fmla="*/ 212 w 691"/>
              <a:gd name="T11" fmla="*/ 552 h 552"/>
              <a:gd name="T12" fmla="*/ 267 w 691"/>
              <a:gd name="T13" fmla="*/ 547 h 552"/>
              <a:gd name="T14" fmla="*/ 385 w 691"/>
              <a:gd name="T15" fmla="*/ 504 h 552"/>
              <a:gd name="T16" fmla="*/ 440 w 691"/>
              <a:gd name="T17" fmla="*/ 529 h 552"/>
              <a:gd name="T18" fmla="*/ 518 w 691"/>
              <a:gd name="T19" fmla="*/ 514 h 552"/>
              <a:gd name="T20" fmla="*/ 603 w 691"/>
              <a:gd name="T21" fmla="*/ 481 h 552"/>
              <a:gd name="T22" fmla="*/ 601 w 691"/>
              <a:gd name="T23" fmla="*/ 459 h 552"/>
              <a:gd name="T24" fmla="*/ 624 w 691"/>
              <a:gd name="T25" fmla="*/ 455 h 552"/>
              <a:gd name="T26" fmla="*/ 648 w 691"/>
              <a:gd name="T27" fmla="*/ 413 h 552"/>
              <a:gd name="T28" fmla="*/ 633 w 691"/>
              <a:gd name="T29" fmla="*/ 359 h 552"/>
              <a:gd name="T30" fmla="*/ 684 w 691"/>
              <a:gd name="T31" fmla="*/ 330 h 552"/>
              <a:gd name="T32" fmla="*/ 679 w 691"/>
              <a:gd name="T33" fmla="*/ 278 h 552"/>
              <a:gd name="T34" fmla="*/ 645 w 691"/>
              <a:gd name="T35" fmla="*/ 272 h 552"/>
              <a:gd name="T36" fmla="*/ 578 w 691"/>
              <a:gd name="T37" fmla="*/ 295 h 552"/>
              <a:gd name="T38" fmla="*/ 551 w 691"/>
              <a:gd name="T39" fmla="*/ 288 h 552"/>
              <a:gd name="T40" fmla="*/ 577 w 691"/>
              <a:gd name="T41" fmla="*/ 191 h 552"/>
              <a:gd name="T42" fmla="*/ 555 w 691"/>
              <a:gd name="T43" fmla="*/ 128 h 552"/>
              <a:gd name="T44" fmla="*/ 537 w 691"/>
              <a:gd name="T45" fmla="*/ 26 h 552"/>
              <a:gd name="T46" fmla="*/ 499 w 691"/>
              <a:gd name="T47" fmla="*/ 3 h 552"/>
              <a:gd name="T48" fmla="*/ 410 w 691"/>
              <a:gd name="T49" fmla="*/ 0 h 552"/>
              <a:gd name="T50" fmla="*/ 371 w 691"/>
              <a:gd name="T51" fmla="*/ 27 h 552"/>
              <a:gd name="T52" fmla="*/ 362 w 691"/>
              <a:gd name="T53" fmla="*/ 57 h 552"/>
              <a:gd name="T54" fmla="*/ 341 w 691"/>
              <a:gd name="T55" fmla="*/ 131 h 552"/>
              <a:gd name="T56" fmla="*/ 228 w 691"/>
              <a:gd name="T57" fmla="*/ 151 h 552"/>
              <a:gd name="T58" fmla="*/ 209 w 691"/>
              <a:gd name="T59" fmla="*/ 226 h 552"/>
              <a:gd name="T60" fmla="*/ 133 w 691"/>
              <a:gd name="T61" fmla="*/ 262 h 552"/>
              <a:gd name="T62" fmla="*/ 65 w 691"/>
              <a:gd name="T63" fmla="*/ 210 h 552"/>
              <a:gd name="T64" fmla="*/ 23 w 691"/>
              <a:gd name="T65" fmla="*/ 249 h 552"/>
              <a:gd name="T66" fmla="*/ 0 w 691"/>
              <a:gd name="T67" fmla="*/ 289 h 5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91" h="552">
                <a:moveTo>
                  <a:pt x="0" y="289"/>
                </a:moveTo>
                <a:lnTo>
                  <a:pt x="12" y="295"/>
                </a:lnTo>
                <a:lnTo>
                  <a:pt x="12" y="295"/>
                </a:lnTo>
                <a:lnTo>
                  <a:pt x="80" y="364"/>
                </a:lnTo>
                <a:lnTo>
                  <a:pt x="78" y="396"/>
                </a:lnTo>
                <a:lnTo>
                  <a:pt x="88" y="406"/>
                </a:lnTo>
                <a:lnTo>
                  <a:pt x="94" y="461"/>
                </a:lnTo>
                <a:lnTo>
                  <a:pt x="104" y="471"/>
                </a:lnTo>
                <a:lnTo>
                  <a:pt x="114" y="470"/>
                </a:lnTo>
                <a:lnTo>
                  <a:pt x="158" y="446"/>
                </a:lnTo>
                <a:lnTo>
                  <a:pt x="204" y="549"/>
                </a:lnTo>
                <a:lnTo>
                  <a:pt x="212" y="552"/>
                </a:lnTo>
                <a:lnTo>
                  <a:pt x="245" y="539"/>
                </a:lnTo>
                <a:lnTo>
                  <a:pt x="267" y="547"/>
                </a:lnTo>
                <a:lnTo>
                  <a:pt x="310" y="544"/>
                </a:lnTo>
                <a:lnTo>
                  <a:pt x="385" y="504"/>
                </a:lnTo>
                <a:lnTo>
                  <a:pt x="440" y="498"/>
                </a:lnTo>
                <a:lnTo>
                  <a:pt x="440" y="529"/>
                </a:lnTo>
                <a:lnTo>
                  <a:pt x="453" y="552"/>
                </a:lnTo>
                <a:lnTo>
                  <a:pt x="518" y="514"/>
                </a:lnTo>
                <a:lnTo>
                  <a:pt x="573" y="508"/>
                </a:lnTo>
                <a:lnTo>
                  <a:pt x="603" y="481"/>
                </a:lnTo>
                <a:lnTo>
                  <a:pt x="594" y="471"/>
                </a:lnTo>
                <a:lnTo>
                  <a:pt x="601" y="459"/>
                </a:lnTo>
                <a:lnTo>
                  <a:pt x="613" y="462"/>
                </a:lnTo>
                <a:lnTo>
                  <a:pt x="624" y="455"/>
                </a:lnTo>
                <a:lnTo>
                  <a:pt x="648" y="423"/>
                </a:lnTo>
                <a:lnTo>
                  <a:pt x="648" y="413"/>
                </a:lnTo>
                <a:lnTo>
                  <a:pt x="626" y="405"/>
                </a:lnTo>
                <a:lnTo>
                  <a:pt x="633" y="359"/>
                </a:lnTo>
                <a:lnTo>
                  <a:pt x="652" y="341"/>
                </a:lnTo>
                <a:lnTo>
                  <a:pt x="684" y="330"/>
                </a:lnTo>
                <a:lnTo>
                  <a:pt x="691" y="321"/>
                </a:lnTo>
                <a:lnTo>
                  <a:pt x="679" y="278"/>
                </a:lnTo>
                <a:lnTo>
                  <a:pt x="665" y="256"/>
                </a:lnTo>
                <a:lnTo>
                  <a:pt x="645" y="272"/>
                </a:lnTo>
                <a:lnTo>
                  <a:pt x="600" y="282"/>
                </a:lnTo>
                <a:lnTo>
                  <a:pt x="578" y="295"/>
                </a:lnTo>
                <a:lnTo>
                  <a:pt x="557" y="299"/>
                </a:lnTo>
                <a:lnTo>
                  <a:pt x="551" y="288"/>
                </a:lnTo>
                <a:lnTo>
                  <a:pt x="551" y="266"/>
                </a:lnTo>
                <a:lnTo>
                  <a:pt x="577" y="191"/>
                </a:lnTo>
                <a:lnTo>
                  <a:pt x="557" y="161"/>
                </a:lnTo>
                <a:lnTo>
                  <a:pt x="555" y="128"/>
                </a:lnTo>
                <a:lnTo>
                  <a:pt x="539" y="108"/>
                </a:lnTo>
                <a:lnTo>
                  <a:pt x="537" y="26"/>
                </a:lnTo>
                <a:lnTo>
                  <a:pt x="521" y="7"/>
                </a:lnTo>
                <a:lnTo>
                  <a:pt x="499" y="3"/>
                </a:lnTo>
                <a:lnTo>
                  <a:pt x="452" y="8"/>
                </a:lnTo>
                <a:lnTo>
                  <a:pt x="410" y="0"/>
                </a:lnTo>
                <a:lnTo>
                  <a:pt x="394" y="17"/>
                </a:lnTo>
                <a:lnTo>
                  <a:pt x="371" y="27"/>
                </a:lnTo>
                <a:lnTo>
                  <a:pt x="361" y="36"/>
                </a:lnTo>
                <a:lnTo>
                  <a:pt x="362" y="57"/>
                </a:lnTo>
                <a:lnTo>
                  <a:pt x="342" y="76"/>
                </a:lnTo>
                <a:lnTo>
                  <a:pt x="341" y="131"/>
                </a:lnTo>
                <a:lnTo>
                  <a:pt x="320" y="145"/>
                </a:lnTo>
                <a:lnTo>
                  <a:pt x="228" y="151"/>
                </a:lnTo>
                <a:lnTo>
                  <a:pt x="212" y="171"/>
                </a:lnTo>
                <a:lnTo>
                  <a:pt x="209" y="226"/>
                </a:lnTo>
                <a:lnTo>
                  <a:pt x="199" y="233"/>
                </a:lnTo>
                <a:lnTo>
                  <a:pt x="133" y="262"/>
                </a:lnTo>
                <a:lnTo>
                  <a:pt x="90" y="242"/>
                </a:lnTo>
                <a:lnTo>
                  <a:pt x="65" y="210"/>
                </a:lnTo>
                <a:lnTo>
                  <a:pt x="42" y="204"/>
                </a:lnTo>
                <a:lnTo>
                  <a:pt x="23" y="249"/>
                </a:lnTo>
                <a:lnTo>
                  <a:pt x="3" y="266"/>
                </a:lnTo>
                <a:lnTo>
                  <a:pt x="0" y="289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2" name="Freeform 6">
            <a:extLst>
              <a:ext uri="{FF2B5EF4-FFF2-40B4-BE49-F238E27FC236}">
                <a16:creationId xmlns:a16="http://schemas.microsoft.com/office/drawing/2014/main" id="{AC62C881-1C40-3445-9ACE-41437E630EEB}"/>
              </a:ext>
            </a:extLst>
          </p:cNvPr>
          <p:cNvSpPr>
            <a:spLocks noEditPoints="1"/>
          </p:cNvSpPr>
          <p:nvPr/>
        </p:nvSpPr>
        <p:spPr bwMode="auto">
          <a:xfrm>
            <a:off x="3462476" y="4767846"/>
            <a:ext cx="435834" cy="364487"/>
          </a:xfrm>
          <a:custGeom>
            <a:avLst/>
            <a:gdLst>
              <a:gd name="T0" fmla="*/ 802 w 844"/>
              <a:gd name="T1" fmla="*/ 19 h 705"/>
              <a:gd name="T2" fmla="*/ 844 w 844"/>
              <a:gd name="T3" fmla="*/ 74 h 705"/>
              <a:gd name="T4" fmla="*/ 815 w 844"/>
              <a:gd name="T5" fmla="*/ 121 h 705"/>
              <a:gd name="T6" fmla="*/ 800 w 844"/>
              <a:gd name="T7" fmla="*/ 210 h 705"/>
              <a:gd name="T8" fmla="*/ 766 w 844"/>
              <a:gd name="T9" fmla="*/ 229 h 705"/>
              <a:gd name="T10" fmla="*/ 801 w 844"/>
              <a:gd name="T11" fmla="*/ 261 h 705"/>
              <a:gd name="T12" fmla="*/ 758 w 844"/>
              <a:gd name="T13" fmla="*/ 307 h 705"/>
              <a:gd name="T14" fmla="*/ 759 w 844"/>
              <a:gd name="T15" fmla="*/ 366 h 705"/>
              <a:gd name="T16" fmla="*/ 742 w 844"/>
              <a:gd name="T17" fmla="*/ 392 h 705"/>
              <a:gd name="T18" fmla="*/ 709 w 844"/>
              <a:gd name="T19" fmla="*/ 401 h 705"/>
              <a:gd name="T20" fmla="*/ 678 w 844"/>
              <a:gd name="T21" fmla="*/ 453 h 705"/>
              <a:gd name="T22" fmla="*/ 625 w 844"/>
              <a:gd name="T23" fmla="*/ 458 h 705"/>
              <a:gd name="T24" fmla="*/ 569 w 844"/>
              <a:gd name="T25" fmla="*/ 457 h 705"/>
              <a:gd name="T26" fmla="*/ 557 w 844"/>
              <a:gd name="T27" fmla="*/ 494 h 705"/>
              <a:gd name="T28" fmla="*/ 583 w 844"/>
              <a:gd name="T29" fmla="*/ 571 h 705"/>
              <a:gd name="T30" fmla="*/ 544 w 844"/>
              <a:gd name="T31" fmla="*/ 569 h 705"/>
              <a:gd name="T32" fmla="*/ 521 w 844"/>
              <a:gd name="T33" fmla="*/ 559 h 705"/>
              <a:gd name="T34" fmla="*/ 478 w 844"/>
              <a:gd name="T35" fmla="*/ 510 h 705"/>
              <a:gd name="T36" fmla="*/ 441 w 844"/>
              <a:gd name="T37" fmla="*/ 545 h 705"/>
              <a:gd name="T38" fmla="*/ 412 w 844"/>
              <a:gd name="T39" fmla="*/ 614 h 705"/>
              <a:gd name="T40" fmla="*/ 396 w 844"/>
              <a:gd name="T41" fmla="*/ 663 h 705"/>
              <a:gd name="T42" fmla="*/ 357 w 844"/>
              <a:gd name="T43" fmla="*/ 601 h 705"/>
              <a:gd name="T44" fmla="*/ 357 w 844"/>
              <a:gd name="T45" fmla="*/ 679 h 705"/>
              <a:gd name="T46" fmla="*/ 331 w 844"/>
              <a:gd name="T47" fmla="*/ 659 h 705"/>
              <a:gd name="T48" fmla="*/ 320 w 844"/>
              <a:gd name="T49" fmla="*/ 673 h 705"/>
              <a:gd name="T50" fmla="*/ 310 w 844"/>
              <a:gd name="T51" fmla="*/ 705 h 705"/>
              <a:gd name="T52" fmla="*/ 284 w 844"/>
              <a:gd name="T53" fmla="*/ 607 h 705"/>
              <a:gd name="T54" fmla="*/ 278 w 844"/>
              <a:gd name="T55" fmla="*/ 582 h 705"/>
              <a:gd name="T56" fmla="*/ 263 w 844"/>
              <a:gd name="T57" fmla="*/ 546 h 705"/>
              <a:gd name="T58" fmla="*/ 220 w 844"/>
              <a:gd name="T59" fmla="*/ 594 h 705"/>
              <a:gd name="T60" fmla="*/ 200 w 844"/>
              <a:gd name="T61" fmla="*/ 540 h 705"/>
              <a:gd name="T62" fmla="*/ 173 w 844"/>
              <a:gd name="T63" fmla="*/ 610 h 705"/>
              <a:gd name="T64" fmla="*/ 66 w 844"/>
              <a:gd name="T65" fmla="*/ 571 h 705"/>
              <a:gd name="T66" fmla="*/ 13 w 844"/>
              <a:gd name="T67" fmla="*/ 610 h 705"/>
              <a:gd name="T68" fmla="*/ 13 w 844"/>
              <a:gd name="T69" fmla="*/ 575 h 705"/>
              <a:gd name="T70" fmla="*/ 10 w 844"/>
              <a:gd name="T71" fmla="*/ 569 h 705"/>
              <a:gd name="T72" fmla="*/ 18 w 844"/>
              <a:gd name="T73" fmla="*/ 519 h 705"/>
              <a:gd name="T74" fmla="*/ 148 w 844"/>
              <a:gd name="T75" fmla="*/ 391 h 705"/>
              <a:gd name="T76" fmla="*/ 333 w 844"/>
              <a:gd name="T77" fmla="*/ 339 h 705"/>
              <a:gd name="T78" fmla="*/ 389 w 844"/>
              <a:gd name="T79" fmla="*/ 271 h 705"/>
              <a:gd name="T80" fmla="*/ 510 w 844"/>
              <a:gd name="T81" fmla="*/ 212 h 705"/>
              <a:gd name="T82" fmla="*/ 575 w 844"/>
              <a:gd name="T83" fmla="*/ 92 h 705"/>
              <a:gd name="T84" fmla="*/ 726 w 844"/>
              <a:gd name="T85" fmla="*/ 0 h 705"/>
              <a:gd name="T86" fmla="*/ 470 w 844"/>
              <a:gd name="T87" fmla="*/ 561 h 705"/>
              <a:gd name="T88" fmla="*/ 533 w 844"/>
              <a:gd name="T89" fmla="*/ 649 h 705"/>
              <a:gd name="T90" fmla="*/ 500 w 844"/>
              <a:gd name="T91" fmla="*/ 647 h 705"/>
              <a:gd name="T92" fmla="*/ 478 w 844"/>
              <a:gd name="T93" fmla="*/ 628 h 705"/>
              <a:gd name="T94" fmla="*/ 422 w 844"/>
              <a:gd name="T95" fmla="*/ 578 h 7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844" h="705">
                <a:moveTo>
                  <a:pt x="730" y="6"/>
                </a:moveTo>
                <a:lnTo>
                  <a:pt x="732" y="19"/>
                </a:lnTo>
                <a:lnTo>
                  <a:pt x="802" y="19"/>
                </a:lnTo>
                <a:lnTo>
                  <a:pt x="827" y="43"/>
                </a:lnTo>
                <a:lnTo>
                  <a:pt x="827" y="43"/>
                </a:lnTo>
                <a:lnTo>
                  <a:pt x="844" y="74"/>
                </a:lnTo>
                <a:lnTo>
                  <a:pt x="841" y="101"/>
                </a:lnTo>
                <a:lnTo>
                  <a:pt x="825" y="107"/>
                </a:lnTo>
                <a:lnTo>
                  <a:pt x="815" y="121"/>
                </a:lnTo>
                <a:lnTo>
                  <a:pt x="808" y="138"/>
                </a:lnTo>
                <a:lnTo>
                  <a:pt x="813" y="169"/>
                </a:lnTo>
                <a:lnTo>
                  <a:pt x="800" y="210"/>
                </a:lnTo>
                <a:lnTo>
                  <a:pt x="784" y="209"/>
                </a:lnTo>
                <a:lnTo>
                  <a:pt x="782" y="226"/>
                </a:lnTo>
                <a:lnTo>
                  <a:pt x="766" y="229"/>
                </a:lnTo>
                <a:lnTo>
                  <a:pt x="776" y="238"/>
                </a:lnTo>
                <a:lnTo>
                  <a:pt x="795" y="232"/>
                </a:lnTo>
                <a:lnTo>
                  <a:pt x="801" y="261"/>
                </a:lnTo>
                <a:lnTo>
                  <a:pt x="775" y="316"/>
                </a:lnTo>
                <a:lnTo>
                  <a:pt x="764" y="316"/>
                </a:lnTo>
                <a:lnTo>
                  <a:pt x="758" y="307"/>
                </a:lnTo>
                <a:lnTo>
                  <a:pt x="746" y="332"/>
                </a:lnTo>
                <a:lnTo>
                  <a:pt x="761" y="357"/>
                </a:lnTo>
                <a:lnTo>
                  <a:pt x="759" y="366"/>
                </a:lnTo>
                <a:lnTo>
                  <a:pt x="752" y="366"/>
                </a:lnTo>
                <a:lnTo>
                  <a:pt x="751" y="388"/>
                </a:lnTo>
                <a:lnTo>
                  <a:pt x="742" y="392"/>
                </a:lnTo>
                <a:lnTo>
                  <a:pt x="736" y="385"/>
                </a:lnTo>
                <a:lnTo>
                  <a:pt x="727" y="398"/>
                </a:lnTo>
                <a:lnTo>
                  <a:pt x="709" y="401"/>
                </a:lnTo>
                <a:lnTo>
                  <a:pt x="699" y="440"/>
                </a:lnTo>
                <a:lnTo>
                  <a:pt x="686" y="442"/>
                </a:lnTo>
                <a:lnTo>
                  <a:pt x="678" y="453"/>
                </a:lnTo>
                <a:lnTo>
                  <a:pt x="648" y="441"/>
                </a:lnTo>
                <a:lnTo>
                  <a:pt x="638" y="442"/>
                </a:lnTo>
                <a:lnTo>
                  <a:pt x="625" y="458"/>
                </a:lnTo>
                <a:lnTo>
                  <a:pt x="596" y="438"/>
                </a:lnTo>
                <a:lnTo>
                  <a:pt x="598" y="453"/>
                </a:lnTo>
                <a:lnTo>
                  <a:pt x="569" y="457"/>
                </a:lnTo>
                <a:lnTo>
                  <a:pt x="565" y="467"/>
                </a:lnTo>
                <a:lnTo>
                  <a:pt x="569" y="483"/>
                </a:lnTo>
                <a:lnTo>
                  <a:pt x="557" y="494"/>
                </a:lnTo>
                <a:lnTo>
                  <a:pt x="576" y="497"/>
                </a:lnTo>
                <a:lnTo>
                  <a:pt x="585" y="525"/>
                </a:lnTo>
                <a:lnTo>
                  <a:pt x="583" y="571"/>
                </a:lnTo>
                <a:lnTo>
                  <a:pt x="562" y="559"/>
                </a:lnTo>
                <a:lnTo>
                  <a:pt x="549" y="559"/>
                </a:lnTo>
                <a:lnTo>
                  <a:pt x="544" y="569"/>
                </a:lnTo>
                <a:lnTo>
                  <a:pt x="527" y="565"/>
                </a:lnTo>
                <a:lnTo>
                  <a:pt x="526" y="548"/>
                </a:lnTo>
                <a:lnTo>
                  <a:pt x="521" y="559"/>
                </a:lnTo>
                <a:lnTo>
                  <a:pt x="487" y="553"/>
                </a:lnTo>
                <a:lnTo>
                  <a:pt x="491" y="519"/>
                </a:lnTo>
                <a:lnTo>
                  <a:pt x="478" y="510"/>
                </a:lnTo>
                <a:lnTo>
                  <a:pt x="468" y="525"/>
                </a:lnTo>
                <a:lnTo>
                  <a:pt x="445" y="533"/>
                </a:lnTo>
                <a:lnTo>
                  <a:pt x="441" y="545"/>
                </a:lnTo>
                <a:lnTo>
                  <a:pt x="444" y="551"/>
                </a:lnTo>
                <a:lnTo>
                  <a:pt x="415" y="582"/>
                </a:lnTo>
                <a:lnTo>
                  <a:pt x="412" y="614"/>
                </a:lnTo>
                <a:lnTo>
                  <a:pt x="396" y="615"/>
                </a:lnTo>
                <a:lnTo>
                  <a:pt x="409" y="641"/>
                </a:lnTo>
                <a:lnTo>
                  <a:pt x="396" y="663"/>
                </a:lnTo>
                <a:lnTo>
                  <a:pt x="380" y="626"/>
                </a:lnTo>
                <a:lnTo>
                  <a:pt x="376" y="598"/>
                </a:lnTo>
                <a:lnTo>
                  <a:pt x="357" y="601"/>
                </a:lnTo>
                <a:lnTo>
                  <a:pt x="373" y="672"/>
                </a:lnTo>
                <a:lnTo>
                  <a:pt x="367" y="680"/>
                </a:lnTo>
                <a:lnTo>
                  <a:pt x="357" y="679"/>
                </a:lnTo>
                <a:lnTo>
                  <a:pt x="354" y="653"/>
                </a:lnTo>
                <a:lnTo>
                  <a:pt x="335" y="646"/>
                </a:lnTo>
                <a:lnTo>
                  <a:pt x="331" y="659"/>
                </a:lnTo>
                <a:lnTo>
                  <a:pt x="343" y="662"/>
                </a:lnTo>
                <a:lnTo>
                  <a:pt x="340" y="676"/>
                </a:lnTo>
                <a:lnTo>
                  <a:pt x="320" y="673"/>
                </a:lnTo>
                <a:lnTo>
                  <a:pt x="331" y="690"/>
                </a:lnTo>
                <a:lnTo>
                  <a:pt x="324" y="690"/>
                </a:lnTo>
                <a:lnTo>
                  <a:pt x="310" y="705"/>
                </a:lnTo>
                <a:lnTo>
                  <a:pt x="312" y="673"/>
                </a:lnTo>
                <a:lnTo>
                  <a:pt x="299" y="666"/>
                </a:lnTo>
                <a:lnTo>
                  <a:pt x="284" y="607"/>
                </a:lnTo>
                <a:lnTo>
                  <a:pt x="294" y="552"/>
                </a:lnTo>
                <a:lnTo>
                  <a:pt x="284" y="551"/>
                </a:lnTo>
                <a:lnTo>
                  <a:pt x="278" y="582"/>
                </a:lnTo>
                <a:lnTo>
                  <a:pt x="256" y="597"/>
                </a:lnTo>
                <a:lnTo>
                  <a:pt x="255" y="575"/>
                </a:lnTo>
                <a:lnTo>
                  <a:pt x="263" y="546"/>
                </a:lnTo>
                <a:lnTo>
                  <a:pt x="255" y="545"/>
                </a:lnTo>
                <a:lnTo>
                  <a:pt x="243" y="581"/>
                </a:lnTo>
                <a:lnTo>
                  <a:pt x="220" y="594"/>
                </a:lnTo>
                <a:lnTo>
                  <a:pt x="220" y="610"/>
                </a:lnTo>
                <a:lnTo>
                  <a:pt x="190" y="610"/>
                </a:lnTo>
                <a:lnTo>
                  <a:pt x="200" y="540"/>
                </a:lnTo>
                <a:lnTo>
                  <a:pt x="209" y="528"/>
                </a:lnTo>
                <a:lnTo>
                  <a:pt x="190" y="520"/>
                </a:lnTo>
                <a:lnTo>
                  <a:pt x="173" y="610"/>
                </a:lnTo>
                <a:lnTo>
                  <a:pt x="145" y="600"/>
                </a:lnTo>
                <a:lnTo>
                  <a:pt x="92" y="600"/>
                </a:lnTo>
                <a:lnTo>
                  <a:pt x="66" y="571"/>
                </a:lnTo>
                <a:lnTo>
                  <a:pt x="62" y="584"/>
                </a:lnTo>
                <a:lnTo>
                  <a:pt x="34" y="587"/>
                </a:lnTo>
                <a:lnTo>
                  <a:pt x="13" y="610"/>
                </a:lnTo>
                <a:lnTo>
                  <a:pt x="4" y="608"/>
                </a:lnTo>
                <a:lnTo>
                  <a:pt x="0" y="594"/>
                </a:lnTo>
                <a:lnTo>
                  <a:pt x="13" y="575"/>
                </a:lnTo>
                <a:lnTo>
                  <a:pt x="29" y="578"/>
                </a:lnTo>
                <a:lnTo>
                  <a:pt x="33" y="566"/>
                </a:lnTo>
                <a:lnTo>
                  <a:pt x="10" y="569"/>
                </a:lnTo>
                <a:lnTo>
                  <a:pt x="16" y="528"/>
                </a:lnTo>
                <a:lnTo>
                  <a:pt x="16" y="528"/>
                </a:lnTo>
                <a:lnTo>
                  <a:pt x="18" y="519"/>
                </a:lnTo>
                <a:lnTo>
                  <a:pt x="63" y="502"/>
                </a:lnTo>
                <a:lnTo>
                  <a:pt x="139" y="481"/>
                </a:lnTo>
                <a:lnTo>
                  <a:pt x="148" y="391"/>
                </a:lnTo>
                <a:lnTo>
                  <a:pt x="188" y="385"/>
                </a:lnTo>
                <a:lnTo>
                  <a:pt x="258" y="342"/>
                </a:lnTo>
                <a:lnTo>
                  <a:pt x="333" y="339"/>
                </a:lnTo>
                <a:lnTo>
                  <a:pt x="359" y="311"/>
                </a:lnTo>
                <a:lnTo>
                  <a:pt x="374" y="275"/>
                </a:lnTo>
                <a:lnTo>
                  <a:pt x="389" y="271"/>
                </a:lnTo>
                <a:lnTo>
                  <a:pt x="406" y="251"/>
                </a:lnTo>
                <a:lnTo>
                  <a:pt x="477" y="206"/>
                </a:lnTo>
                <a:lnTo>
                  <a:pt x="510" y="212"/>
                </a:lnTo>
                <a:lnTo>
                  <a:pt x="529" y="187"/>
                </a:lnTo>
                <a:lnTo>
                  <a:pt x="544" y="138"/>
                </a:lnTo>
                <a:lnTo>
                  <a:pt x="575" y="92"/>
                </a:lnTo>
                <a:lnTo>
                  <a:pt x="663" y="82"/>
                </a:lnTo>
                <a:lnTo>
                  <a:pt x="673" y="49"/>
                </a:lnTo>
                <a:lnTo>
                  <a:pt x="726" y="0"/>
                </a:lnTo>
                <a:lnTo>
                  <a:pt x="726" y="0"/>
                </a:lnTo>
                <a:lnTo>
                  <a:pt x="730" y="6"/>
                </a:lnTo>
                <a:close/>
                <a:moveTo>
                  <a:pt x="470" y="561"/>
                </a:moveTo>
                <a:lnTo>
                  <a:pt x="503" y="589"/>
                </a:lnTo>
                <a:lnTo>
                  <a:pt x="498" y="618"/>
                </a:lnTo>
                <a:lnTo>
                  <a:pt x="533" y="649"/>
                </a:lnTo>
                <a:lnTo>
                  <a:pt x="524" y="667"/>
                </a:lnTo>
                <a:lnTo>
                  <a:pt x="508" y="667"/>
                </a:lnTo>
                <a:lnTo>
                  <a:pt x="500" y="647"/>
                </a:lnTo>
                <a:lnTo>
                  <a:pt x="488" y="651"/>
                </a:lnTo>
                <a:lnTo>
                  <a:pt x="480" y="643"/>
                </a:lnTo>
                <a:lnTo>
                  <a:pt x="478" y="628"/>
                </a:lnTo>
                <a:lnTo>
                  <a:pt x="454" y="621"/>
                </a:lnTo>
                <a:lnTo>
                  <a:pt x="422" y="587"/>
                </a:lnTo>
                <a:lnTo>
                  <a:pt x="422" y="578"/>
                </a:lnTo>
                <a:lnTo>
                  <a:pt x="436" y="569"/>
                </a:lnTo>
                <a:lnTo>
                  <a:pt x="470" y="561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3" name="Freeform 7">
            <a:extLst>
              <a:ext uri="{FF2B5EF4-FFF2-40B4-BE49-F238E27FC236}">
                <a16:creationId xmlns:a16="http://schemas.microsoft.com/office/drawing/2014/main" id="{9585EC03-2CDA-4F4B-91AA-7D57CA2505EE}"/>
              </a:ext>
            </a:extLst>
          </p:cNvPr>
          <p:cNvSpPr>
            <a:spLocks/>
          </p:cNvSpPr>
          <p:nvPr/>
        </p:nvSpPr>
        <p:spPr bwMode="auto">
          <a:xfrm>
            <a:off x="3082479" y="4125729"/>
            <a:ext cx="366038" cy="420324"/>
          </a:xfrm>
          <a:custGeom>
            <a:avLst/>
            <a:gdLst>
              <a:gd name="T0" fmla="*/ 311 w 708"/>
              <a:gd name="T1" fmla="*/ 683 h 813"/>
              <a:gd name="T2" fmla="*/ 297 w 708"/>
              <a:gd name="T3" fmla="*/ 701 h 813"/>
              <a:gd name="T4" fmla="*/ 283 w 708"/>
              <a:gd name="T5" fmla="*/ 765 h 813"/>
              <a:gd name="T6" fmla="*/ 264 w 708"/>
              <a:gd name="T7" fmla="*/ 776 h 813"/>
              <a:gd name="T8" fmla="*/ 221 w 708"/>
              <a:gd name="T9" fmla="*/ 760 h 813"/>
              <a:gd name="T10" fmla="*/ 221 w 708"/>
              <a:gd name="T11" fmla="*/ 760 h 813"/>
              <a:gd name="T12" fmla="*/ 193 w 708"/>
              <a:gd name="T13" fmla="*/ 767 h 813"/>
              <a:gd name="T14" fmla="*/ 193 w 708"/>
              <a:gd name="T15" fmla="*/ 767 h 813"/>
              <a:gd name="T16" fmla="*/ 130 w 708"/>
              <a:gd name="T17" fmla="*/ 812 h 813"/>
              <a:gd name="T18" fmla="*/ 87 w 708"/>
              <a:gd name="T19" fmla="*/ 813 h 813"/>
              <a:gd name="T20" fmla="*/ 87 w 708"/>
              <a:gd name="T21" fmla="*/ 813 h 813"/>
              <a:gd name="T22" fmla="*/ 74 w 708"/>
              <a:gd name="T23" fmla="*/ 751 h 813"/>
              <a:gd name="T24" fmla="*/ 0 w 708"/>
              <a:gd name="T25" fmla="*/ 662 h 813"/>
              <a:gd name="T26" fmla="*/ 6 w 708"/>
              <a:gd name="T27" fmla="*/ 611 h 813"/>
              <a:gd name="T28" fmla="*/ 39 w 708"/>
              <a:gd name="T29" fmla="*/ 623 h 813"/>
              <a:gd name="T30" fmla="*/ 68 w 708"/>
              <a:gd name="T31" fmla="*/ 644 h 813"/>
              <a:gd name="T32" fmla="*/ 107 w 708"/>
              <a:gd name="T33" fmla="*/ 644 h 813"/>
              <a:gd name="T34" fmla="*/ 118 w 708"/>
              <a:gd name="T35" fmla="*/ 600 h 813"/>
              <a:gd name="T36" fmla="*/ 62 w 708"/>
              <a:gd name="T37" fmla="*/ 538 h 813"/>
              <a:gd name="T38" fmla="*/ 85 w 708"/>
              <a:gd name="T39" fmla="*/ 482 h 813"/>
              <a:gd name="T40" fmla="*/ 107 w 708"/>
              <a:gd name="T41" fmla="*/ 431 h 813"/>
              <a:gd name="T42" fmla="*/ 202 w 708"/>
              <a:gd name="T43" fmla="*/ 415 h 813"/>
              <a:gd name="T44" fmla="*/ 196 w 708"/>
              <a:gd name="T45" fmla="*/ 381 h 813"/>
              <a:gd name="T46" fmla="*/ 146 w 708"/>
              <a:gd name="T47" fmla="*/ 342 h 813"/>
              <a:gd name="T48" fmla="*/ 62 w 708"/>
              <a:gd name="T49" fmla="*/ 336 h 813"/>
              <a:gd name="T50" fmla="*/ 68 w 708"/>
              <a:gd name="T51" fmla="*/ 280 h 813"/>
              <a:gd name="T52" fmla="*/ 90 w 708"/>
              <a:gd name="T53" fmla="*/ 229 h 813"/>
              <a:gd name="T54" fmla="*/ 130 w 708"/>
              <a:gd name="T55" fmla="*/ 173 h 813"/>
              <a:gd name="T56" fmla="*/ 169 w 708"/>
              <a:gd name="T57" fmla="*/ 162 h 813"/>
              <a:gd name="T58" fmla="*/ 202 w 708"/>
              <a:gd name="T59" fmla="*/ 140 h 813"/>
              <a:gd name="T60" fmla="*/ 213 w 708"/>
              <a:gd name="T61" fmla="*/ 241 h 813"/>
              <a:gd name="T62" fmla="*/ 258 w 708"/>
              <a:gd name="T63" fmla="*/ 241 h 813"/>
              <a:gd name="T64" fmla="*/ 275 w 708"/>
              <a:gd name="T65" fmla="*/ 185 h 813"/>
              <a:gd name="T66" fmla="*/ 320 w 708"/>
              <a:gd name="T67" fmla="*/ 95 h 813"/>
              <a:gd name="T68" fmla="*/ 427 w 708"/>
              <a:gd name="T69" fmla="*/ 72 h 813"/>
              <a:gd name="T70" fmla="*/ 477 w 708"/>
              <a:gd name="T71" fmla="*/ 16 h 813"/>
              <a:gd name="T72" fmla="*/ 539 w 708"/>
              <a:gd name="T73" fmla="*/ 0 h 813"/>
              <a:gd name="T74" fmla="*/ 595 w 708"/>
              <a:gd name="T75" fmla="*/ 5 h 813"/>
              <a:gd name="T76" fmla="*/ 663 w 708"/>
              <a:gd name="T77" fmla="*/ 61 h 813"/>
              <a:gd name="T78" fmla="*/ 663 w 708"/>
              <a:gd name="T79" fmla="*/ 140 h 813"/>
              <a:gd name="T80" fmla="*/ 673 w 708"/>
              <a:gd name="T81" fmla="*/ 196 h 813"/>
              <a:gd name="T82" fmla="*/ 708 w 708"/>
              <a:gd name="T83" fmla="*/ 268 h 813"/>
              <a:gd name="T84" fmla="*/ 690 w 708"/>
              <a:gd name="T85" fmla="*/ 309 h 813"/>
              <a:gd name="T86" fmla="*/ 628 w 708"/>
              <a:gd name="T87" fmla="*/ 330 h 813"/>
              <a:gd name="T88" fmla="*/ 601 w 708"/>
              <a:gd name="T89" fmla="*/ 392 h 813"/>
              <a:gd name="T90" fmla="*/ 601 w 708"/>
              <a:gd name="T91" fmla="*/ 448 h 813"/>
              <a:gd name="T92" fmla="*/ 556 w 708"/>
              <a:gd name="T93" fmla="*/ 454 h 813"/>
              <a:gd name="T94" fmla="*/ 556 w 708"/>
              <a:gd name="T95" fmla="*/ 487 h 813"/>
              <a:gd name="T96" fmla="*/ 578 w 708"/>
              <a:gd name="T97" fmla="*/ 516 h 813"/>
              <a:gd name="T98" fmla="*/ 578 w 708"/>
              <a:gd name="T99" fmla="*/ 588 h 813"/>
              <a:gd name="T100" fmla="*/ 516 w 708"/>
              <a:gd name="T101" fmla="*/ 611 h 813"/>
              <a:gd name="T102" fmla="*/ 489 w 708"/>
              <a:gd name="T103" fmla="*/ 644 h 813"/>
              <a:gd name="T104" fmla="*/ 438 w 708"/>
              <a:gd name="T105" fmla="*/ 639 h 813"/>
              <a:gd name="T106" fmla="*/ 427 w 708"/>
              <a:gd name="T107" fmla="*/ 588 h 813"/>
              <a:gd name="T108" fmla="*/ 371 w 708"/>
              <a:gd name="T109" fmla="*/ 588 h 813"/>
              <a:gd name="T110" fmla="*/ 332 w 708"/>
              <a:gd name="T111" fmla="*/ 611 h 813"/>
              <a:gd name="T112" fmla="*/ 303 w 708"/>
              <a:gd name="T113" fmla="*/ 656 h 813"/>
              <a:gd name="T114" fmla="*/ 311 w 708"/>
              <a:gd name="T115" fmla="*/ 683 h 8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708" h="813">
                <a:moveTo>
                  <a:pt x="311" y="683"/>
                </a:moveTo>
                <a:lnTo>
                  <a:pt x="297" y="701"/>
                </a:lnTo>
                <a:lnTo>
                  <a:pt x="283" y="765"/>
                </a:lnTo>
                <a:lnTo>
                  <a:pt x="264" y="776"/>
                </a:lnTo>
                <a:lnTo>
                  <a:pt x="221" y="760"/>
                </a:lnTo>
                <a:lnTo>
                  <a:pt x="221" y="760"/>
                </a:lnTo>
                <a:lnTo>
                  <a:pt x="193" y="767"/>
                </a:lnTo>
                <a:lnTo>
                  <a:pt x="193" y="767"/>
                </a:lnTo>
                <a:lnTo>
                  <a:pt x="130" y="812"/>
                </a:lnTo>
                <a:lnTo>
                  <a:pt x="87" y="813"/>
                </a:lnTo>
                <a:lnTo>
                  <a:pt x="87" y="813"/>
                </a:lnTo>
                <a:lnTo>
                  <a:pt x="74" y="751"/>
                </a:lnTo>
                <a:lnTo>
                  <a:pt x="0" y="662"/>
                </a:lnTo>
                <a:lnTo>
                  <a:pt x="6" y="611"/>
                </a:lnTo>
                <a:lnTo>
                  <a:pt x="39" y="623"/>
                </a:lnTo>
                <a:lnTo>
                  <a:pt x="68" y="644"/>
                </a:lnTo>
                <a:lnTo>
                  <a:pt x="107" y="644"/>
                </a:lnTo>
                <a:lnTo>
                  <a:pt x="118" y="600"/>
                </a:lnTo>
                <a:lnTo>
                  <a:pt x="62" y="538"/>
                </a:lnTo>
                <a:lnTo>
                  <a:pt x="85" y="482"/>
                </a:lnTo>
                <a:lnTo>
                  <a:pt x="107" y="431"/>
                </a:lnTo>
                <a:lnTo>
                  <a:pt x="202" y="415"/>
                </a:lnTo>
                <a:lnTo>
                  <a:pt x="196" y="381"/>
                </a:lnTo>
                <a:lnTo>
                  <a:pt x="146" y="342"/>
                </a:lnTo>
                <a:lnTo>
                  <a:pt x="62" y="336"/>
                </a:lnTo>
                <a:lnTo>
                  <a:pt x="68" y="280"/>
                </a:lnTo>
                <a:lnTo>
                  <a:pt x="90" y="229"/>
                </a:lnTo>
                <a:lnTo>
                  <a:pt x="130" y="173"/>
                </a:lnTo>
                <a:lnTo>
                  <a:pt x="169" y="162"/>
                </a:lnTo>
                <a:lnTo>
                  <a:pt x="202" y="140"/>
                </a:lnTo>
                <a:lnTo>
                  <a:pt x="213" y="241"/>
                </a:lnTo>
                <a:lnTo>
                  <a:pt x="258" y="241"/>
                </a:lnTo>
                <a:lnTo>
                  <a:pt x="275" y="185"/>
                </a:lnTo>
                <a:lnTo>
                  <a:pt x="320" y="95"/>
                </a:lnTo>
                <a:lnTo>
                  <a:pt x="427" y="72"/>
                </a:lnTo>
                <a:lnTo>
                  <a:pt x="477" y="16"/>
                </a:lnTo>
                <a:lnTo>
                  <a:pt x="539" y="0"/>
                </a:lnTo>
                <a:lnTo>
                  <a:pt x="595" y="5"/>
                </a:lnTo>
                <a:lnTo>
                  <a:pt x="663" y="61"/>
                </a:lnTo>
                <a:lnTo>
                  <a:pt x="663" y="140"/>
                </a:lnTo>
                <a:lnTo>
                  <a:pt x="673" y="196"/>
                </a:lnTo>
                <a:lnTo>
                  <a:pt x="708" y="268"/>
                </a:lnTo>
                <a:lnTo>
                  <a:pt x="690" y="309"/>
                </a:lnTo>
                <a:lnTo>
                  <a:pt x="628" y="330"/>
                </a:lnTo>
                <a:lnTo>
                  <a:pt x="601" y="392"/>
                </a:lnTo>
                <a:lnTo>
                  <a:pt x="601" y="448"/>
                </a:lnTo>
                <a:lnTo>
                  <a:pt x="556" y="454"/>
                </a:lnTo>
                <a:lnTo>
                  <a:pt x="556" y="487"/>
                </a:lnTo>
                <a:lnTo>
                  <a:pt x="578" y="516"/>
                </a:lnTo>
                <a:lnTo>
                  <a:pt x="578" y="588"/>
                </a:lnTo>
                <a:lnTo>
                  <a:pt x="516" y="611"/>
                </a:lnTo>
                <a:lnTo>
                  <a:pt x="489" y="644"/>
                </a:lnTo>
                <a:lnTo>
                  <a:pt x="438" y="639"/>
                </a:lnTo>
                <a:lnTo>
                  <a:pt x="427" y="588"/>
                </a:lnTo>
                <a:lnTo>
                  <a:pt x="371" y="588"/>
                </a:lnTo>
                <a:lnTo>
                  <a:pt x="332" y="611"/>
                </a:lnTo>
                <a:lnTo>
                  <a:pt x="303" y="656"/>
                </a:lnTo>
                <a:lnTo>
                  <a:pt x="311" y="683"/>
                </a:lnTo>
                <a:close/>
              </a:path>
            </a:pathLst>
          </a:custGeom>
          <a:solidFill>
            <a:schemeClr val="accent5">
              <a:lumMod val="60000"/>
              <a:lumOff val="4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srgbClr val="BFBFBF"/>
              </a:solidFill>
            </a:endParaRPr>
          </a:p>
        </p:txBody>
      </p:sp>
      <p:sp>
        <p:nvSpPr>
          <p:cNvPr id="24" name="Freeform 8">
            <a:extLst>
              <a:ext uri="{FF2B5EF4-FFF2-40B4-BE49-F238E27FC236}">
                <a16:creationId xmlns:a16="http://schemas.microsoft.com/office/drawing/2014/main" id="{70CAEAEF-BFC1-D94F-9185-F22D02023425}"/>
              </a:ext>
            </a:extLst>
          </p:cNvPr>
          <p:cNvSpPr>
            <a:spLocks noEditPoints="1"/>
          </p:cNvSpPr>
          <p:nvPr/>
        </p:nvSpPr>
        <p:spPr bwMode="auto">
          <a:xfrm>
            <a:off x="1289514" y="2320356"/>
            <a:ext cx="428078" cy="313304"/>
          </a:xfrm>
          <a:custGeom>
            <a:avLst/>
            <a:gdLst>
              <a:gd name="T0" fmla="*/ 543 w 830"/>
              <a:gd name="T1" fmla="*/ 51 h 606"/>
              <a:gd name="T2" fmla="*/ 618 w 830"/>
              <a:gd name="T3" fmla="*/ 3 h 606"/>
              <a:gd name="T4" fmla="*/ 821 w 830"/>
              <a:gd name="T5" fmla="*/ 134 h 606"/>
              <a:gd name="T6" fmla="*/ 830 w 830"/>
              <a:gd name="T7" fmla="*/ 163 h 606"/>
              <a:gd name="T8" fmla="*/ 768 w 830"/>
              <a:gd name="T9" fmla="*/ 317 h 606"/>
              <a:gd name="T10" fmla="*/ 829 w 830"/>
              <a:gd name="T11" fmla="*/ 391 h 606"/>
              <a:gd name="T12" fmla="*/ 814 w 830"/>
              <a:gd name="T13" fmla="*/ 417 h 606"/>
              <a:gd name="T14" fmla="*/ 803 w 830"/>
              <a:gd name="T15" fmla="*/ 453 h 606"/>
              <a:gd name="T16" fmla="*/ 787 w 830"/>
              <a:gd name="T17" fmla="*/ 479 h 606"/>
              <a:gd name="T18" fmla="*/ 751 w 830"/>
              <a:gd name="T19" fmla="*/ 469 h 606"/>
              <a:gd name="T20" fmla="*/ 743 w 830"/>
              <a:gd name="T21" fmla="*/ 428 h 606"/>
              <a:gd name="T22" fmla="*/ 741 w 830"/>
              <a:gd name="T23" fmla="*/ 457 h 606"/>
              <a:gd name="T24" fmla="*/ 731 w 830"/>
              <a:gd name="T25" fmla="*/ 456 h 606"/>
              <a:gd name="T26" fmla="*/ 702 w 830"/>
              <a:gd name="T27" fmla="*/ 509 h 606"/>
              <a:gd name="T28" fmla="*/ 514 w 830"/>
              <a:gd name="T29" fmla="*/ 584 h 606"/>
              <a:gd name="T30" fmla="*/ 483 w 830"/>
              <a:gd name="T31" fmla="*/ 606 h 606"/>
              <a:gd name="T32" fmla="*/ 490 w 830"/>
              <a:gd name="T33" fmla="*/ 567 h 606"/>
              <a:gd name="T34" fmla="*/ 572 w 830"/>
              <a:gd name="T35" fmla="*/ 583 h 606"/>
              <a:gd name="T36" fmla="*/ 563 w 830"/>
              <a:gd name="T37" fmla="*/ 444 h 606"/>
              <a:gd name="T38" fmla="*/ 511 w 830"/>
              <a:gd name="T39" fmla="*/ 407 h 606"/>
              <a:gd name="T40" fmla="*/ 522 w 830"/>
              <a:gd name="T41" fmla="*/ 378 h 606"/>
              <a:gd name="T42" fmla="*/ 500 w 830"/>
              <a:gd name="T43" fmla="*/ 384 h 606"/>
              <a:gd name="T44" fmla="*/ 486 w 830"/>
              <a:gd name="T45" fmla="*/ 349 h 606"/>
              <a:gd name="T46" fmla="*/ 486 w 830"/>
              <a:gd name="T47" fmla="*/ 319 h 606"/>
              <a:gd name="T48" fmla="*/ 576 w 830"/>
              <a:gd name="T49" fmla="*/ 277 h 606"/>
              <a:gd name="T50" fmla="*/ 540 w 830"/>
              <a:gd name="T51" fmla="*/ 264 h 606"/>
              <a:gd name="T52" fmla="*/ 504 w 830"/>
              <a:gd name="T53" fmla="*/ 235 h 606"/>
              <a:gd name="T54" fmla="*/ 513 w 830"/>
              <a:gd name="T55" fmla="*/ 202 h 606"/>
              <a:gd name="T56" fmla="*/ 493 w 830"/>
              <a:gd name="T57" fmla="*/ 188 h 606"/>
              <a:gd name="T58" fmla="*/ 504 w 830"/>
              <a:gd name="T59" fmla="*/ 149 h 606"/>
              <a:gd name="T60" fmla="*/ 447 w 830"/>
              <a:gd name="T61" fmla="*/ 172 h 606"/>
              <a:gd name="T62" fmla="*/ 435 w 830"/>
              <a:gd name="T63" fmla="*/ 175 h 606"/>
              <a:gd name="T64" fmla="*/ 477 w 830"/>
              <a:gd name="T65" fmla="*/ 124 h 606"/>
              <a:gd name="T66" fmla="*/ 33 w 830"/>
              <a:gd name="T67" fmla="*/ 144 h 606"/>
              <a:gd name="T68" fmla="*/ 59 w 830"/>
              <a:gd name="T69" fmla="*/ 175 h 606"/>
              <a:gd name="T70" fmla="*/ 124 w 830"/>
              <a:gd name="T71" fmla="*/ 201 h 606"/>
              <a:gd name="T72" fmla="*/ 53 w 830"/>
              <a:gd name="T73" fmla="*/ 195 h 606"/>
              <a:gd name="T74" fmla="*/ 34 w 830"/>
              <a:gd name="T75" fmla="*/ 173 h 606"/>
              <a:gd name="T76" fmla="*/ 354 w 830"/>
              <a:gd name="T77" fmla="*/ 186 h 606"/>
              <a:gd name="T78" fmla="*/ 432 w 830"/>
              <a:gd name="T79" fmla="*/ 225 h 606"/>
              <a:gd name="T80" fmla="*/ 464 w 830"/>
              <a:gd name="T81" fmla="*/ 281 h 606"/>
              <a:gd name="T82" fmla="*/ 388 w 830"/>
              <a:gd name="T83" fmla="*/ 296 h 606"/>
              <a:gd name="T84" fmla="*/ 301 w 830"/>
              <a:gd name="T85" fmla="*/ 375 h 606"/>
              <a:gd name="T86" fmla="*/ 177 w 830"/>
              <a:gd name="T87" fmla="*/ 438 h 606"/>
              <a:gd name="T88" fmla="*/ 183 w 830"/>
              <a:gd name="T89" fmla="*/ 402 h 606"/>
              <a:gd name="T90" fmla="*/ 160 w 830"/>
              <a:gd name="T91" fmla="*/ 389 h 606"/>
              <a:gd name="T92" fmla="*/ 138 w 830"/>
              <a:gd name="T93" fmla="*/ 394 h 606"/>
              <a:gd name="T94" fmla="*/ 114 w 830"/>
              <a:gd name="T95" fmla="*/ 385 h 606"/>
              <a:gd name="T96" fmla="*/ 101 w 830"/>
              <a:gd name="T97" fmla="*/ 369 h 606"/>
              <a:gd name="T98" fmla="*/ 81 w 830"/>
              <a:gd name="T99" fmla="*/ 340 h 606"/>
              <a:gd name="T100" fmla="*/ 115 w 830"/>
              <a:gd name="T101" fmla="*/ 314 h 606"/>
              <a:gd name="T102" fmla="*/ 310 w 830"/>
              <a:gd name="T103" fmla="*/ 242 h 606"/>
              <a:gd name="T104" fmla="*/ 177 w 830"/>
              <a:gd name="T105" fmla="*/ 448 h 606"/>
              <a:gd name="T106" fmla="*/ 207 w 830"/>
              <a:gd name="T107" fmla="*/ 492 h 606"/>
              <a:gd name="T108" fmla="*/ 215 w 830"/>
              <a:gd name="T109" fmla="*/ 510 h 606"/>
              <a:gd name="T110" fmla="*/ 212 w 830"/>
              <a:gd name="T111" fmla="*/ 539 h 606"/>
              <a:gd name="T112" fmla="*/ 174 w 830"/>
              <a:gd name="T113" fmla="*/ 508 h 606"/>
              <a:gd name="T114" fmla="*/ 163 w 830"/>
              <a:gd name="T115" fmla="*/ 464 h 6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830" h="606">
                <a:moveTo>
                  <a:pt x="468" y="100"/>
                </a:moveTo>
                <a:lnTo>
                  <a:pt x="513" y="64"/>
                </a:lnTo>
                <a:lnTo>
                  <a:pt x="543" y="51"/>
                </a:lnTo>
                <a:lnTo>
                  <a:pt x="555" y="22"/>
                </a:lnTo>
                <a:lnTo>
                  <a:pt x="581" y="0"/>
                </a:lnTo>
                <a:lnTo>
                  <a:pt x="618" y="3"/>
                </a:lnTo>
                <a:lnTo>
                  <a:pt x="752" y="111"/>
                </a:lnTo>
                <a:lnTo>
                  <a:pt x="752" y="111"/>
                </a:lnTo>
                <a:lnTo>
                  <a:pt x="821" y="134"/>
                </a:lnTo>
                <a:lnTo>
                  <a:pt x="818" y="157"/>
                </a:lnTo>
                <a:lnTo>
                  <a:pt x="830" y="163"/>
                </a:lnTo>
                <a:lnTo>
                  <a:pt x="830" y="163"/>
                </a:lnTo>
                <a:lnTo>
                  <a:pt x="765" y="245"/>
                </a:lnTo>
                <a:lnTo>
                  <a:pt x="765" y="245"/>
                </a:lnTo>
                <a:lnTo>
                  <a:pt x="768" y="317"/>
                </a:lnTo>
                <a:lnTo>
                  <a:pt x="827" y="369"/>
                </a:lnTo>
                <a:lnTo>
                  <a:pt x="827" y="369"/>
                </a:lnTo>
                <a:lnTo>
                  <a:pt x="829" y="391"/>
                </a:lnTo>
                <a:lnTo>
                  <a:pt x="816" y="405"/>
                </a:lnTo>
                <a:lnTo>
                  <a:pt x="814" y="417"/>
                </a:lnTo>
                <a:lnTo>
                  <a:pt x="814" y="417"/>
                </a:lnTo>
                <a:lnTo>
                  <a:pt x="820" y="437"/>
                </a:lnTo>
                <a:lnTo>
                  <a:pt x="803" y="453"/>
                </a:lnTo>
                <a:lnTo>
                  <a:pt x="803" y="453"/>
                </a:lnTo>
                <a:lnTo>
                  <a:pt x="792" y="460"/>
                </a:lnTo>
                <a:lnTo>
                  <a:pt x="787" y="479"/>
                </a:lnTo>
                <a:lnTo>
                  <a:pt x="787" y="479"/>
                </a:lnTo>
                <a:lnTo>
                  <a:pt x="777" y="476"/>
                </a:lnTo>
                <a:lnTo>
                  <a:pt x="775" y="473"/>
                </a:lnTo>
                <a:lnTo>
                  <a:pt x="751" y="469"/>
                </a:lnTo>
                <a:lnTo>
                  <a:pt x="759" y="436"/>
                </a:lnTo>
                <a:lnTo>
                  <a:pt x="748" y="427"/>
                </a:lnTo>
                <a:lnTo>
                  <a:pt x="743" y="428"/>
                </a:lnTo>
                <a:lnTo>
                  <a:pt x="754" y="437"/>
                </a:lnTo>
                <a:lnTo>
                  <a:pt x="751" y="450"/>
                </a:lnTo>
                <a:lnTo>
                  <a:pt x="741" y="457"/>
                </a:lnTo>
                <a:lnTo>
                  <a:pt x="735" y="417"/>
                </a:lnTo>
                <a:lnTo>
                  <a:pt x="729" y="415"/>
                </a:lnTo>
                <a:lnTo>
                  <a:pt x="731" y="456"/>
                </a:lnTo>
                <a:lnTo>
                  <a:pt x="738" y="460"/>
                </a:lnTo>
                <a:lnTo>
                  <a:pt x="738" y="469"/>
                </a:lnTo>
                <a:lnTo>
                  <a:pt x="702" y="509"/>
                </a:lnTo>
                <a:lnTo>
                  <a:pt x="638" y="500"/>
                </a:lnTo>
                <a:lnTo>
                  <a:pt x="572" y="584"/>
                </a:lnTo>
                <a:lnTo>
                  <a:pt x="514" y="584"/>
                </a:lnTo>
                <a:lnTo>
                  <a:pt x="511" y="584"/>
                </a:lnTo>
                <a:lnTo>
                  <a:pt x="490" y="587"/>
                </a:lnTo>
                <a:lnTo>
                  <a:pt x="483" y="606"/>
                </a:lnTo>
                <a:lnTo>
                  <a:pt x="465" y="606"/>
                </a:lnTo>
                <a:lnTo>
                  <a:pt x="480" y="600"/>
                </a:lnTo>
                <a:lnTo>
                  <a:pt x="490" y="567"/>
                </a:lnTo>
                <a:lnTo>
                  <a:pt x="529" y="567"/>
                </a:lnTo>
                <a:lnTo>
                  <a:pt x="522" y="583"/>
                </a:lnTo>
                <a:lnTo>
                  <a:pt x="572" y="583"/>
                </a:lnTo>
                <a:lnTo>
                  <a:pt x="637" y="502"/>
                </a:lnTo>
                <a:lnTo>
                  <a:pt x="612" y="493"/>
                </a:lnTo>
                <a:lnTo>
                  <a:pt x="563" y="444"/>
                </a:lnTo>
                <a:lnTo>
                  <a:pt x="547" y="368"/>
                </a:lnTo>
                <a:lnTo>
                  <a:pt x="537" y="408"/>
                </a:lnTo>
                <a:lnTo>
                  <a:pt x="511" y="407"/>
                </a:lnTo>
                <a:lnTo>
                  <a:pt x="519" y="392"/>
                </a:lnTo>
                <a:lnTo>
                  <a:pt x="509" y="379"/>
                </a:lnTo>
                <a:lnTo>
                  <a:pt x="522" y="378"/>
                </a:lnTo>
                <a:lnTo>
                  <a:pt x="513" y="371"/>
                </a:lnTo>
                <a:lnTo>
                  <a:pt x="514" y="361"/>
                </a:lnTo>
                <a:lnTo>
                  <a:pt x="500" y="384"/>
                </a:lnTo>
                <a:lnTo>
                  <a:pt x="483" y="382"/>
                </a:lnTo>
                <a:lnTo>
                  <a:pt x="478" y="375"/>
                </a:lnTo>
                <a:lnTo>
                  <a:pt x="486" y="349"/>
                </a:lnTo>
                <a:lnTo>
                  <a:pt x="481" y="333"/>
                </a:lnTo>
                <a:lnTo>
                  <a:pt x="493" y="333"/>
                </a:lnTo>
                <a:lnTo>
                  <a:pt x="486" y="319"/>
                </a:lnTo>
                <a:lnTo>
                  <a:pt x="500" y="291"/>
                </a:lnTo>
                <a:lnTo>
                  <a:pt x="555" y="270"/>
                </a:lnTo>
                <a:lnTo>
                  <a:pt x="576" y="277"/>
                </a:lnTo>
                <a:lnTo>
                  <a:pt x="562" y="267"/>
                </a:lnTo>
                <a:lnTo>
                  <a:pt x="559" y="247"/>
                </a:lnTo>
                <a:lnTo>
                  <a:pt x="540" y="264"/>
                </a:lnTo>
                <a:lnTo>
                  <a:pt x="516" y="267"/>
                </a:lnTo>
                <a:lnTo>
                  <a:pt x="517" y="242"/>
                </a:lnTo>
                <a:lnTo>
                  <a:pt x="504" y="235"/>
                </a:lnTo>
                <a:lnTo>
                  <a:pt x="498" y="224"/>
                </a:lnTo>
                <a:lnTo>
                  <a:pt x="516" y="225"/>
                </a:lnTo>
                <a:lnTo>
                  <a:pt x="513" y="202"/>
                </a:lnTo>
                <a:lnTo>
                  <a:pt x="503" y="202"/>
                </a:lnTo>
                <a:lnTo>
                  <a:pt x="501" y="188"/>
                </a:lnTo>
                <a:lnTo>
                  <a:pt x="493" y="188"/>
                </a:lnTo>
                <a:lnTo>
                  <a:pt x="491" y="180"/>
                </a:lnTo>
                <a:lnTo>
                  <a:pt x="503" y="175"/>
                </a:lnTo>
                <a:lnTo>
                  <a:pt x="504" y="149"/>
                </a:lnTo>
                <a:lnTo>
                  <a:pt x="457" y="167"/>
                </a:lnTo>
                <a:lnTo>
                  <a:pt x="454" y="179"/>
                </a:lnTo>
                <a:lnTo>
                  <a:pt x="447" y="172"/>
                </a:lnTo>
                <a:lnTo>
                  <a:pt x="437" y="176"/>
                </a:lnTo>
                <a:lnTo>
                  <a:pt x="395" y="212"/>
                </a:lnTo>
                <a:lnTo>
                  <a:pt x="435" y="175"/>
                </a:lnTo>
                <a:lnTo>
                  <a:pt x="504" y="146"/>
                </a:lnTo>
                <a:lnTo>
                  <a:pt x="490" y="127"/>
                </a:lnTo>
                <a:lnTo>
                  <a:pt x="477" y="124"/>
                </a:lnTo>
                <a:lnTo>
                  <a:pt x="468" y="100"/>
                </a:lnTo>
                <a:close/>
                <a:moveTo>
                  <a:pt x="1" y="129"/>
                </a:moveTo>
                <a:lnTo>
                  <a:pt x="33" y="144"/>
                </a:lnTo>
                <a:lnTo>
                  <a:pt x="34" y="152"/>
                </a:lnTo>
                <a:lnTo>
                  <a:pt x="50" y="146"/>
                </a:lnTo>
                <a:lnTo>
                  <a:pt x="59" y="175"/>
                </a:lnTo>
                <a:lnTo>
                  <a:pt x="75" y="182"/>
                </a:lnTo>
                <a:lnTo>
                  <a:pt x="128" y="175"/>
                </a:lnTo>
                <a:lnTo>
                  <a:pt x="124" y="201"/>
                </a:lnTo>
                <a:lnTo>
                  <a:pt x="88" y="193"/>
                </a:lnTo>
                <a:lnTo>
                  <a:pt x="53" y="205"/>
                </a:lnTo>
                <a:lnTo>
                  <a:pt x="53" y="195"/>
                </a:lnTo>
                <a:lnTo>
                  <a:pt x="46" y="195"/>
                </a:lnTo>
                <a:lnTo>
                  <a:pt x="29" y="212"/>
                </a:lnTo>
                <a:lnTo>
                  <a:pt x="34" y="173"/>
                </a:lnTo>
                <a:lnTo>
                  <a:pt x="0" y="139"/>
                </a:lnTo>
                <a:lnTo>
                  <a:pt x="1" y="129"/>
                </a:lnTo>
                <a:close/>
                <a:moveTo>
                  <a:pt x="354" y="186"/>
                </a:moveTo>
                <a:lnTo>
                  <a:pt x="367" y="199"/>
                </a:lnTo>
                <a:lnTo>
                  <a:pt x="367" y="206"/>
                </a:lnTo>
                <a:lnTo>
                  <a:pt x="432" y="225"/>
                </a:lnTo>
                <a:lnTo>
                  <a:pt x="442" y="241"/>
                </a:lnTo>
                <a:lnTo>
                  <a:pt x="457" y="248"/>
                </a:lnTo>
                <a:lnTo>
                  <a:pt x="464" y="281"/>
                </a:lnTo>
                <a:lnTo>
                  <a:pt x="424" y="307"/>
                </a:lnTo>
                <a:lnTo>
                  <a:pt x="399" y="306"/>
                </a:lnTo>
                <a:lnTo>
                  <a:pt x="388" y="296"/>
                </a:lnTo>
                <a:lnTo>
                  <a:pt x="370" y="317"/>
                </a:lnTo>
                <a:lnTo>
                  <a:pt x="331" y="335"/>
                </a:lnTo>
                <a:lnTo>
                  <a:pt x="301" y="375"/>
                </a:lnTo>
                <a:lnTo>
                  <a:pt x="229" y="428"/>
                </a:lnTo>
                <a:lnTo>
                  <a:pt x="200" y="424"/>
                </a:lnTo>
                <a:lnTo>
                  <a:pt x="177" y="438"/>
                </a:lnTo>
                <a:lnTo>
                  <a:pt x="176" y="428"/>
                </a:lnTo>
                <a:lnTo>
                  <a:pt x="186" y="423"/>
                </a:lnTo>
                <a:lnTo>
                  <a:pt x="183" y="402"/>
                </a:lnTo>
                <a:lnTo>
                  <a:pt x="166" y="391"/>
                </a:lnTo>
                <a:lnTo>
                  <a:pt x="144" y="405"/>
                </a:lnTo>
                <a:lnTo>
                  <a:pt x="160" y="389"/>
                </a:lnTo>
                <a:lnTo>
                  <a:pt x="151" y="375"/>
                </a:lnTo>
                <a:lnTo>
                  <a:pt x="138" y="379"/>
                </a:lnTo>
                <a:lnTo>
                  <a:pt x="138" y="394"/>
                </a:lnTo>
                <a:lnTo>
                  <a:pt x="127" y="385"/>
                </a:lnTo>
                <a:lnTo>
                  <a:pt x="122" y="398"/>
                </a:lnTo>
                <a:lnTo>
                  <a:pt x="114" y="385"/>
                </a:lnTo>
                <a:lnTo>
                  <a:pt x="94" y="384"/>
                </a:lnTo>
                <a:lnTo>
                  <a:pt x="109" y="372"/>
                </a:lnTo>
                <a:lnTo>
                  <a:pt x="101" y="369"/>
                </a:lnTo>
                <a:lnTo>
                  <a:pt x="102" y="352"/>
                </a:lnTo>
                <a:lnTo>
                  <a:pt x="94" y="353"/>
                </a:lnTo>
                <a:lnTo>
                  <a:pt x="81" y="340"/>
                </a:lnTo>
                <a:lnTo>
                  <a:pt x="78" y="327"/>
                </a:lnTo>
                <a:lnTo>
                  <a:pt x="85" y="316"/>
                </a:lnTo>
                <a:lnTo>
                  <a:pt x="115" y="314"/>
                </a:lnTo>
                <a:lnTo>
                  <a:pt x="186" y="264"/>
                </a:lnTo>
                <a:lnTo>
                  <a:pt x="285" y="260"/>
                </a:lnTo>
                <a:lnTo>
                  <a:pt x="310" y="242"/>
                </a:lnTo>
                <a:lnTo>
                  <a:pt x="323" y="193"/>
                </a:lnTo>
                <a:lnTo>
                  <a:pt x="354" y="186"/>
                </a:lnTo>
                <a:close/>
                <a:moveTo>
                  <a:pt x="177" y="448"/>
                </a:moveTo>
                <a:lnTo>
                  <a:pt x="179" y="464"/>
                </a:lnTo>
                <a:lnTo>
                  <a:pt x="193" y="469"/>
                </a:lnTo>
                <a:lnTo>
                  <a:pt x="207" y="492"/>
                </a:lnTo>
                <a:lnTo>
                  <a:pt x="228" y="502"/>
                </a:lnTo>
                <a:lnTo>
                  <a:pt x="226" y="512"/>
                </a:lnTo>
                <a:lnTo>
                  <a:pt x="215" y="510"/>
                </a:lnTo>
                <a:lnTo>
                  <a:pt x="225" y="518"/>
                </a:lnTo>
                <a:lnTo>
                  <a:pt x="212" y="528"/>
                </a:lnTo>
                <a:lnTo>
                  <a:pt x="212" y="539"/>
                </a:lnTo>
                <a:lnTo>
                  <a:pt x="184" y="548"/>
                </a:lnTo>
                <a:lnTo>
                  <a:pt x="167" y="531"/>
                </a:lnTo>
                <a:lnTo>
                  <a:pt x="174" y="508"/>
                </a:lnTo>
                <a:lnTo>
                  <a:pt x="168" y="496"/>
                </a:lnTo>
                <a:lnTo>
                  <a:pt x="148" y="490"/>
                </a:lnTo>
                <a:lnTo>
                  <a:pt x="163" y="464"/>
                </a:lnTo>
                <a:lnTo>
                  <a:pt x="164" y="447"/>
                </a:lnTo>
                <a:lnTo>
                  <a:pt x="177" y="44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5" name="Freeform 9">
            <a:extLst>
              <a:ext uri="{FF2B5EF4-FFF2-40B4-BE49-F238E27FC236}">
                <a16:creationId xmlns:a16="http://schemas.microsoft.com/office/drawing/2014/main" id="{95CFD962-7B87-6441-AD74-0420D684C68C}"/>
              </a:ext>
            </a:extLst>
          </p:cNvPr>
          <p:cNvSpPr>
            <a:spLocks/>
          </p:cNvSpPr>
          <p:nvPr/>
        </p:nvSpPr>
        <p:spPr bwMode="auto">
          <a:xfrm>
            <a:off x="1621430" y="4901233"/>
            <a:ext cx="313304" cy="217141"/>
          </a:xfrm>
          <a:custGeom>
            <a:avLst/>
            <a:gdLst>
              <a:gd name="T0" fmla="*/ 500 w 604"/>
              <a:gd name="T1" fmla="*/ 63 h 420"/>
              <a:gd name="T2" fmla="*/ 466 w 604"/>
              <a:gd name="T3" fmla="*/ 21 h 420"/>
              <a:gd name="T4" fmla="*/ 432 w 604"/>
              <a:gd name="T5" fmla="*/ 5 h 420"/>
              <a:gd name="T6" fmla="*/ 389 w 604"/>
              <a:gd name="T7" fmla="*/ 4 h 420"/>
              <a:gd name="T8" fmla="*/ 344 w 604"/>
              <a:gd name="T9" fmla="*/ 21 h 420"/>
              <a:gd name="T10" fmla="*/ 308 w 604"/>
              <a:gd name="T11" fmla="*/ 40 h 420"/>
              <a:gd name="T12" fmla="*/ 272 w 604"/>
              <a:gd name="T13" fmla="*/ 77 h 420"/>
              <a:gd name="T14" fmla="*/ 246 w 604"/>
              <a:gd name="T15" fmla="*/ 79 h 420"/>
              <a:gd name="T16" fmla="*/ 209 w 604"/>
              <a:gd name="T17" fmla="*/ 66 h 420"/>
              <a:gd name="T18" fmla="*/ 182 w 604"/>
              <a:gd name="T19" fmla="*/ 41 h 420"/>
              <a:gd name="T20" fmla="*/ 172 w 604"/>
              <a:gd name="T21" fmla="*/ 2 h 420"/>
              <a:gd name="T22" fmla="*/ 133 w 604"/>
              <a:gd name="T23" fmla="*/ 0 h 420"/>
              <a:gd name="T24" fmla="*/ 95 w 604"/>
              <a:gd name="T25" fmla="*/ 96 h 420"/>
              <a:gd name="T26" fmla="*/ 52 w 604"/>
              <a:gd name="T27" fmla="*/ 95 h 420"/>
              <a:gd name="T28" fmla="*/ 22 w 604"/>
              <a:gd name="T29" fmla="*/ 132 h 420"/>
              <a:gd name="T30" fmla="*/ 0 w 604"/>
              <a:gd name="T31" fmla="*/ 217 h 420"/>
              <a:gd name="T32" fmla="*/ 9 w 604"/>
              <a:gd name="T33" fmla="*/ 291 h 420"/>
              <a:gd name="T34" fmla="*/ 138 w 604"/>
              <a:gd name="T35" fmla="*/ 309 h 420"/>
              <a:gd name="T36" fmla="*/ 172 w 604"/>
              <a:gd name="T37" fmla="*/ 351 h 420"/>
              <a:gd name="T38" fmla="*/ 206 w 604"/>
              <a:gd name="T39" fmla="*/ 420 h 420"/>
              <a:gd name="T40" fmla="*/ 272 w 604"/>
              <a:gd name="T41" fmla="*/ 420 h 420"/>
              <a:gd name="T42" fmla="*/ 334 w 604"/>
              <a:gd name="T43" fmla="*/ 384 h 420"/>
              <a:gd name="T44" fmla="*/ 404 w 604"/>
              <a:gd name="T45" fmla="*/ 384 h 420"/>
              <a:gd name="T46" fmla="*/ 430 w 604"/>
              <a:gd name="T47" fmla="*/ 366 h 420"/>
              <a:gd name="T48" fmla="*/ 486 w 604"/>
              <a:gd name="T49" fmla="*/ 376 h 420"/>
              <a:gd name="T50" fmla="*/ 548 w 604"/>
              <a:gd name="T51" fmla="*/ 334 h 420"/>
              <a:gd name="T52" fmla="*/ 572 w 604"/>
              <a:gd name="T53" fmla="*/ 301 h 420"/>
              <a:gd name="T54" fmla="*/ 587 w 604"/>
              <a:gd name="T55" fmla="*/ 271 h 420"/>
              <a:gd name="T56" fmla="*/ 588 w 604"/>
              <a:gd name="T57" fmla="*/ 224 h 420"/>
              <a:gd name="T58" fmla="*/ 604 w 604"/>
              <a:gd name="T59" fmla="*/ 191 h 420"/>
              <a:gd name="T60" fmla="*/ 604 w 604"/>
              <a:gd name="T61" fmla="*/ 167 h 420"/>
              <a:gd name="T62" fmla="*/ 566 w 604"/>
              <a:gd name="T63" fmla="*/ 149 h 420"/>
              <a:gd name="T64" fmla="*/ 519 w 604"/>
              <a:gd name="T65" fmla="*/ 144 h 420"/>
              <a:gd name="T66" fmla="*/ 500 w 604"/>
              <a:gd name="T67" fmla="*/ 63 h 42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</a:cxnLst>
            <a:rect l="0" t="0" r="r" b="b"/>
            <a:pathLst>
              <a:path w="604" h="420">
                <a:moveTo>
                  <a:pt x="500" y="63"/>
                </a:moveTo>
                <a:lnTo>
                  <a:pt x="466" y="21"/>
                </a:lnTo>
                <a:lnTo>
                  <a:pt x="432" y="5"/>
                </a:lnTo>
                <a:lnTo>
                  <a:pt x="389" y="4"/>
                </a:lnTo>
                <a:lnTo>
                  <a:pt x="344" y="21"/>
                </a:lnTo>
                <a:lnTo>
                  <a:pt x="308" y="40"/>
                </a:lnTo>
                <a:lnTo>
                  <a:pt x="272" y="77"/>
                </a:lnTo>
                <a:lnTo>
                  <a:pt x="246" y="79"/>
                </a:lnTo>
                <a:lnTo>
                  <a:pt x="209" y="66"/>
                </a:lnTo>
                <a:lnTo>
                  <a:pt x="182" y="41"/>
                </a:lnTo>
                <a:lnTo>
                  <a:pt x="172" y="2"/>
                </a:lnTo>
                <a:lnTo>
                  <a:pt x="133" y="0"/>
                </a:lnTo>
                <a:lnTo>
                  <a:pt x="95" y="96"/>
                </a:lnTo>
                <a:lnTo>
                  <a:pt x="52" y="95"/>
                </a:lnTo>
                <a:lnTo>
                  <a:pt x="22" y="132"/>
                </a:lnTo>
                <a:lnTo>
                  <a:pt x="0" y="217"/>
                </a:lnTo>
                <a:lnTo>
                  <a:pt x="9" y="291"/>
                </a:lnTo>
                <a:lnTo>
                  <a:pt x="138" y="309"/>
                </a:lnTo>
                <a:lnTo>
                  <a:pt x="172" y="351"/>
                </a:lnTo>
                <a:lnTo>
                  <a:pt x="206" y="420"/>
                </a:lnTo>
                <a:lnTo>
                  <a:pt x="272" y="420"/>
                </a:lnTo>
                <a:lnTo>
                  <a:pt x="334" y="384"/>
                </a:lnTo>
                <a:lnTo>
                  <a:pt x="404" y="384"/>
                </a:lnTo>
                <a:lnTo>
                  <a:pt x="430" y="366"/>
                </a:lnTo>
                <a:lnTo>
                  <a:pt x="486" y="376"/>
                </a:lnTo>
                <a:lnTo>
                  <a:pt x="548" y="334"/>
                </a:lnTo>
                <a:lnTo>
                  <a:pt x="572" y="301"/>
                </a:lnTo>
                <a:lnTo>
                  <a:pt x="587" y="271"/>
                </a:lnTo>
                <a:lnTo>
                  <a:pt x="588" y="224"/>
                </a:lnTo>
                <a:lnTo>
                  <a:pt x="604" y="191"/>
                </a:lnTo>
                <a:lnTo>
                  <a:pt x="604" y="167"/>
                </a:lnTo>
                <a:lnTo>
                  <a:pt x="566" y="149"/>
                </a:lnTo>
                <a:lnTo>
                  <a:pt x="519" y="144"/>
                </a:lnTo>
                <a:lnTo>
                  <a:pt x="500" y="63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6" name="Freeform 10">
            <a:extLst>
              <a:ext uri="{FF2B5EF4-FFF2-40B4-BE49-F238E27FC236}">
                <a16:creationId xmlns:a16="http://schemas.microsoft.com/office/drawing/2014/main" id="{109FBF5D-C31B-D74E-A9F1-8A9EA94FF1AC}"/>
              </a:ext>
            </a:extLst>
          </p:cNvPr>
          <p:cNvSpPr>
            <a:spLocks/>
          </p:cNvSpPr>
          <p:nvPr/>
        </p:nvSpPr>
        <p:spPr bwMode="auto">
          <a:xfrm>
            <a:off x="2128610" y="3592183"/>
            <a:ext cx="259019" cy="333467"/>
          </a:xfrm>
          <a:custGeom>
            <a:avLst/>
            <a:gdLst>
              <a:gd name="T0" fmla="*/ 264 w 499"/>
              <a:gd name="T1" fmla="*/ 95 h 646"/>
              <a:gd name="T2" fmla="*/ 269 w 499"/>
              <a:gd name="T3" fmla="*/ 99 h 646"/>
              <a:gd name="T4" fmla="*/ 269 w 499"/>
              <a:gd name="T5" fmla="*/ 99 h 646"/>
              <a:gd name="T6" fmla="*/ 279 w 499"/>
              <a:gd name="T7" fmla="*/ 96 h 646"/>
              <a:gd name="T8" fmla="*/ 296 w 499"/>
              <a:gd name="T9" fmla="*/ 56 h 646"/>
              <a:gd name="T10" fmla="*/ 296 w 499"/>
              <a:gd name="T11" fmla="*/ 56 h 646"/>
              <a:gd name="T12" fmla="*/ 306 w 499"/>
              <a:gd name="T13" fmla="*/ 45 h 646"/>
              <a:gd name="T14" fmla="*/ 306 w 499"/>
              <a:gd name="T15" fmla="*/ 45 h 646"/>
              <a:gd name="T16" fmla="*/ 332 w 499"/>
              <a:gd name="T17" fmla="*/ 47 h 646"/>
              <a:gd name="T18" fmla="*/ 326 w 499"/>
              <a:gd name="T19" fmla="*/ 72 h 646"/>
              <a:gd name="T20" fmla="*/ 326 w 499"/>
              <a:gd name="T21" fmla="*/ 72 h 646"/>
              <a:gd name="T22" fmla="*/ 325 w 499"/>
              <a:gd name="T23" fmla="*/ 83 h 646"/>
              <a:gd name="T24" fmla="*/ 325 w 499"/>
              <a:gd name="T25" fmla="*/ 83 h 646"/>
              <a:gd name="T26" fmla="*/ 325 w 499"/>
              <a:gd name="T27" fmla="*/ 88 h 646"/>
              <a:gd name="T28" fmla="*/ 375 w 499"/>
              <a:gd name="T29" fmla="*/ 40 h 646"/>
              <a:gd name="T30" fmla="*/ 375 w 499"/>
              <a:gd name="T31" fmla="*/ 40 h 646"/>
              <a:gd name="T32" fmla="*/ 421 w 499"/>
              <a:gd name="T33" fmla="*/ 85 h 646"/>
              <a:gd name="T34" fmla="*/ 421 w 499"/>
              <a:gd name="T35" fmla="*/ 85 h 646"/>
              <a:gd name="T36" fmla="*/ 426 w 499"/>
              <a:gd name="T37" fmla="*/ 131 h 646"/>
              <a:gd name="T38" fmla="*/ 437 w 499"/>
              <a:gd name="T39" fmla="*/ 145 h 646"/>
              <a:gd name="T40" fmla="*/ 469 w 499"/>
              <a:gd name="T41" fmla="*/ 153 h 646"/>
              <a:gd name="T42" fmla="*/ 463 w 499"/>
              <a:gd name="T43" fmla="*/ 181 h 646"/>
              <a:gd name="T44" fmla="*/ 477 w 499"/>
              <a:gd name="T45" fmla="*/ 186 h 646"/>
              <a:gd name="T46" fmla="*/ 499 w 499"/>
              <a:gd name="T47" fmla="*/ 225 h 646"/>
              <a:gd name="T48" fmla="*/ 477 w 499"/>
              <a:gd name="T49" fmla="*/ 230 h 646"/>
              <a:gd name="T50" fmla="*/ 449 w 499"/>
              <a:gd name="T51" fmla="*/ 258 h 646"/>
              <a:gd name="T52" fmla="*/ 449 w 499"/>
              <a:gd name="T53" fmla="*/ 258 h 646"/>
              <a:gd name="T54" fmla="*/ 431 w 499"/>
              <a:gd name="T55" fmla="*/ 359 h 646"/>
              <a:gd name="T56" fmla="*/ 431 w 499"/>
              <a:gd name="T57" fmla="*/ 359 h 646"/>
              <a:gd name="T58" fmla="*/ 410 w 499"/>
              <a:gd name="T59" fmla="*/ 471 h 646"/>
              <a:gd name="T60" fmla="*/ 430 w 499"/>
              <a:gd name="T61" fmla="*/ 539 h 646"/>
              <a:gd name="T62" fmla="*/ 430 w 499"/>
              <a:gd name="T63" fmla="*/ 539 h 646"/>
              <a:gd name="T64" fmla="*/ 371 w 499"/>
              <a:gd name="T65" fmla="*/ 578 h 646"/>
              <a:gd name="T66" fmla="*/ 331 w 499"/>
              <a:gd name="T67" fmla="*/ 628 h 646"/>
              <a:gd name="T68" fmla="*/ 264 w 499"/>
              <a:gd name="T69" fmla="*/ 589 h 646"/>
              <a:gd name="T70" fmla="*/ 224 w 499"/>
              <a:gd name="T71" fmla="*/ 522 h 646"/>
              <a:gd name="T72" fmla="*/ 224 w 499"/>
              <a:gd name="T73" fmla="*/ 488 h 646"/>
              <a:gd name="T74" fmla="*/ 214 w 499"/>
              <a:gd name="T75" fmla="*/ 461 h 646"/>
              <a:gd name="T76" fmla="*/ 185 w 499"/>
              <a:gd name="T77" fmla="*/ 461 h 646"/>
              <a:gd name="T78" fmla="*/ 191 w 499"/>
              <a:gd name="T79" fmla="*/ 516 h 646"/>
              <a:gd name="T80" fmla="*/ 179 w 499"/>
              <a:gd name="T81" fmla="*/ 607 h 646"/>
              <a:gd name="T82" fmla="*/ 163 w 499"/>
              <a:gd name="T83" fmla="*/ 646 h 646"/>
              <a:gd name="T84" fmla="*/ 140 w 499"/>
              <a:gd name="T85" fmla="*/ 646 h 646"/>
              <a:gd name="T86" fmla="*/ 123 w 499"/>
              <a:gd name="T87" fmla="*/ 589 h 646"/>
              <a:gd name="T88" fmla="*/ 78 w 499"/>
              <a:gd name="T89" fmla="*/ 572 h 646"/>
              <a:gd name="T90" fmla="*/ 51 w 499"/>
              <a:gd name="T91" fmla="*/ 533 h 646"/>
              <a:gd name="T92" fmla="*/ 45 w 499"/>
              <a:gd name="T93" fmla="*/ 471 h 646"/>
              <a:gd name="T94" fmla="*/ 6 w 499"/>
              <a:gd name="T95" fmla="*/ 438 h 646"/>
              <a:gd name="T96" fmla="*/ 0 w 499"/>
              <a:gd name="T97" fmla="*/ 365 h 646"/>
              <a:gd name="T98" fmla="*/ 39 w 499"/>
              <a:gd name="T99" fmla="*/ 320 h 646"/>
              <a:gd name="T100" fmla="*/ 34 w 499"/>
              <a:gd name="T101" fmla="*/ 163 h 646"/>
              <a:gd name="T102" fmla="*/ 34 w 499"/>
              <a:gd name="T103" fmla="*/ 163 h 646"/>
              <a:gd name="T104" fmla="*/ 78 w 499"/>
              <a:gd name="T105" fmla="*/ 153 h 646"/>
              <a:gd name="T106" fmla="*/ 78 w 499"/>
              <a:gd name="T107" fmla="*/ 153 h 646"/>
              <a:gd name="T108" fmla="*/ 96 w 499"/>
              <a:gd name="T109" fmla="*/ 151 h 646"/>
              <a:gd name="T110" fmla="*/ 158 w 499"/>
              <a:gd name="T111" fmla="*/ 124 h 646"/>
              <a:gd name="T112" fmla="*/ 173 w 499"/>
              <a:gd name="T113" fmla="*/ 73 h 646"/>
              <a:gd name="T114" fmla="*/ 179 w 499"/>
              <a:gd name="T115" fmla="*/ 14 h 646"/>
              <a:gd name="T116" fmla="*/ 175 w 499"/>
              <a:gd name="T117" fmla="*/ 14 h 646"/>
              <a:gd name="T118" fmla="*/ 175 w 499"/>
              <a:gd name="T119" fmla="*/ 14 h 646"/>
              <a:gd name="T120" fmla="*/ 171 w 499"/>
              <a:gd name="T121" fmla="*/ 9 h 646"/>
              <a:gd name="T122" fmla="*/ 241 w 499"/>
              <a:gd name="T123" fmla="*/ 0 h 646"/>
              <a:gd name="T124" fmla="*/ 264 w 499"/>
              <a:gd name="T125" fmla="*/ 95 h 6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499" h="646">
                <a:moveTo>
                  <a:pt x="264" y="95"/>
                </a:moveTo>
                <a:lnTo>
                  <a:pt x="269" y="99"/>
                </a:lnTo>
                <a:lnTo>
                  <a:pt x="269" y="99"/>
                </a:lnTo>
                <a:lnTo>
                  <a:pt x="279" y="96"/>
                </a:lnTo>
                <a:lnTo>
                  <a:pt x="296" y="56"/>
                </a:lnTo>
                <a:lnTo>
                  <a:pt x="296" y="56"/>
                </a:lnTo>
                <a:lnTo>
                  <a:pt x="306" y="45"/>
                </a:lnTo>
                <a:lnTo>
                  <a:pt x="306" y="45"/>
                </a:lnTo>
                <a:lnTo>
                  <a:pt x="332" y="47"/>
                </a:lnTo>
                <a:lnTo>
                  <a:pt x="326" y="72"/>
                </a:lnTo>
                <a:lnTo>
                  <a:pt x="326" y="72"/>
                </a:lnTo>
                <a:lnTo>
                  <a:pt x="325" y="83"/>
                </a:lnTo>
                <a:lnTo>
                  <a:pt x="325" y="83"/>
                </a:lnTo>
                <a:lnTo>
                  <a:pt x="325" y="88"/>
                </a:lnTo>
                <a:lnTo>
                  <a:pt x="375" y="40"/>
                </a:lnTo>
                <a:lnTo>
                  <a:pt x="375" y="40"/>
                </a:lnTo>
                <a:lnTo>
                  <a:pt x="421" y="85"/>
                </a:lnTo>
                <a:lnTo>
                  <a:pt x="421" y="85"/>
                </a:lnTo>
                <a:lnTo>
                  <a:pt x="426" y="131"/>
                </a:lnTo>
                <a:lnTo>
                  <a:pt x="437" y="145"/>
                </a:lnTo>
                <a:lnTo>
                  <a:pt x="469" y="153"/>
                </a:lnTo>
                <a:lnTo>
                  <a:pt x="463" y="181"/>
                </a:lnTo>
                <a:lnTo>
                  <a:pt x="477" y="186"/>
                </a:lnTo>
                <a:lnTo>
                  <a:pt x="499" y="225"/>
                </a:lnTo>
                <a:lnTo>
                  <a:pt x="477" y="230"/>
                </a:lnTo>
                <a:lnTo>
                  <a:pt x="449" y="258"/>
                </a:lnTo>
                <a:lnTo>
                  <a:pt x="449" y="258"/>
                </a:lnTo>
                <a:lnTo>
                  <a:pt x="431" y="359"/>
                </a:lnTo>
                <a:lnTo>
                  <a:pt x="431" y="359"/>
                </a:lnTo>
                <a:lnTo>
                  <a:pt x="410" y="471"/>
                </a:lnTo>
                <a:lnTo>
                  <a:pt x="430" y="539"/>
                </a:lnTo>
                <a:lnTo>
                  <a:pt x="430" y="539"/>
                </a:lnTo>
                <a:lnTo>
                  <a:pt x="371" y="578"/>
                </a:lnTo>
                <a:lnTo>
                  <a:pt x="331" y="628"/>
                </a:lnTo>
                <a:lnTo>
                  <a:pt x="264" y="589"/>
                </a:lnTo>
                <a:lnTo>
                  <a:pt x="224" y="522"/>
                </a:lnTo>
                <a:lnTo>
                  <a:pt x="224" y="488"/>
                </a:lnTo>
                <a:lnTo>
                  <a:pt x="214" y="461"/>
                </a:lnTo>
                <a:lnTo>
                  <a:pt x="185" y="461"/>
                </a:lnTo>
                <a:lnTo>
                  <a:pt x="191" y="516"/>
                </a:lnTo>
                <a:lnTo>
                  <a:pt x="179" y="607"/>
                </a:lnTo>
                <a:lnTo>
                  <a:pt x="163" y="646"/>
                </a:lnTo>
                <a:lnTo>
                  <a:pt x="140" y="646"/>
                </a:lnTo>
                <a:lnTo>
                  <a:pt x="123" y="589"/>
                </a:lnTo>
                <a:lnTo>
                  <a:pt x="78" y="572"/>
                </a:lnTo>
                <a:lnTo>
                  <a:pt x="51" y="533"/>
                </a:lnTo>
                <a:lnTo>
                  <a:pt x="45" y="471"/>
                </a:lnTo>
                <a:lnTo>
                  <a:pt x="6" y="438"/>
                </a:lnTo>
                <a:lnTo>
                  <a:pt x="0" y="365"/>
                </a:lnTo>
                <a:lnTo>
                  <a:pt x="39" y="320"/>
                </a:lnTo>
                <a:lnTo>
                  <a:pt x="34" y="163"/>
                </a:lnTo>
                <a:lnTo>
                  <a:pt x="34" y="163"/>
                </a:lnTo>
                <a:lnTo>
                  <a:pt x="78" y="153"/>
                </a:lnTo>
                <a:lnTo>
                  <a:pt x="78" y="153"/>
                </a:lnTo>
                <a:lnTo>
                  <a:pt x="96" y="151"/>
                </a:lnTo>
                <a:lnTo>
                  <a:pt x="158" y="124"/>
                </a:lnTo>
                <a:lnTo>
                  <a:pt x="173" y="73"/>
                </a:lnTo>
                <a:lnTo>
                  <a:pt x="179" y="14"/>
                </a:lnTo>
                <a:lnTo>
                  <a:pt x="175" y="14"/>
                </a:lnTo>
                <a:lnTo>
                  <a:pt x="175" y="14"/>
                </a:lnTo>
                <a:lnTo>
                  <a:pt x="171" y="9"/>
                </a:lnTo>
                <a:lnTo>
                  <a:pt x="241" y="0"/>
                </a:lnTo>
                <a:lnTo>
                  <a:pt x="264" y="9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7" name="Freeform 11">
            <a:extLst>
              <a:ext uri="{FF2B5EF4-FFF2-40B4-BE49-F238E27FC236}">
                <a16:creationId xmlns:a16="http://schemas.microsoft.com/office/drawing/2014/main" id="{84C5D1B5-3F14-8E41-BA54-EF77A196AE6F}"/>
              </a:ext>
            </a:extLst>
          </p:cNvPr>
          <p:cNvSpPr>
            <a:spLocks/>
          </p:cNvSpPr>
          <p:nvPr/>
        </p:nvSpPr>
        <p:spPr bwMode="auto">
          <a:xfrm>
            <a:off x="3642393" y="4434379"/>
            <a:ext cx="420324" cy="390854"/>
          </a:xfrm>
          <a:custGeom>
            <a:avLst/>
            <a:gdLst>
              <a:gd name="T0" fmla="*/ 437 w 812"/>
              <a:gd name="T1" fmla="*/ 41 h 758"/>
              <a:gd name="T2" fmla="*/ 459 w 812"/>
              <a:gd name="T3" fmla="*/ 65 h 758"/>
              <a:gd name="T4" fmla="*/ 456 w 812"/>
              <a:gd name="T5" fmla="*/ 130 h 758"/>
              <a:gd name="T6" fmla="*/ 505 w 812"/>
              <a:gd name="T7" fmla="*/ 149 h 758"/>
              <a:gd name="T8" fmla="*/ 581 w 812"/>
              <a:gd name="T9" fmla="*/ 111 h 758"/>
              <a:gd name="T10" fmla="*/ 627 w 812"/>
              <a:gd name="T11" fmla="*/ 106 h 758"/>
              <a:gd name="T12" fmla="*/ 715 w 812"/>
              <a:gd name="T13" fmla="*/ 136 h 758"/>
              <a:gd name="T14" fmla="*/ 799 w 812"/>
              <a:gd name="T15" fmla="*/ 152 h 758"/>
              <a:gd name="T16" fmla="*/ 799 w 812"/>
              <a:gd name="T17" fmla="*/ 205 h 758"/>
              <a:gd name="T18" fmla="*/ 790 w 812"/>
              <a:gd name="T19" fmla="*/ 292 h 758"/>
              <a:gd name="T20" fmla="*/ 769 w 812"/>
              <a:gd name="T21" fmla="*/ 325 h 758"/>
              <a:gd name="T22" fmla="*/ 779 w 812"/>
              <a:gd name="T23" fmla="*/ 355 h 758"/>
              <a:gd name="T24" fmla="*/ 773 w 812"/>
              <a:gd name="T25" fmla="*/ 366 h 758"/>
              <a:gd name="T26" fmla="*/ 756 w 812"/>
              <a:gd name="T27" fmla="*/ 397 h 758"/>
              <a:gd name="T28" fmla="*/ 771 w 812"/>
              <a:gd name="T29" fmla="*/ 401 h 758"/>
              <a:gd name="T30" fmla="*/ 744 w 812"/>
              <a:gd name="T31" fmla="*/ 421 h 758"/>
              <a:gd name="T32" fmla="*/ 718 w 812"/>
              <a:gd name="T33" fmla="*/ 441 h 758"/>
              <a:gd name="T34" fmla="*/ 714 w 812"/>
              <a:gd name="T35" fmla="*/ 394 h 758"/>
              <a:gd name="T36" fmla="*/ 695 w 812"/>
              <a:gd name="T37" fmla="*/ 353 h 758"/>
              <a:gd name="T38" fmla="*/ 619 w 812"/>
              <a:gd name="T39" fmla="*/ 279 h 758"/>
              <a:gd name="T40" fmla="*/ 661 w 812"/>
              <a:gd name="T41" fmla="*/ 320 h 758"/>
              <a:gd name="T42" fmla="*/ 675 w 812"/>
              <a:gd name="T43" fmla="*/ 359 h 758"/>
              <a:gd name="T44" fmla="*/ 668 w 812"/>
              <a:gd name="T45" fmla="*/ 375 h 758"/>
              <a:gd name="T46" fmla="*/ 650 w 812"/>
              <a:gd name="T47" fmla="*/ 385 h 758"/>
              <a:gd name="T48" fmla="*/ 672 w 812"/>
              <a:gd name="T49" fmla="*/ 418 h 758"/>
              <a:gd name="T50" fmla="*/ 636 w 812"/>
              <a:gd name="T51" fmla="*/ 467 h 758"/>
              <a:gd name="T52" fmla="*/ 597 w 812"/>
              <a:gd name="T53" fmla="*/ 437 h 758"/>
              <a:gd name="T54" fmla="*/ 616 w 812"/>
              <a:gd name="T55" fmla="*/ 496 h 758"/>
              <a:gd name="T56" fmla="*/ 646 w 812"/>
              <a:gd name="T57" fmla="*/ 495 h 758"/>
              <a:gd name="T58" fmla="*/ 640 w 812"/>
              <a:gd name="T59" fmla="*/ 531 h 758"/>
              <a:gd name="T60" fmla="*/ 626 w 812"/>
              <a:gd name="T61" fmla="*/ 567 h 758"/>
              <a:gd name="T62" fmla="*/ 630 w 812"/>
              <a:gd name="T63" fmla="*/ 580 h 758"/>
              <a:gd name="T64" fmla="*/ 606 w 812"/>
              <a:gd name="T65" fmla="*/ 629 h 758"/>
              <a:gd name="T66" fmla="*/ 637 w 812"/>
              <a:gd name="T67" fmla="*/ 675 h 758"/>
              <a:gd name="T68" fmla="*/ 590 w 812"/>
              <a:gd name="T69" fmla="*/ 681 h 758"/>
              <a:gd name="T70" fmla="*/ 568 w 812"/>
              <a:gd name="T71" fmla="*/ 712 h 758"/>
              <a:gd name="T72" fmla="*/ 534 w 812"/>
              <a:gd name="T73" fmla="*/ 738 h 758"/>
              <a:gd name="T74" fmla="*/ 503 w 812"/>
              <a:gd name="T75" fmla="*/ 743 h 758"/>
              <a:gd name="T76" fmla="*/ 479 w 812"/>
              <a:gd name="T77" fmla="*/ 689 h 758"/>
              <a:gd name="T78" fmla="*/ 384 w 812"/>
              <a:gd name="T79" fmla="*/ 665 h 758"/>
              <a:gd name="T80" fmla="*/ 355 w 812"/>
              <a:gd name="T81" fmla="*/ 617 h 758"/>
              <a:gd name="T82" fmla="*/ 299 w 812"/>
              <a:gd name="T83" fmla="*/ 614 h 758"/>
              <a:gd name="T84" fmla="*/ 198 w 812"/>
              <a:gd name="T85" fmla="*/ 509 h 758"/>
              <a:gd name="T86" fmla="*/ 96 w 812"/>
              <a:gd name="T87" fmla="*/ 444 h 758"/>
              <a:gd name="T88" fmla="*/ 0 w 812"/>
              <a:gd name="T89" fmla="*/ 339 h 758"/>
              <a:gd name="T90" fmla="*/ 62 w 812"/>
              <a:gd name="T91" fmla="*/ 286 h 758"/>
              <a:gd name="T92" fmla="*/ 35 w 812"/>
              <a:gd name="T93" fmla="*/ 217 h 758"/>
              <a:gd name="T94" fmla="*/ 136 w 812"/>
              <a:gd name="T95" fmla="*/ 157 h 758"/>
              <a:gd name="T96" fmla="*/ 159 w 812"/>
              <a:gd name="T97" fmla="*/ 145 h 758"/>
              <a:gd name="T98" fmla="*/ 142 w 812"/>
              <a:gd name="T99" fmla="*/ 72 h 758"/>
              <a:gd name="T100" fmla="*/ 302 w 812"/>
              <a:gd name="T101" fmla="*/ 12 h 7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812" h="758">
                <a:moveTo>
                  <a:pt x="368" y="8"/>
                </a:moveTo>
                <a:lnTo>
                  <a:pt x="401" y="35"/>
                </a:lnTo>
                <a:lnTo>
                  <a:pt x="437" y="41"/>
                </a:lnTo>
                <a:lnTo>
                  <a:pt x="454" y="51"/>
                </a:lnTo>
                <a:lnTo>
                  <a:pt x="459" y="65"/>
                </a:lnTo>
                <a:lnTo>
                  <a:pt x="459" y="65"/>
                </a:lnTo>
                <a:lnTo>
                  <a:pt x="450" y="117"/>
                </a:lnTo>
                <a:lnTo>
                  <a:pt x="450" y="117"/>
                </a:lnTo>
                <a:lnTo>
                  <a:pt x="456" y="130"/>
                </a:lnTo>
                <a:lnTo>
                  <a:pt x="469" y="137"/>
                </a:lnTo>
                <a:lnTo>
                  <a:pt x="469" y="137"/>
                </a:lnTo>
                <a:lnTo>
                  <a:pt x="505" y="149"/>
                </a:lnTo>
                <a:lnTo>
                  <a:pt x="505" y="149"/>
                </a:lnTo>
                <a:lnTo>
                  <a:pt x="531" y="145"/>
                </a:lnTo>
                <a:lnTo>
                  <a:pt x="581" y="111"/>
                </a:lnTo>
                <a:lnTo>
                  <a:pt x="601" y="106"/>
                </a:lnTo>
                <a:lnTo>
                  <a:pt x="601" y="106"/>
                </a:lnTo>
                <a:lnTo>
                  <a:pt x="627" y="106"/>
                </a:lnTo>
                <a:lnTo>
                  <a:pt x="627" y="106"/>
                </a:lnTo>
                <a:lnTo>
                  <a:pt x="715" y="136"/>
                </a:lnTo>
                <a:lnTo>
                  <a:pt x="715" y="136"/>
                </a:lnTo>
                <a:lnTo>
                  <a:pt x="747" y="145"/>
                </a:lnTo>
                <a:lnTo>
                  <a:pt x="747" y="145"/>
                </a:lnTo>
                <a:lnTo>
                  <a:pt x="799" y="152"/>
                </a:lnTo>
                <a:lnTo>
                  <a:pt x="812" y="178"/>
                </a:lnTo>
                <a:lnTo>
                  <a:pt x="812" y="202"/>
                </a:lnTo>
                <a:lnTo>
                  <a:pt x="799" y="205"/>
                </a:lnTo>
                <a:lnTo>
                  <a:pt x="792" y="217"/>
                </a:lnTo>
                <a:lnTo>
                  <a:pt x="800" y="273"/>
                </a:lnTo>
                <a:lnTo>
                  <a:pt x="790" y="292"/>
                </a:lnTo>
                <a:lnTo>
                  <a:pt x="789" y="316"/>
                </a:lnTo>
                <a:lnTo>
                  <a:pt x="787" y="322"/>
                </a:lnTo>
                <a:lnTo>
                  <a:pt x="769" y="325"/>
                </a:lnTo>
                <a:lnTo>
                  <a:pt x="769" y="333"/>
                </a:lnTo>
                <a:lnTo>
                  <a:pt x="782" y="328"/>
                </a:lnTo>
                <a:lnTo>
                  <a:pt x="779" y="355"/>
                </a:lnTo>
                <a:lnTo>
                  <a:pt x="757" y="365"/>
                </a:lnTo>
                <a:lnTo>
                  <a:pt x="757" y="369"/>
                </a:lnTo>
                <a:lnTo>
                  <a:pt x="773" y="366"/>
                </a:lnTo>
                <a:lnTo>
                  <a:pt x="774" y="378"/>
                </a:lnTo>
                <a:lnTo>
                  <a:pt x="753" y="388"/>
                </a:lnTo>
                <a:lnTo>
                  <a:pt x="756" y="397"/>
                </a:lnTo>
                <a:lnTo>
                  <a:pt x="773" y="390"/>
                </a:lnTo>
                <a:lnTo>
                  <a:pt x="779" y="401"/>
                </a:lnTo>
                <a:lnTo>
                  <a:pt x="771" y="401"/>
                </a:lnTo>
                <a:lnTo>
                  <a:pt x="761" y="423"/>
                </a:lnTo>
                <a:lnTo>
                  <a:pt x="743" y="415"/>
                </a:lnTo>
                <a:lnTo>
                  <a:pt x="744" y="421"/>
                </a:lnTo>
                <a:lnTo>
                  <a:pt x="727" y="424"/>
                </a:lnTo>
                <a:lnTo>
                  <a:pt x="727" y="433"/>
                </a:lnTo>
                <a:lnTo>
                  <a:pt x="718" y="441"/>
                </a:lnTo>
                <a:lnTo>
                  <a:pt x="711" y="439"/>
                </a:lnTo>
                <a:lnTo>
                  <a:pt x="707" y="411"/>
                </a:lnTo>
                <a:lnTo>
                  <a:pt x="714" y="394"/>
                </a:lnTo>
                <a:lnTo>
                  <a:pt x="702" y="379"/>
                </a:lnTo>
                <a:lnTo>
                  <a:pt x="692" y="378"/>
                </a:lnTo>
                <a:lnTo>
                  <a:pt x="695" y="353"/>
                </a:lnTo>
                <a:lnTo>
                  <a:pt x="681" y="325"/>
                </a:lnTo>
                <a:lnTo>
                  <a:pt x="646" y="287"/>
                </a:lnTo>
                <a:lnTo>
                  <a:pt x="619" y="279"/>
                </a:lnTo>
                <a:lnTo>
                  <a:pt x="619" y="290"/>
                </a:lnTo>
                <a:lnTo>
                  <a:pt x="645" y="299"/>
                </a:lnTo>
                <a:lnTo>
                  <a:pt x="661" y="320"/>
                </a:lnTo>
                <a:lnTo>
                  <a:pt x="659" y="341"/>
                </a:lnTo>
                <a:lnTo>
                  <a:pt x="676" y="345"/>
                </a:lnTo>
                <a:lnTo>
                  <a:pt x="675" y="359"/>
                </a:lnTo>
                <a:lnTo>
                  <a:pt x="684" y="371"/>
                </a:lnTo>
                <a:lnTo>
                  <a:pt x="678" y="379"/>
                </a:lnTo>
                <a:lnTo>
                  <a:pt x="668" y="375"/>
                </a:lnTo>
                <a:lnTo>
                  <a:pt x="649" y="381"/>
                </a:lnTo>
                <a:lnTo>
                  <a:pt x="640" y="374"/>
                </a:lnTo>
                <a:lnTo>
                  <a:pt x="650" y="385"/>
                </a:lnTo>
                <a:lnTo>
                  <a:pt x="668" y="381"/>
                </a:lnTo>
                <a:lnTo>
                  <a:pt x="684" y="410"/>
                </a:lnTo>
                <a:lnTo>
                  <a:pt x="672" y="418"/>
                </a:lnTo>
                <a:lnTo>
                  <a:pt x="669" y="439"/>
                </a:lnTo>
                <a:lnTo>
                  <a:pt x="658" y="443"/>
                </a:lnTo>
                <a:lnTo>
                  <a:pt x="636" y="467"/>
                </a:lnTo>
                <a:lnTo>
                  <a:pt x="624" y="467"/>
                </a:lnTo>
                <a:lnTo>
                  <a:pt x="616" y="447"/>
                </a:lnTo>
                <a:lnTo>
                  <a:pt x="597" y="437"/>
                </a:lnTo>
                <a:lnTo>
                  <a:pt x="609" y="451"/>
                </a:lnTo>
                <a:lnTo>
                  <a:pt x="610" y="492"/>
                </a:lnTo>
                <a:lnTo>
                  <a:pt x="616" y="496"/>
                </a:lnTo>
                <a:lnTo>
                  <a:pt x="632" y="490"/>
                </a:lnTo>
                <a:lnTo>
                  <a:pt x="622" y="508"/>
                </a:lnTo>
                <a:lnTo>
                  <a:pt x="646" y="495"/>
                </a:lnTo>
                <a:lnTo>
                  <a:pt x="639" y="508"/>
                </a:lnTo>
                <a:lnTo>
                  <a:pt x="646" y="524"/>
                </a:lnTo>
                <a:lnTo>
                  <a:pt x="640" y="531"/>
                </a:lnTo>
                <a:lnTo>
                  <a:pt x="623" y="532"/>
                </a:lnTo>
                <a:lnTo>
                  <a:pt x="619" y="545"/>
                </a:lnTo>
                <a:lnTo>
                  <a:pt x="626" y="567"/>
                </a:lnTo>
                <a:lnTo>
                  <a:pt x="637" y="567"/>
                </a:lnTo>
                <a:lnTo>
                  <a:pt x="639" y="577"/>
                </a:lnTo>
                <a:lnTo>
                  <a:pt x="630" y="580"/>
                </a:lnTo>
                <a:lnTo>
                  <a:pt x="624" y="606"/>
                </a:lnTo>
                <a:lnTo>
                  <a:pt x="610" y="611"/>
                </a:lnTo>
                <a:lnTo>
                  <a:pt x="606" y="629"/>
                </a:lnTo>
                <a:lnTo>
                  <a:pt x="609" y="643"/>
                </a:lnTo>
                <a:lnTo>
                  <a:pt x="626" y="647"/>
                </a:lnTo>
                <a:lnTo>
                  <a:pt x="637" y="675"/>
                </a:lnTo>
                <a:lnTo>
                  <a:pt x="612" y="689"/>
                </a:lnTo>
                <a:lnTo>
                  <a:pt x="601" y="681"/>
                </a:lnTo>
                <a:lnTo>
                  <a:pt x="590" y="681"/>
                </a:lnTo>
                <a:lnTo>
                  <a:pt x="581" y="701"/>
                </a:lnTo>
                <a:lnTo>
                  <a:pt x="570" y="701"/>
                </a:lnTo>
                <a:lnTo>
                  <a:pt x="568" y="712"/>
                </a:lnTo>
                <a:lnTo>
                  <a:pt x="560" y="717"/>
                </a:lnTo>
                <a:lnTo>
                  <a:pt x="554" y="737"/>
                </a:lnTo>
                <a:lnTo>
                  <a:pt x="534" y="738"/>
                </a:lnTo>
                <a:lnTo>
                  <a:pt x="529" y="758"/>
                </a:lnTo>
                <a:lnTo>
                  <a:pt x="509" y="757"/>
                </a:lnTo>
                <a:lnTo>
                  <a:pt x="503" y="743"/>
                </a:lnTo>
                <a:lnTo>
                  <a:pt x="493" y="747"/>
                </a:lnTo>
                <a:lnTo>
                  <a:pt x="496" y="720"/>
                </a:lnTo>
                <a:lnTo>
                  <a:pt x="479" y="689"/>
                </a:lnTo>
                <a:lnTo>
                  <a:pt x="479" y="689"/>
                </a:lnTo>
                <a:lnTo>
                  <a:pt x="454" y="665"/>
                </a:lnTo>
                <a:lnTo>
                  <a:pt x="384" y="665"/>
                </a:lnTo>
                <a:lnTo>
                  <a:pt x="382" y="652"/>
                </a:lnTo>
                <a:lnTo>
                  <a:pt x="382" y="652"/>
                </a:lnTo>
                <a:lnTo>
                  <a:pt x="355" y="617"/>
                </a:lnTo>
                <a:lnTo>
                  <a:pt x="355" y="617"/>
                </a:lnTo>
                <a:lnTo>
                  <a:pt x="299" y="614"/>
                </a:lnTo>
                <a:lnTo>
                  <a:pt x="299" y="614"/>
                </a:lnTo>
                <a:lnTo>
                  <a:pt x="258" y="580"/>
                </a:lnTo>
                <a:lnTo>
                  <a:pt x="198" y="509"/>
                </a:lnTo>
                <a:lnTo>
                  <a:pt x="198" y="509"/>
                </a:lnTo>
                <a:lnTo>
                  <a:pt x="139" y="449"/>
                </a:lnTo>
                <a:lnTo>
                  <a:pt x="96" y="444"/>
                </a:lnTo>
                <a:lnTo>
                  <a:pt x="96" y="444"/>
                </a:lnTo>
                <a:lnTo>
                  <a:pt x="47" y="444"/>
                </a:lnTo>
                <a:lnTo>
                  <a:pt x="6" y="426"/>
                </a:lnTo>
                <a:lnTo>
                  <a:pt x="0" y="339"/>
                </a:lnTo>
                <a:lnTo>
                  <a:pt x="41" y="304"/>
                </a:lnTo>
                <a:lnTo>
                  <a:pt x="41" y="304"/>
                </a:lnTo>
                <a:lnTo>
                  <a:pt x="62" y="286"/>
                </a:lnTo>
                <a:lnTo>
                  <a:pt x="62" y="260"/>
                </a:lnTo>
                <a:lnTo>
                  <a:pt x="35" y="217"/>
                </a:lnTo>
                <a:lnTo>
                  <a:pt x="35" y="217"/>
                </a:lnTo>
                <a:lnTo>
                  <a:pt x="106" y="160"/>
                </a:lnTo>
                <a:lnTo>
                  <a:pt x="106" y="160"/>
                </a:lnTo>
                <a:lnTo>
                  <a:pt x="136" y="157"/>
                </a:lnTo>
                <a:lnTo>
                  <a:pt x="136" y="157"/>
                </a:lnTo>
                <a:lnTo>
                  <a:pt x="147" y="160"/>
                </a:lnTo>
                <a:lnTo>
                  <a:pt x="159" y="145"/>
                </a:lnTo>
                <a:lnTo>
                  <a:pt x="136" y="100"/>
                </a:lnTo>
                <a:lnTo>
                  <a:pt x="132" y="81"/>
                </a:lnTo>
                <a:lnTo>
                  <a:pt x="142" y="72"/>
                </a:lnTo>
                <a:lnTo>
                  <a:pt x="217" y="25"/>
                </a:lnTo>
                <a:lnTo>
                  <a:pt x="273" y="8"/>
                </a:lnTo>
                <a:lnTo>
                  <a:pt x="302" y="12"/>
                </a:lnTo>
                <a:lnTo>
                  <a:pt x="348" y="0"/>
                </a:lnTo>
                <a:lnTo>
                  <a:pt x="368" y="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8" name="Freeform 12">
            <a:extLst>
              <a:ext uri="{FF2B5EF4-FFF2-40B4-BE49-F238E27FC236}">
                <a16:creationId xmlns:a16="http://schemas.microsoft.com/office/drawing/2014/main" id="{CB99157F-D9C2-9641-BED8-E9D4BA4175D6}"/>
              </a:ext>
            </a:extLst>
          </p:cNvPr>
          <p:cNvSpPr>
            <a:spLocks noEditPoints="1"/>
          </p:cNvSpPr>
          <p:nvPr/>
        </p:nvSpPr>
        <p:spPr bwMode="auto">
          <a:xfrm>
            <a:off x="1090985" y="1592933"/>
            <a:ext cx="1535498" cy="1543253"/>
          </a:xfrm>
          <a:custGeom>
            <a:avLst/>
            <a:gdLst>
              <a:gd name="T0" fmla="*/ 367 w 2970"/>
              <a:gd name="T1" fmla="*/ 1020 h 2987"/>
              <a:gd name="T2" fmla="*/ 428 w 2970"/>
              <a:gd name="T3" fmla="*/ 2170 h 2987"/>
              <a:gd name="T4" fmla="*/ 353 w 2970"/>
              <a:gd name="T5" fmla="*/ 2196 h 2987"/>
              <a:gd name="T6" fmla="*/ 428 w 2970"/>
              <a:gd name="T7" fmla="*/ 2170 h 2987"/>
              <a:gd name="T8" fmla="*/ 302 w 2970"/>
              <a:gd name="T9" fmla="*/ 1406 h 2987"/>
              <a:gd name="T10" fmla="*/ 27 w 2970"/>
              <a:gd name="T11" fmla="*/ 2151 h 2987"/>
              <a:gd name="T12" fmla="*/ 44 w 2970"/>
              <a:gd name="T13" fmla="*/ 2278 h 2987"/>
              <a:gd name="T14" fmla="*/ 185 w 2970"/>
              <a:gd name="T15" fmla="*/ 1264 h 2987"/>
              <a:gd name="T16" fmla="*/ 208 w 2970"/>
              <a:gd name="T17" fmla="*/ 1324 h 2987"/>
              <a:gd name="T18" fmla="*/ 1268 w 2970"/>
              <a:gd name="T19" fmla="*/ 219 h 2987"/>
              <a:gd name="T20" fmla="*/ 1289 w 2970"/>
              <a:gd name="T21" fmla="*/ 579 h 2987"/>
              <a:gd name="T22" fmla="*/ 1138 w 2970"/>
              <a:gd name="T23" fmla="*/ 676 h 2987"/>
              <a:gd name="T24" fmla="*/ 1060 w 2970"/>
              <a:gd name="T25" fmla="*/ 977 h 2987"/>
              <a:gd name="T26" fmla="*/ 759 w 2970"/>
              <a:gd name="T27" fmla="*/ 1134 h 2987"/>
              <a:gd name="T28" fmla="*/ 851 w 2970"/>
              <a:gd name="T29" fmla="*/ 1509 h 2987"/>
              <a:gd name="T30" fmla="*/ 1243 w 2970"/>
              <a:gd name="T31" fmla="*/ 1481 h 2987"/>
              <a:gd name="T32" fmla="*/ 1562 w 2970"/>
              <a:gd name="T33" fmla="*/ 1334 h 2987"/>
              <a:gd name="T34" fmla="*/ 1758 w 2970"/>
              <a:gd name="T35" fmla="*/ 1438 h 2987"/>
              <a:gd name="T36" fmla="*/ 1885 w 2970"/>
              <a:gd name="T37" fmla="*/ 1607 h 2987"/>
              <a:gd name="T38" fmla="*/ 1774 w 2970"/>
              <a:gd name="T39" fmla="*/ 1785 h 2987"/>
              <a:gd name="T40" fmla="*/ 1359 w 2970"/>
              <a:gd name="T41" fmla="*/ 1723 h 2987"/>
              <a:gd name="T42" fmla="*/ 1151 w 2970"/>
              <a:gd name="T43" fmla="*/ 1726 h 2987"/>
              <a:gd name="T44" fmla="*/ 1170 w 2970"/>
              <a:gd name="T45" fmla="*/ 1888 h 2987"/>
              <a:gd name="T46" fmla="*/ 1028 w 2970"/>
              <a:gd name="T47" fmla="*/ 1990 h 2987"/>
              <a:gd name="T48" fmla="*/ 763 w 2970"/>
              <a:gd name="T49" fmla="*/ 2117 h 2987"/>
              <a:gd name="T50" fmla="*/ 781 w 2970"/>
              <a:gd name="T51" fmla="*/ 2273 h 2987"/>
              <a:gd name="T52" fmla="*/ 847 w 2970"/>
              <a:gd name="T53" fmla="*/ 2262 h 2987"/>
              <a:gd name="T54" fmla="*/ 946 w 2970"/>
              <a:gd name="T55" fmla="*/ 2314 h 2987"/>
              <a:gd name="T56" fmla="*/ 867 w 2970"/>
              <a:gd name="T57" fmla="*/ 2173 h 2987"/>
              <a:gd name="T58" fmla="*/ 1266 w 2970"/>
              <a:gd name="T59" fmla="*/ 2137 h 2987"/>
              <a:gd name="T60" fmla="*/ 1217 w 2970"/>
              <a:gd name="T61" fmla="*/ 2141 h 2987"/>
              <a:gd name="T62" fmla="*/ 1163 w 2970"/>
              <a:gd name="T63" fmla="*/ 2262 h 2987"/>
              <a:gd name="T64" fmla="*/ 982 w 2970"/>
              <a:gd name="T65" fmla="*/ 2212 h 2987"/>
              <a:gd name="T66" fmla="*/ 981 w 2970"/>
              <a:gd name="T67" fmla="*/ 2404 h 2987"/>
              <a:gd name="T68" fmla="*/ 1023 w 2970"/>
              <a:gd name="T69" fmla="*/ 2477 h 2987"/>
              <a:gd name="T70" fmla="*/ 1186 w 2970"/>
              <a:gd name="T71" fmla="*/ 2369 h 2987"/>
              <a:gd name="T72" fmla="*/ 1246 w 2970"/>
              <a:gd name="T73" fmla="*/ 2431 h 2987"/>
              <a:gd name="T74" fmla="*/ 1141 w 2970"/>
              <a:gd name="T75" fmla="*/ 2614 h 2987"/>
              <a:gd name="T76" fmla="*/ 1232 w 2970"/>
              <a:gd name="T77" fmla="*/ 2741 h 2987"/>
              <a:gd name="T78" fmla="*/ 1408 w 2970"/>
              <a:gd name="T79" fmla="*/ 2964 h 2987"/>
              <a:gd name="T80" fmla="*/ 1873 w 2970"/>
              <a:gd name="T81" fmla="*/ 2946 h 2987"/>
              <a:gd name="T82" fmla="*/ 2117 w 2970"/>
              <a:gd name="T83" fmla="*/ 2951 h 2987"/>
              <a:gd name="T84" fmla="*/ 2305 w 2970"/>
              <a:gd name="T85" fmla="*/ 2781 h 2987"/>
              <a:gd name="T86" fmla="*/ 2637 w 2970"/>
              <a:gd name="T87" fmla="*/ 2497 h 2987"/>
              <a:gd name="T88" fmla="*/ 2905 w 2970"/>
              <a:gd name="T89" fmla="*/ 1902 h 2987"/>
              <a:gd name="T90" fmla="*/ 2885 w 2970"/>
              <a:gd name="T91" fmla="*/ 1587 h 2987"/>
              <a:gd name="T92" fmla="*/ 2503 w 2970"/>
              <a:gd name="T93" fmla="*/ 1288 h 2987"/>
              <a:gd name="T94" fmla="*/ 2477 w 2970"/>
              <a:gd name="T95" fmla="*/ 1082 h 2987"/>
              <a:gd name="T96" fmla="*/ 2510 w 2970"/>
              <a:gd name="T97" fmla="*/ 767 h 2987"/>
              <a:gd name="T98" fmla="*/ 2271 w 2970"/>
              <a:gd name="T99" fmla="*/ 462 h 2987"/>
              <a:gd name="T100" fmla="*/ 2073 w 2970"/>
              <a:gd name="T101" fmla="*/ 330 h 2987"/>
              <a:gd name="T102" fmla="*/ 1890 w 2970"/>
              <a:gd name="T103" fmla="*/ 281 h 2987"/>
              <a:gd name="T104" fmla="*/ 484 w 2970"/>
              <a:gd name="T105" fmla="*/ 1252 h 2987"/>
              <a:gd name="T106" fmla="*/ 348 w 2970"/>
              <a:gd name="T107" fmla="*/ 1252 h 2987"/>
              <a:gd name="T108" fmla="*/ 750 w 2970"/>
              <a:gd name="T109" fmla="*/ 1330 h 2987"/>
              <a:gd name="T110" fmla="*/ 727 w 2970"/>
              <a:gd name="T111" fmla="*/ 1108 h 2987"/>
              <a:gd name="T112" fmla="*/ 456 w 2970"/>
              <a:gd name="T113" fmla="*/ 1157 h 2987"/>
              <a:gd name="T114" fmla="*/ 500 w 2970"/>
              <a:gd name="T115" fmla="*/ 1417 h 2987"/>
              <a:gd name="T116" fmla="*/ 711 w 2970"/>
              <a:gd name="T117" fmla="*/ 1463 h 2987"/>
              <a:gd name="T118" fmla="*/ 622 w 2970"/>
              <a:gd name="T119" fmla="*/ 2136 h 2987"/>
              <a:gd name="T120" fmla="*/ 628 w 2970"/>
              <a:gd name="T121" fmla="*/ 2258 h 2987"/>
              <a:gd name="T122" fmla="*/ 688 w 2970"/>
              <a:gd name="T123" fmla="*/ 2195 h 298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2970" h="2987">
                <a:moveTo>
                  <a:pt x="237" y="1123"/>
                </a:moveTo>
                <a:lnTo>
                  <a:pt x="206" y="1097"/>
                </a:lnTo>
                <a:lnTo>
                  <a:pt x="204" y="1085"/>
                </a:lnTo>
                <a:lnTo>
                  <a:pt x="220" y="1076"/>
                </a:lnTo>
                <a:lnTo>
                  <a:pt x="232" y="1056"/>
                </a:lnTo>
                <a:lnTo>
                  <a:pt x="229" y="1035"/>
                </a:lnTo>
                <a:lnTo>
                  <a:pt x="236" y="1014"/>
                </a:lnTo>
                <a:lnTo>
                  <a:pt x="263" y="988"/>
                </a:lnTo>
                <a:lnTo>
                  <a:pt x="279" y="994"/>
                </a:lnTo>
                <a:lnTo>
                  <a:pt x="312" y="988"/>
                </a:lnTo>
                <a:lnTo>
                  <a:pt x="367" y="1020"/>
                </a:lnTo>
                <a:lnTo>
                  <a:pt x="394" y="1020"/>
                </a:lnTo>
                <a:lnTo>
                  <a:pt x="409" y="1007"/>
                </a:lnTo>
                <a:lnTo>
                  <a:pt x="429" y="1029"/>
                </a:lnTo>
                <a:lnTo>
                  <a:pt x="399" y="1079"/>
                </a:lnTo>
                <a:lnTo>
                  <a:pt x="363" y="1101"/>
                </a:lnTo>
                <a:lnTo>
                  <a:pt x="315" y="1095"/>
                </a:lnTo>
                <a:lnTo>
                  <a:pt x="301" y="1104"/>
                </a:lnTo>
                <a:lnTo>
                  <a:pt x="275" y="1105"/>
                </a:lnTo>
                <a:lnTo>
                  <a:pt x="256" y="1131"/>
                </a:lnTo>
                <a:lnTo>
                  <a:pt x="237" y="1123"/>
                </a:lnTo>
                <a:close/>
                <a:moveTo>
                  <a:pt x="428" y="2170"/>
                </a:moveTo>
                <a:lnTo>
                  <a:pt x="422" y="2180"/>
                </a:lnTo>
                <a:lnTo>
                  <a:pt x="415" y="2176"/>
                </a:lnTo>
                <a:lnTo>
                  <a:pt x="412" y="2183"/>
                </a:lnTo>
                <a:lnTo>
                  <a:pt x="386" y="2167"/>
                </a:lnTo>
                <a:lnTo>
                  <a:pt x="379" y="2170"/>
                </a:lnTo>
                <a:lnTo>
                  <a:pt x="351" y="2162"/>
                </a:lnTo>
                <a:lnTo>
                  <a:pt x="350" y="2151"/>
                </a:lnTo>
                <a:lnTo>
                  <a:pt x="335" y="2154"/>
                </a:lnTo>
                <a:lnTo>
                  <a:pt x="338" y="2167"/>
                </a:lnTo>
                <a:lnTo>
                  <a:pt x="330" y="2173"/>
                </a:lnTo>
                <a:lnTo>
                  <a:pt x="353" y="2196"/>
                </a:lnTo>
                <a:lnTo>
                  <a:pt x="354" y="2188"/>
                </a:lnTo>
                <a:lnTo>
                  <a:pt x="364" y="2196"/>
                </a:lnTo>
                <a:lnTo>
                  <a:pt x="380" y="2195"/>
                </a:lnTo>
                <a:lnTo>
                  <a:pt x="383" y="2209"/>
                </a:lnTo>
                <a:lnTo>
                  <a:pt x="387" y="2200"/>
                </a:lnTo>
                <a:lnTo>
                  <a:pt x="394" y="2202"/>
                </a:lnTo>
                <a:lnTo>
                  <a:pt x="402" y="2212"/>
                </a:lnTo>
                <a:lnTo>
                  <a:pt x="439" y="2202"/>
                </a:lnTo>
                <a:lnTo>
                  <a:pt x="452" y="2180"/>
                </a:lnTo>
                <a:lnTo>
                  <a:pt x="438" y="2170"/>
                </a:lnTo>
                <a:lnTo>
                  <a:pt x="428" y="2170"/>
                </a:lnTo>
                <a:close/>
                <a:moveTo>
                  <a:pt x="288" y="1382"/>
                </a:moveTo>
                <a:lnTo>
                  <a:pt x="288" y="1365"/>
                </a:lnTo>
                <a:lnTo>
                  <a:pt x="296" y="1349"/>
                </a:lnTo>
                <a:lnTo>
                  <a:pt x="291" y="1340"/>
                </a:lnTo>
                <a:lnTo>
                  <a:pt x="263" y="1340"/>
                </a:lnTo>
                <a:lnTo>
                  <a:pt x="252" y="1333"/>
                </a:lnTo>
                <a:lnTo>
                  <a:pt x="236" y="1337"/>
                </a:lnTo>
                <a:lnTo>
                  <a:pt x="234" y="1349"/>
                </a:lnTo>
                <a:lnTo>
                  <a:pt x="259" y="1375"/>
                </a:lnTo>
                <a:lnTo>
                  <a:pt x="292" y="1393"/>
                </a:lnTo>
                <a:lnTo>
                  <a:pt x="302" y="1406"/>
                </a:lnTo>
                <a:lnTo>
                  <a:pt x="308" y="1396"/>
                </a:lnTo>
                <a:lnTo>
                  <a:pt x="299" y="1388"/>
                </a:lnTo>
                <a:lnTo>
                  <a:pt x="288" y="1382"/>
                </a:lnTo>
                <a:close/>
                <a:moveTo>
                  <a:pt x="82" y="2205"/>
                </a:moveTo>
                <a:lnTo>
                  <a:pt x="77" y="2195"/>
                </a:lnTo>
                <a:lnTo>
                  <a:pt x="61" y="2206"/>
                </a:lnTo>
                <a:lnTo>
                  <a:pt x="60" y="2182"/>
                </a:lnTo>
                <a:lnTo>
                  <a:pt x="53" y="2182"/>
                </a:lnTo>
                <a:lnTo>
                  <a:pt x="47" y="2154"/>
                </a:lnTo>
                <a:lnTo>
                  <a:pt x="37" y="2147"/>
                </a:lnTo>
                <a:lnTo>
                  <a:pt x="27" y="2151"/>
                </a:lnTo>
                <a:lnTo>
                  <a:pt x="31" y="2160"/>
                </a:lnTo>
                <a:lnTo>
                  <a:pt x="10" y="2205"/>
                </a:lnTo>
                <a:lnTo>
                  <a:pt x="11" y="2244"/>
                </a:lnTo>
                <a:lnTo>
                  <a:pt x="0" y="2260"/>
                </a:lnTo>
                <a:lnTo>
                  <a:pt x="23" y="2257"/>
                </a:lnTo>
                <a:lnTo>
                  <a:pt x="18" y="2248"/>
                </a:lnTo>
                <a:lnTo>
                  <a:pt x="25" y="2242"/>
                </a:lnTo>
                <a:lnTo>
                  <a:pt x="33" y="2265"/>
                </a:lnTo>
                <a:lnTo>
                  <a:pt x="54" y="2258"/>
                </a:lnTo>
                <a:lnTo>
                  <a:pt x="56" y="2271"/>
                </a:lnTo>
                <a:lnTo>
                  <a:pt x="44" y="2278"/>
                </a:lnTo>
                <a:lnTo>
                  <a:pt x="51" y="2284"/>
                </a:lnTo>
                <a:lnTo>
                  <a:pt x="83" y="2278"/>
                </a:lnTo>
                <a:lnTo>
                  <a:pt x="93" y="2283"/>
                </a:lnTo>
                <a:lnTo>
                  <a:pt x="96" y="2274"/>
                </a:lnTo>
                <a:lnTo>
                  <a:pt x="112" y="2275"/>
                </a:lnTo>
                <a:lnTo>
                  <a:pt x="113" y="2265"/>
                </a:lnTo>
                <a:lnTo>
                  <a:pt x="141" y="2242"/>
                </a:lnTo>
                <a:lnTo>
                  <a:pt x="135" y="2237"/>
                </a:lnTo>
                <a:lnTo>
                  <a:pt x="82" y="2205"/>
                </a:lnTo>
                <a:close/>
                <a:moveTo>
                  <a:pt x="193" y="1267"/>
                </a:moveTo>
                <a:lnTo>
                  <a:pt x="185" y="1264"/>
                </a:lnTo>
                <a:lnTo>
                  <a:pt x="162" y="1291"/>
                </a:lnTo>
                <a:lnTo>
                  <a:pt x="144" y="1285"/>
                </a:lnTo>
                <a:lnTo>
                  <a:pt x="121" y="1293"/>
                </a:lnTo>
                <a:lnTo>
                  <a:pt x="122" y="1301"/>
                </a:lnTo>
                <a:lnTo>
                  <a:pt x="144" y="1314"/>
                </a:lnTo>
                <a:lnTo>
                  <a:pt x="164" y="1306"/>
                </a:lnTo>
                <a:lnTo>
                  <a:pt x="181" y="1317"/>
                </a:lnTo>
                <a:lnTo>
                  <a:pt x="180" y="1331"/>
                </a:lnTo>
                <a:lnTo>
                  <a:pt x="188" y="1329"/>
                </a:lnTo>
                <a:lnTo>
                  <a:pt x="213" y="1337"/>
                </a:lnTo>
                <a:lnTo>
                  <a:pt x="208" y="1324"/>
                </a:lnTo>
                <a:lnTo>
                  <a:pt x="219" y="1311"/>
                </a:lnTo>
                <a:lnTo>
                  <a:pt x="198" y="1293"/>
                </a:lnTo>
                <a:lnTo>
                  <a:pt x="193" y="1267"/>
                </a:lnTo>
                <a:close/>
                <a:moveTo>
                  <a:pt x="1686" y="10"/>
                </a:moveTo>
                <a:lnTo>
                  <a:pt x="1586" y="86"/>
                </a:lnTo>
                <a:lnTo>
                  <a:pt x="1567" y="119"/>
                </a:lnTo>
                <a:lnTo>
                  <a:pt x="1497" y="192"/>
                </a:lnTo>
                <a:lnTo>
                  <a:pt x="1446" y="192"/>
                </a:lnTo>
                <a:lnTo>
                  <a:pt x="1363" y="158"/>
                </a:lnTo>
                <a:lnTo>
                  <a:pt x="1318" y="186"/>
                </a:lnTo>
                <a:lnTo>
                  <a:pt x="1268" y="219"/>
                </a:lnTo>
                <a:lnTo>
                  <a:pt x="1217" y="269"/>
                </a:lnTo>
                <a:lnTo>
                  <a:pt x="1155" y="360"/>
                </a:lnTo>
                <a:lnTo>
                  <a:pt x="1188" y="376"/>
                </a:lnTo>
                <a:lnTo>
                  <a:pt x="1223" y="444"/>
                </a:lnTo>
                <a:lnTo>
                  <a:pt x="1335" y="449"/>
                </a:lnTo>
                <a:lnTo>
                  <a:pt x="1396" y="483"/>
                </a:lnTo>
                <a:lnTo>
                  <a:pt x="1408" y="539"/>
                </a:lnTo>
                <a:lnTo>
                  <a:pt x="1386" y="556"/>
                </a:lnTo>
                <a:lnTo>
                  <a:pt x="1380" y="589"/>
                </a:lnTo>
                <a:lnTo>
                  <a:pt x="1341" y="579"/>
                </a:lnTo>
                <a:lnTo>
                  <a:pt x="1289" y="579"/>
                </a:lnTo>
                <a:lnTo>
                  <a:pt x="1285" y="645"/>
                </a:lnTo>
                <a:lnTo>
                  <a:pt x="1256" y="663"/>
                </a:lnTo>
                <a:lnTo>
                  <a:pt x="1262" y="707"/>
                </a:lnTo>
                <a:lnTo>
                  <a:pt x="1295" y="725"/>
                </a:lnTo>
                <a:lnTo>
                  <a:pt x="1289" y="843"/>
                </a:lnTo>
                <a:lnTo>
                  <a:pt x="1250" y="865"/>
                </a:lnTo>
                <a:lnTo>
                  <a:pt x="1223" y="820"/>
                </a:lnTo>
                <a:lnTo>
                  <a:pt x="1194" y="797"/>
                </a:lnTo>
                <a:lnTo>
                  <a:pt x="1217" y="719"/>
                </a:lnTo>
                <a:lnTo>
                  <a:pt x="1181" y="674"/>
                </a:lnTo>
                <a:lnTo>
                  <a:pt x="1138" y="676"/>
                </a:lnTo>
                <a:lnTo>
                  <a:pt x="1132" y="725"/>
                </a:lnTo>
                <a:lnTo>
                  <a:pt x="1099" y="758"/>
                </a:lnTo>
                <a:lnTo>
                  <a:pt x="1037" y="697"/>
                </a:lnTo>
                <a:lnTo>
                  <a:pt x="1024" y="700"/>
                </a:lnTo>
                <a:lnTo>
                  <a:pt x="1018" y="715"/>
                </a:lnTo>
                <a:lnTo>
                  <a:pt x="1040" y="788"/>
                </a:lnTo>
                <a:lnTo>
                  <a:pt x="1031" y="821"/>
                </a:lnTo>
                <a:lnTo>
                  <a:pt x="1093" y="837"/>
                </a:lnTo>
                <a:lnTo>
                  <a:pt x="1116" y="853"/>
                </a:lnTo>
                <a:lnTo>
                  <a:pt x="1178" y="944"/>
                </a:lnTo>
                <a:lnTo>
                  <a:pt x="1060" y="977"/>
                </a:lnTo>
                <a:lnTo>
                  <a:pt x="1010" y="977"/>
                </a:lnTo>
                <a:lnTo>
                  <a:pt x="992" y="1059"/>
                </a:lnTo>
                <a:lnTo>
                  <a:pt x="938" y="1062"/>
                </a:lnTo>
                <a:lnTo>
                  <a:pt x="918" y="1071"/>
                </a:lnTo>
                <a:lnTo>
                  <a:pt x="883" y="1107"/>
                </a:lnTo>
                <a:lnTo>
                  <a:pt x="818" y="1097"/>
                </a:lnTo>
                <a:lnTo>
                  <a:pt x="782" y="1068"/>
                </a:lnTo>
                <a:lnTo>
                  <a:pt x="772" y="1089"/>
                </a:lnTo>
                <a:lnTo>
                  <a:pt x="752" y="1091"/>
                </a:lnTo>
                <a:lnTo>
                  <a:pt x="740" y="1102"/>
                </a:lnTo>
                <a:lnTo>
                  <a:pt x="759" y="1134"/>
                </a:lnTo>
                <a:lnTo>
                  <a:pt x="745" y="1210"/>
                </a:lnTo>
                <a:lnTo>
                  <a:pt x="763" y="1242"/>
                </a:lnTo>
                <a:lnTo>
                  <a:pt x="765" y="1270"/>
                </a:lnTo>
                <a:lnTo>
                  <a:pt x="755" y="1298"/>
                </a:lnTo>
                <a:lnTo>
                  <a:pt x="775" y="1308"/>
                </a:lnTo>
                <a:lnTo>
                  <a:pt x="775" y="1330"/>
                </a:lnTo>
                <a:lnTo>
                  <a:pt x="762" y="1339"/>
                </a:lnTo>
                <a:lnTo>
                  <a:pt x="792" y="1393"/>
                </a:lnTo>
                <a:lnTo>
                  <a:pt x="809" y="1453"/>
                </a:lnTo>
                <a:lnTo>
                  <a:pt x="851" y="1509"/>
                </a:lnTo>
                <a:lnTo>
                  <a:pt x="851" y="1509"/>
                </a:lnTo>
                <a:lnTo>
                  <a:pt x="896" y="1473"/>
                </a:lnTo>
                <a:lnTo>
                  <a:pt x="926" y="1460"/>
                </a:lnTo>
                <a:lnTo>
                  <a:pt x="938" y="1431"/>
                </a:lnTo>
                <a:lnTo>
                  <a:pt x="964" y="1409"/>
                </a:lnTo>
                <a:lnTo>
                  <a:pt x="1001" y="1412"/>
                </a:lnTo>
                <a:lnTo>
                  <a:pt x="1135" y="1520"/>
                </a:lnTo>
                <a:lnTo>
                  <a:pt x="1135" y="1520"/>
                </a:lnTo>
                <a:lnTo>
                  <a:pt x="1204" y="1543"/>
                </a:lnTo>
                <a:lnTo>
                  <a:pt x="1204" y="1543"/>
                </a:lnTo>
                <a:lnTo>
                  <a:pt x="1224" y="1526"/>
                </a:lnTo>
                <a:lnTo>
                  <a:pt x="1243" y="1481"/>
                </a:lnTo>
                <a:lnTo>
                  <a:pt x="1266" y="1487"/>
                </a:lnTo>
                <a:lnTo>
                  <a:pt x="1291" y="1519"/>
                </a:lnTo>
                <a:lnTo>
                  <a:pt x="1334" y="1539"/>
                </a:lnTo>
                <a:lnTo>
                  <a:pt x="1400" y="1510"/>
                </a:lnTo>
                <a:lnTo>
                  <a:pt x="1410" y="1503"/>
                </a:lnTo>
                <a:lnTo>
                  <a:pt x="1413" y="1448"/>
                </a:lnTo>
                <a:lnTo>
                  <a:pt x="1429" y="1428"/>
                </a:lnTo>
                <a:lnTo>
                  <a:pt x="1521" y="1421"/>
                </a:lnTo>
                <a:lnTo>
                  <a:pt x="1542" y="1408"/>
                </a:lnTo>
                <a:lnTo>
                  <a:pt x="1543" y="1353"/>
                </a:lnTo>
                <a:lnTo>
                  <a:pt x="1562" y="1334"/>
                </a:lnTo>
                <a:lnTo>
                  <a:pt x="1562" y="1313"/>
                </a:lnTo>
                <a:lnTo>
                  <a:pt x="1572" y="1304"/>
                </a:lnTo>
                <a:lnTo>
                  <a:pt x="1595" y="1294"/>
                </a:lnTo>
                <a:lnTo>
                  <a:pt x="1611" y="1277"/>
                </a:lnTo>
                <a:lnTo>
                  <a:pt x="1653" y="1285"/>
                </a:lnTo>
                <a:lnTo>
                  <a:pt x="1700" y="1280"/>
                </a:lnTo>
                <a:lnTo>
                  <a:pt x="1722" y="1284"/>
                </a:lnTo>
                <a:lnTo>
                  <a:pt x="1738" y="1303"/>
                </a:lnTo>
                <a:lnTo>
                  <a:pt x="1740" y="1385"/>
                </a:lnTo>
                <a:lnTo>
                  <a:pt x="1756" y="1405"/>
                </a:lnTo>
                <a:lnTo>
                  <a:pt x="1758" y="1438"/>
                </a:lnTo>
                <a:lnTo>
                  <a:pt x="1778" y="1468"/>
                </a:lnTo>
                <a:lnTo>
                  <a:pt x="1752" y="1543"/>
                </a:lnTo>
                <a:lnTo>
                  <a:pt x="1752" y="1565"/>
                </a:lnTo>
                <a:lnTo>
                  <a:pt x="1758" y="1575"/>
                </a:lnTo>
                <a:lnTo>
                  <a:pt x="1779" y="1572"/>
                </a:lnTo>
                <a:lnTo>
                  <a:pt x="1801" y="1559"/>
                </a:lnTo>
                <a:lnTo>
                  <a:pt x="1846" y="1549"/>
                </a:lnTo>
                <a:lnTo>
                  <a:pt x="1866" y="1533"/>
                </a:lnTo>
                <a:lnTo>
                  <a:pt x="1880" y="1555"/>
                </a:lnTo>
                <a:lnTo>
                  <a:pt x="1892" y="1598"/>
                </a:lnTo>
                <a:lnTo>
                  <a:pt x="1885" y="1607"/>
                </a:lnTo>
                <a:lnTo>
                  <a:pt x="1853" y="1618"/>
                </a:lnTo>
                <a:lnTo>
                  <a:pt x="1834" y="1636"/>
                </a:lnTo>
                <a:lnTo>
                  <a:pt x="1827" y="1682"/>
                </a:lnTo>
                <a:lnTo>
                  <a:pt x="1849" y="1690"/>
                </a:lnTo>
                <a:lnTo>
                  <a:pt x="1849" y="1700"/>
                </a:lnTo>
                <a:lnTo>
                  <a:pt x="1825" y="1732"/>
                </a:lnTo>
                <a:lnTo>
                  <a:pt x="1814" y="1739"/>
                </a:lnTo>
                <a:lnTo>
                  <a:pt x="1802" y="1736"/>
                </a:lnTo>
                <a:lnTo>
                  <a:pt x="1795" y="1748"/>
                </a:lnTo>
                <a:lnTo>
                  <a:pt x="1804" y="1758"/>
                </a:lnTo>
                <a:lnTo>
                  <a:pt x="1774" y="1785"/>
                </a:lnTo>
                <a:lnTo>
                  <a:pt x="1719" y="1791"/>
                </a:lnTo>
                <a:lnTo>
                  <a:pt x="1654" y="1829"/>
                </a:lnTo>
                <a:lnTo>
                  <a:pt x="1641" y="1806"/>
                </a:lnTo>
                <a:lnTo>
                  <a:pt x="1641" y="1775"/>
                </a:lnTo>
                <a:lnTo>
                  <a:pt x="1586" y="1781"/>
                </a:lnTo>
                <a:lnTo>
                  <a:pt x="1511" y="1821"/>
                </a:lnTo>
                <a:lnTo>
                  <a:pt x="1468" y="1824"/>
                </a:lnTo>
                <a:lnTo>
                  <a:pt x="1446" y="1816"/>
                </a:lnTo>
                <a:lnTo>
                  <a:pt x="1413" y="1829"/>
                </a:lnTo>
                <a:lnTo>
                  <a:pt x="1405" y="1826"/>
                </a:lnTo>
                <a:lnTo>
                  <a:pt x="1359" y="1723"/>
                </a:lnTo>
                <a:lnTo>
                  <a:pt x="1315" y="1745"/>
                </a:lnTo>
                <a:lnTo>
                  <a:pt x="1305" y="1748"/>
                </a:lnTo>
                <a:lnTo>
                  <a:pt x="1294" y="1738"/>
                </a:lnTo>
                <a:lnTo>
                  <a:pt x="1289" y="1682"/>
                </a:lnTo>
                <a:lnTo>
                  <a:pt x="1279" y="1673"/>
                </a:lnTo>
                <a:lnTo>
                  <a:pt x="1281" y="1641"/>
                </a:lnTo>
                <a:lnTo>
                  <a:pt x="1212" y="1572"/>
                </a:lnTo>
                <a:lnTo>
                  <a:pt x="1212" y="1572"/>
                </a:lnTo>
                <a:lnTo>
                  <a:pt x="1148" y="1654"/>
                </a:lnTo>
                <a:lnTo>
                  <a:pt x="1148" y="1654"/>
                </a:lnTo>
                <a:lnTo>
                  <a:pt x="1151" y="1726"/>
                </a:lnTo>
                <a:lnTo>
                  <a:pt x="1210" y="1778"/>
                </a:lnTo>
                <a:lnTo>
                  <a:pt x="1210" y="1778"/>
                </a:lnTo>
                <a:lnTo>
                  <a:pt x="1210" y="1800"/>
                </a:lnTo>
                <a:lnTo>
                  <a:pt x="1199" y="1814"/>
                </a:lnTo>
                <a:lnTo>
                  <a:pt x="1197" y="1826"/>
                </a:lnTo>
                <a:lnTo>
                  <a:pt x="1197" y="1826"/>
                </a:lnTo>
                <a:lnTo>
                  <a:pt x="1203" y="1846"/>
                </a:lnTo>
                <a:lnTo>
                  <a:pt x="1186" y="1862"/>
                </a:lnTo>
                <a:lnTo>
                  <a:pt x="1186" y="1862"/>
                </a:lnTo>
                <a:lnTo>
                  <a:pt x="1175" y="1869"/>
                </a:lnTo>
                <a:lnTo>
                  <a:pt x="1170" y="1888"/>
                </a:lnTo>
                <a:lnTo>
                  <a:pt x="1170" y="1888"/>
                </a:lnTo>
                <a:lnTo>
                  <a:pt x="1184" y="1888"/>
                </a:lnTo>
                <a:lnTo>
                  <a:pt x="1193" y="1899"/>
                </a:lnTo>
                <a:lnTo>
                  <a:pt x="1121" y="1885"/>
                </a:lnTo>
                <a:lnTo>
                  <a:pt x="1105" y="1904"/>
                </a:lnTo>
                <a:lnTo>
                  <a:pt x="1119" y="1915"/>
                </a:lnTo>
                <a:lnTo>
                  <a:pt x="1112" y="1943"/>
                </a:lnTo>
                <a:lnTo>
                  <a:pt x="1077" y="1973"/>
                </a:lnTo>
                <a:lnTo>
                  <a:pt x="1063" y="1971"/>
                </a:lnTo>
                <a:lnTo>
                  <a:pt x="1054" y="1983"/>
                </a:lnTo>
                <a:lnTo>
                  <a:pt x="1028" y="1990"/>
                </a:lnTo>
                <a:lnTo>
                  <a:pt x="1023" y="2007"/>
                </a:lnTo>
                <a:lnTo>
                  <a:pt x="1033" y="2009"/>
                </a:lnTo>
                <a:lnTo>
                  <a:pt x="1033" y="2017"/>
                </a:lnTo>
                <a:lnTo>
                  <a:pt x="899" y="2064"/>
                </a:lnTo>
                <a:lnTo>
                  <a:pt x="845" y="2104"/>
                </a:lnTo>
                <a:lnTo>
                  <a:pt x="830" y="2098"/>
                </a:lnTo>
                <a:lnTo>
                  <a:pt x="838" y="2117"/>
                </a:lnTo>
                <a:lnTo>
                  <a:pt x="815" y="2141"/>
                </a:lnTo>
                <a:lnTo>
                  <a:pt x="804" y="2140"/>
                </a:lnTo>
                <a:lnTo>
                  <a:pt x="804" y="2128"/>
                </a:lnTo>
                <a:lnTo>
                  <a:pt x="763" y="2117"/>
                </a:lnTo>
                <a:lnTo>
                  <a:pt x="801" y="2156"/>
                </a:lnTo>
                <a:lnTo>
                  <a:pt x="807" y="2183"/>
                </a:lnTo>
                <a:lnTo>
                  <a:pt x="815" y="2189"/>
                </a:lnTo>
                <a:lnTo>
                  <a:pt x="808" y="2226"/>
                </a:lnTo>
                <a:lnTo>
                  <a:pt x="799" y="2234"/>
                </a:lnTo>
                <a:lnTo>
                  <a:pt x="781" y="2234"/>
                </a:lnTo>
                <a:lnTo>
                  <a:pt x="776" y="2247"/>
                </a:lnTo>
                <a:lnTo>
                  <a:pt x="778" y="2258"/>
                </a:lnTo>
                <a:lnTo>
                  <a:pt x="798" y="2260"/>
                </a:lnTo>
                <a:lnTo>
                  <a:pt x="802" y="2273"/>
                </a:lnTo>
                <a:lnTo>
                  <a:pt x="781" y="2273"/>
                </a:lnTo>
                <a:lnTo>
                  <a:pt x="785" y="2288"/>
                </a:lnTo>
                <a:lnTo>
                  <a:pt x="775" y="2291"/>
                </a:lnTo>
                <a:lnTo>
                  <a:pt x="766" y="2307"/>
                </a:lnTo>
                <a:lnTo>
                  <a:pt x="773" y="2313"/>
                </a:lnTo>
                <a:lnTo>
                  <a:pt x="783" y="2297"/>
                </a:lnTo>
                <a:lnTo>
                  <a:pt x="796" y="2296"/>
                </a:lnTo>
                <a:lnTo>
                  <a:pt x="814" y="2323"/>
                </a:lnTo>
                <a:lnTo>
                  <a:pt x="827" y="2310"/>
                </a:lnTo>
                <a:lnTo>
                  <a:pt x="824" y="2298"/>
                </a:lnTo>
                <a:lnTo>
                  <a:pt x="834" y="2274"/>
                </a:lnTo>
                <a:lnTo>
                  <a:pt x="847" y="2262"/>
                </a:lnTo>
                <a:lnTo>
                  <a:pt x="863" y="2275"/>
                </a:lnTo>
                <a:lnTo>
                  <a:pt x="873" y="2274"/>
                </a:lnTo>
                <a:lnTo>
                  <a:pt x="881" y="2290"/>
                </a:lnTo>
                <a:lnTo>
                  <a:pt x="889" y="2281"/>
                </a:lnTo>
                <a:lnTo>
                  <a:pt x="902" y="2291"/>
                </a:lnTo>
                <a:lnTo>
                  <a:pt x="897" y="2268"/>
                </a:lnTo>
                <a:lnTo>
                  <a:pt x="916" y="2231"/>
                </a:lnTo>
                <a:lnTo>
                  <a:pt x="920" y="2261"/>
                </a:lnTo>
                <a:lnTo>
                  <a:pt x="956" y="2283"/>
                </a:lnTo>
                <a:lnTo>
                  <a:pt x="948" y="2296"/>
                </a:lnTo>
                <a:lnTo>
                  <a:pt x="946" y="2314"/>
                </a:lnTo>
                <a:lnTo>
                  <a:pt x="958" y="2324"/>
                </a:lnTo>
                <a:lnTo>
                  <a:pt x="964" y="2310"/>
                </a:lnTo>
                <a:lnTo>
                  <a:pt x="961" y="2297"/>
                </a:lnTo>
                <a:lnTo>
                  <a:pt x="971" y="2283"/>
                </a:lnTo>
                <a:lnTo>
                  <a:pt x="965" y="2254"/>
                </a:lnTo>
                <a:lnTo>
                  <a:pt x="918" y="2229"/>
                </a:lnTo>
                <a:lnTo>
                  <a:pt x="913" y="2203"/>
                </a:lnTo>
                <a:lnTo>
                  <a:pt x="905" y="2196"/>
                </a:lnTo>
                <a:lnTo>
                  <a:pt x="906" y="2180"/>
                </a:lnTo>
                <a:lnTo>
                  <a:pt x="890" y="2173"/>
                </a:lnTo>
                <a:lnTo>
                  <a:pt x="867" y="2173"/>
                </a:lnTo>
                <a:lnTo>
                  <a:pt x="850" y="2150"/>
                </a:lnTo>
                <a:lnTo>
                  <a:pt x="828" y="2137"/>
                </a:lnTo>
                <a:lnTo>
                  <a:pt x="848" y="2117"/>
                </a:lnTo>
                <a:lnTo>
                  <a:pt x="847" y="2105"/>
                </a:lnTo>
                <a:lnTo>
                  <a:pt x="905" y="2065"/>
                </a:lnTo>
                <a:lnTo>
                  <a:pt x="1021" y="2025"/>
                </a:lnTo>
                <a:lnTo>
                  <a:pt x="1040" y="2023"/>
                </a:lnTo>
                <a:lnTo>
                  <a:pt x="1102" y="2074"/>
                </a:lnTo>
                <a:lnTo>
                  <a:pt x="1190" y="2107"/>
                </a:lnTo>
                <a:lnTo>
                  <a:pt x="1246" y="2100"/>
                </a:lnTo>
                <a:lnTo>
                  <a:pt x="1266" y="2137"/>
                </a:lnTo>
                <a:lnTo>
                  <a:pt x="1285" y="2144"/>
                </a:lnTo>
                <a:lnTo>
                  <a:pt x="1295" y="2159"/>
                </a:lnTo>
                <a:lnTo>
                  <a:pt x="1318" y="2150"/>
                </a:lnTo>
                <a:lnTo>
                  <a:pt x="1302" y="2166"/>
                </a:lnTo>
                <a:lnTo>
                  <a:pt x="1299" y="2183"/>
                </a:lnTo>
                <a:lnTo>
                  <a:pt x="1272" y="2147"/>
                </a:lnTo>
                <a:lnTo>
                  <a:pt x="1263" y="2153"/>
                </a:lnTo>
                <a:lnTo>
                  <a:pt x="1237" y="2137"/>
                </a:lnTo>
                <a:lnTo>
                  <a:pt x="1240" y="2121"/>
                </a:lnTo>
                <a:lnTo>
                  <a:pt x="1224" y="2127"/>
                </a:lnTo>
                <a:lnTo>
                  <a:pt x="1217" y="2141"/>
                </a:lnTo>
                <a:lnTo>
                  <a:pt x="1232" y="2151"/>
                </a:lnTo>
                <a:lnTo>
                  <a:pt x="1235" y="2164"/>
                </a:lnTo>
                <a:lnTo>
                  <a:pt x="1214" y="2154"/>
                </a:lnTo>
                <a:lnTo>
                  <a:pt x="1200" y="2163"/>
                </a:lnTo>
                <a:lnTo>
                  <a:pt x="1213" y="2193"/>
                </a:lnTo>
                <a:lnTo>
                  <a:pt x="1197" y="2209"/>
                </a:lnTo>
                <a:lnTo>
                  <a:pt x="1209" y="2212"/>
                </a:lnTo>
                <a:lnTo>
                  <a:pt x="1196" y="2216"/>
                </a:lnTo>
                <a:lnTo>
                  <a:pt x="1201" y="2225"/>
                </a:lnTo>
                <a:lnTo>
                  <a:pt x="1168" y="2273"/>
                </a:lnTo>
                <a:lnTo>
                  <a:pt x="1163" y="2262"/>
                </a:lnTo>
                <a:lnTo>
                  <a:pt x="1145" y="2257"/>
                </a:lnTo>
                <a:lnTo>
                  <a:pt x="1155" y="2245"/>
                </a:lnTo>
                <a:lnTo>
                  <a:pt x="1147" y="2232"/>
                </a:lnTo>
                <a:lnTo>
                  <a:pt x="1145" y="2190"/>
                </a:lnTo>
                <a:lnTo>
                  <a:pt x="1098" y="2206"/>
                </a:lnTo>
                <a:lnTo>
                  <a:pt x="1090" y="2186"/>
                </a:lnTo>
                <a:lnTo>
                  <a:pt x="1075" y="2189"/>
                </a:lnTo>
                <a:lnTo>
                  <a:pt x="1027" y="2173"/>
                </a:lnTo>
                <a:lnTo>
                  <a:pt x="1011" y="2193"/>
                </a:lnTo>
                <a:lnTo>
                  <a:pt x="1014" y="2206"/>
                </a:lnTo>
                <a:lnTo>
                  <a:pt x="982" y="2212"/>
                </a:lnTo>
                <a:lnTo>
                  <a:pt x="990" y="2244"/>
                </a:lnTo>
                <a:lnTo>
                  <a:pt x="1000" y="2239"/>
                </a:lnTo>
                <a:lnTo>
                  <a:pt x="1007" y="2254"/>
                </a:lnTo>
                <a:lnTo>
                  <a:pt x="990" y="2268"/>
                </a:lnTo>
                <a:lnTo>
                  <a:pt x="990" y="2286"/>
                </a:lnTo>
                <a:lnTo>
                  <a:pt x="1007" y="2313"/>
                </a:lnTo>
                <a:lnTo>
                  <a:pt x="981" y="2314"/>
                </a:lnTo>
                <a:lnTo>
                  <a:pt x="961" y="2340"/>
                </a:lnTo>
                <a:lnTo>
                  <a:pt x="982" y="2386"/>
                </a:lnTo>
                <a:lnTo>
                  <a:pt x="962" y="2404"/>
                </a:lnTo>
                <a:lnTo>
                  <a:pt x="981" y="2404"/>
                </a:lnTo>
                <a:lnTo>
                  <a:pt x="990" y="2392"/>
                </a:lnTo>
                <a:lnTo>
                  <a:pt x="994" y="2399"/>
                </a:lnTo>
                <a:lnTo>
                  <a:pt x="1017" y="2392"/>
                </a:lnTo>
                <a:lnTo>
                  <a:pt x="1018" y="2405"/>
                </a:lnTo>
                <a:lnTo>
                  <a:pt x="1033" y="2401"/>
                </a:lnTo>
                <a:lnTo>
                  <a:pt x="1010" y="2434"/>
                </a:lnTo>
                <a:lnTo>
                  <a:pt x="992" y="2440"/>
                </a:lnTo>
                <a:lnTo>
                  <a:pt x="998" y="2447"/>
                </a:lnTo>
                <a:lnTo>
                  <a:pt x="1010" y="2444"/>
                </a:lnTo>
                <a:lnTo>
                  <a:pt x="1017" y="2454"/>
                </a:lnTo>
                <a:lnTo>
                  <a:pt x="1023" y="2477"/>
                </a:lnTo>
                <a:lnTo>
                  <a:pt x="1013" y="2486"/>
                </a:lnTo>
                <a:lnTo>
                  <a:pt x="1028" y="2500"/>
                </a:lnTo>
                <a:lnTo>
                  <a:pt x="1036" y="2471"/>
                </a:lnTo>
                <a:lnTo>
                  <a:pt x="1052" y="2467"/>
                </a:lnTo>
                <a:lnTo>
                  <a:pt x="1060" y="2450"/>
                </a:lnTo>
                <a:lnTo>
                  <a:pt x="1070" y="2450"/>
                </a:lnTo>
                <a:lnTo>
                  <a:pt x="1072" y="2456"/>
                </a:lnTo>
                <a:lnTo>
                  <a:pt x="1096" y="2437"/>
                </a:lnTo>
                <a:lnTo>
                  <a:pt x="1132" y="2376"/>
                </a:lnTo>
                <a:lnTo>
                  <a:pt x="1178" y="2381"/>
                </a:lnTo>
                <a:lnTo>
                  <a:pt x="1186" y="2369"/>
                </a:lnTo>
                <a:lnTo>
                  <a:pt x="1193" y="2371"/>
                </a:lnTo>
                <a:lnTo>
                  <a:pt x="1204" y="2342"/>
                </a:lnTo>
                <a:lnTo>
                  <a:pt x="1203" y="2363"/>
                </a:lnTo>
                <a:lnTo>
                  <a:pt x="1216" y="2368"/>
                </a:lnTo>
                <a:lnTo>
                  <a:pt x="1212" y="2381"/>
                </a:lnTo>
                <a:lnTo>
                  <a:pt x="1220" y="2385"/>
                </a:lnTo>
                <a:lnTo>
                  <a:pt x="1181" y="2408"/>
                </a:lnTo>
                <a:lnTo>
                  <a:pt x="1266" y="2409"/>
                </a:lnTo>
                <a:lnTo>
                  <a:pt x="1266" y="2417"/>
                </a:lnTo>
                <a:lnTo>
                  <a:pt x="1229" y="2421"/>
                </a:lnTo>
                <a:lnTo>
                  <a:pt x="1246" y="2431"/>
                </a:lnTo>
                <a:lnTo>
                  <a:pt x="1245" y="2438"/>
                </a:lnTo>
                <a:lnTo>
                  <a:pt x="1230" y="2433"/>
                </a:lnTo>
                <a:lnTo>
                  <a:pt x="1224" y="2447"/>
                </a:lnTo>
                <a:lnTo>
                  <a:pt x="1206" y="2456"/>
                </a:lnTo>
                <a:lnTo>
                  <a:pt x="1187" y="2443"/>
                </a:lnTo>
                <a:lnTo>
                  <a:pt x="1151" y="2477"/>
                </a:lnTo>
                <a:lnTo>
                  <a:pt x="1148" y="2494"/>
                </a:lnTo>
                <a:lnTo>
                  <a:pt x="1160" y="2526"/>
                </a:lnTo>
                <a:lnTo>
                  <a:pt x="1152" y="2605"/>
                </a:lnTo>
                <a:lnTo>
                  <a:pt x="1145" y="2613"/>
                </a:lnTo>
                <a:lnTo>
                  <a:pt x="1141" y="2614"/>
                </a:lnTo>
                <a:lnTo>
                  <a:pt x="1124" y="2640"/>
                </a:lnTo>
                <a:lnTo>
                  <a:pt x="1124" y="2654"/>
                </a:lnTo>
                <a:lnTo>
                  <a:pt x="1129" y="2669"/>
                </a:lnTo>
                <a:lnTo>
                  <a:pt x="1193" y="2667"/>
                </a:lnTo>
                <a:lnTo>
                  <a:pt x="1207" y="2675"/>
                </a:lnTo>
                <a:lnTo>
                  <a:pt x="1213" y="2712"/>
                </a:lnTo>
                <a:lnTo>
                  <a:pt x="1204" y="2708"/>
                </a:lnTo>
                <a:lnTo>
                  <a:pt x="1188" y="2719"/>
                </a:lnTo>
                <a:lnTo>
                  <a:pt x="1190" y="2734"/>
                </a:lnTo>
                <a:lnTo>
                  <a:pt x="1200" y="2744"/>
                </a:lnTo>
                <a:lnTo>
                  <a:pt x="1232" y="2741"/>
                </a:lnTo>
                <a:lnTo>
                  <a:pt x="1261" y="2750"/>
                </a:lnTo>
                <a:lnTo>
                  <a:pt x="1286" y="2796"/>
                </a:lnTo>
                <a:lnTo>
                  <a:pt x="1292" y="2814"/>
                </a:lnTo>
                <a:lnTo>
                  <a:pt x="1281" y="2807"/>
                </a:lnTo>
                <a:lnTo>
                  <a:pt x="1289" y="2825"/>
                </a:lnTo>
                <a:lnTo>
                  <a:pt x="1324" y="2837"/>
                </a:lnTo>
                <a:lnTo>
                  <a:pt x="1331" y="2872"/>
                </a:lnTo>
                <a:lnTo>
                  <a:pt x="1367" y="2865"/>
                </a:lnTo>
                <a:lnTo>
                  <a:pt x="1392" y="2882"/>
                </a:lnTo>
                <a:lnTo>
                  <a:pt x="1408" y="2964"/>
                </a:lnTo>
                <a:lnTo>
                  <a:pt x="1408" y="2964"/>
                </a:lnTo>
                <a:lnTo>
                  <a:pt x="1425" y="2963"/>
                </a:lnTo>
                <a:lnTo>
                  <a:pt x="1441" y="2941"/>
                </a:lnTo>
                <a:lnTo>
                  <a:pt x="1469" y="2927"/>
                </a:lnTo>
                <a:lnTo>
                  <a:pt x="1605" y="2959"/>
                </a:lnTo>
                <a:lnTo>
                  <a:pt x="1621" y="2947"/>
                </a:lnTo>
                <a:lnTo>
                  <a:pt x="1637" y="2947"/>
                </a:lnTo>
                <a:lnTo>
                  <a:pt x="1694" y="2927"/>
                </a:lnTo>
                <a:lnTo>
                  <a:pt x="1749" y="2889"/>
                </a:lnTo>
                <a:lnTo>
                  <a:pt x="1795" y="2888"/>
                </a:lnTo>
                <a:lnTo>
                  <a:pt x="1849" y="2914"/>
                </a:lnTo>
                <a:lnTo>
                  <a:pt x="1873" y="2946"/>
                </a:lnTo>
                <a:lnTo>
                  <a:pt x="1908" y="2974"/>
                </a:lnTo>
                <a:lnTo>
                  <a:pt x="2000" y="2987"/>
                </a:lnTo>
                <a:lnTo>
                  <a:pt x="2000" y="2987"/>
                </a:lnTo>
                <a:lnTo>
                  <a:pt x="2049" y="2983"/>
                </a:lnTo>
                <a:lnTo>
                  <a:pt x="2049" y="2983"/>
                </a:lnTo>
                <a:lnTo>
                  <a:pt x="2076" y="2966"/>
                </a:lnTo>
                <a:lnTo>
                  <a:pt x="2076" y="2966"/>
                </a:lnTo>
                <a:lnTo>
                  <a:pt x="2104" y="2960"/>
                </a:lnTo>
                <a:lnTo>
                  <a:pt x="2104" y="2960"/>
                </a:lnTo>
                <a:lnTo>
                  <a:pt x="2117" y="2951"/>
                </a:lnTo>
                <a:lnTo>
                  <a:pt x="2117" y="2951"/>
                </a:lnTo>
                <a:lnTo>
                  <a:pt x="2147" y="2930"/>
                </a:lnTo>
                <a:lnTo>
                  <a:pt x="2187" y="2933"/>
                </a:lnTo>
                <a:lnTo>
                  <a:pt x="2203" y="2908"/>
                </a:lnTo>
                <a:lnTo>
                  <a:pt x="2219" y="2901"/>
                </a:lnTo>
                <a:lnTo>
                  <a:pt x="2222" y="2863"/>
                </a:lnTo>
                <a:lnTo>
                  <a:pt x="2217" y="2843"/>
                </a:lnTo>
                <a:lnTo>
                  <a:pt x="2217" y="2843"/>
                </a:lnTo>
                <a:lnTo>
                  <a:pt x="2253" y="2814"/>
                </a:lnTo>
                <a:lnTo>
                  <a:pt x="2253" y="2814"/>
                </a:lnTo>
                <a:lnTo>
                  <a:pt x="2308" y="2790"/>
                </a:lnTo>
                <a:lnTo>
                  <a:pt x="2305" y="2781"/>
                </a:lnTo>
                <a:lnTo>
                  <a:pt x="2323" y="2761"/>
                </a:lnTo>
                <a:lnTo>
                  <a:pt x="2323" y="2742"/>
                </a:lnTo>
                <a:lnTo>
                  <a:pt x="2364" y="2696"/>
                </a:lnTo>
                <a:lnTo>
                  <a:pt x="2379" y="2718"/>
                </a:lnTo>
                <a:lnTo>
                  <a:pt x="2406" y="2716"/>
                </a:lnTo>
                <a:lnTo>
                  <a:pt x="2400" y="2754"/>
                </a:lnTo>
                <a:lnTo>
                  <a:pt x="2429" y="2696"/>
                </a:lnTo>
                <a:lnTo>
                  <a:pt x="2507" y="2711"/>
                </a:lnTo>
                <a:lnTo>
                  <a:pt x="2581" y="2643"/>
                </a:lnTo>
                <a:lnTo>
                  <a:pt x="2625" y="2637"/>
                </a:lnTo>
                <a:lnTo>
                  <a:pt x="2637" y="2497"/>
                </a:lnTo>
                <a:lnTo>
                  <a:pt x="2664" y="2497"/>
                </a:lnTo>
                <a:lnTo>
                  <a:pt x="2692" y="2531"/>
                </a:lnTo>
                <a:lnTo>
                  <a:pt x="2726" y="2531"/>
                </a:lnTo>
                <a:lnTo>
                  <a:pt x="2774" y="2411"/>
                </a:lnTo>
                <a:lnTo>
                  <a:pt x="2821" y="2401"/>
                </a:lnTo>
                <a:lnTo>
                  <a:pt x="2821" y="2401"/>
                </a:lnTo>
                <a:lnTo>
                  <a:pt x="2833" y="2267"/>
                </a:lnTo>
                <a:lnTo>
                  <a:pt x="2821" y="2205"/>
                </a:lnTo>
                <a:lnTo>
                  <a:pt x="2849" y="2183"/>
                </a:lnTo>
                <a:lnTo>
                  <a:pt x="2844" y="2048"/>
                </a:lnTo>
                <a:lnTo>
                  <a:pt x="2905" y="1902"/>
                </a:lnTo>
                <a:lnTo>
                  <a:pt x="2911" y="1830"/>
                </a:lnTo>
                <a:lnTo>
                  <a:pt x="2876" y="1817"/>
                </a:lnTo>
                <a:lnTo>
                  <a:pt x="2862" y="1774"/>
                </a:lnTo>
                <a:lnTo>
                  <a:pt x="2912" y="1718"/>
                </a:lnTo>
                <a:lnTo>
                  <a:pt x="2918" y="1702"/>
                </a:lnTo>
                <a:lnTo>
                  <a:pt x="2955" y="1689"/>
                </a:lnTo>
                <a:lnTo>
                  <a:pt x="2970" y="1650"/>
                </a:lnTo>
                <a:lnTo>
                  <a:pt x="2947" y="1621"/>
                </a:lnTo>
                <a:lnTo>
                  <a:pt x="2939" y="1597"/>
                </a:lnTo>
                <a:lnTo>
                  <a:pt x="2899" y="1601"/>
                </a:lnTo>
                <a:lnTo>
                  <a:pt x="2885" y="1587"/>
                </a:lnTo>
                <a:lnTo>
                  <a:pt x="2843" y="1575"/>
                </a:lnTo>
                <a:lnTo>
                  <a:pt x="2778" y="1572"/>
                </a:lnTo>
                <a:lnTo>
                  <a:pt x="2702" y="1506"/>
                </a:lnTo>
                <a:lnTo>
                  <a:pt x="2653" y="1500"/>
                </a:lnTo>
                <a:lnTo>
                  <a:pt x="2620" y="1474"/>
                </a:lnTo>
                <a:lnTo>
                  <a:pt x="2579" y="1455"/>
                </a:lnTo>
                <a:lnTo>
                  <a:pt x="2513" y="1481"/>
                </a:lnTo>
                <a:lnTo>
                  <a:pt x="2490" y="1464"/>
                </a:lnTo>
                <a:lnTo>
                  <a:pt x="2467" y="1429"/>
                </a:lnTo>
                <a:lnTo>
                  <a:pt x="2497" y="1368"/>
                </a:lnTo>
                <a:lnTo>
                  <a:pt x="2503" y="1288"/>
                </a:lnTo>
                <a:lnTo>
                  <a:pt x="2475" y="1298"/>
                </a:lnTo>
                <a:lnTo>
                  <a:pt x="2461" y="1295"/>
                </a:lnTo>
                <a:lnTo>
                  <a:pt x="2449" y="1307"/>
                </a:lnTo>
                <a:lnTo>
                  <a:pt x="2438" y="1304"/>
                </a:lnTo>
                <a:lnTo>
                  <a:pt x="2441" y="1268"/>
                </a:lnTo>
                <a:lnTo>
                  <a:pt x="2480" y="1235"/>
                </a:lnTo>
                <a:lnTo>
                  <a:pt x="2490" y="1212"/>
                </a:lnTo>
                <a:lnTo>
                  <a:pt x="2465" y="1150"/>
                </a:lnTo>
                <a:lnTo>
                  <a:pt x="2465" y="1133"/>
                </a:lnTo>
                <a:lnTo>
                  <a:pt x="2480" y="1114"/>
                </a:lnTo>
                <a:lnTo>
                  <a:pt x="2477" y="1082"/>
                </a:lnTo>
                <a:lnTo>
                  <a:pt x="2465" y="1062"/>
                </a:lnTo>
                <a:lnTo>
                  <a:pt x="2475" y="1033"/>
                </a:lnTo>
                <a:lnTo>
                  <a:pt x="2516" y="1020"/>
                </a:lnTo>
                <a:lnTo>
                  <a:pt x="2549" y="983"/>
                </a:lnTo>
                <a:lnTo>
                  <a:pt x="2595" y="973"/>
                </a:lnTo>
                <a:lnTo>
                  <a:pt x="2608" y="964"/>
                </a:lnTo>
                <a:lnTo>
                  <a:pt x="2627" y="893"/>
                </a:lnTo>
                <a:lnTo>
                  <a:pt x="2611" y="820"/>
                </a:lnTo>
                <a:lnTo>
                  <a:pt x="2585" y="791"/>
                </a:lnTo>
                <a:lnTo>
                  <a:pt x="2549" y="785"/>
                </a:lnTo>
                <a:lnTo>
                  <a:pt x="2510" y="767"/>
                </a:lnTo>
                <a:lnTo>
                  <a:pt x="2509" y="718"/>
                </a:lnTo>
                <a:lnTo>
                  <a:pt x="2493" y="706"/>
                </a:lnTo>
                <a:lnTo>
                  <a:pt x="2435" y="713"/>
                </a:lnTo>
                <a:lnTo>
                  <a:pt x="2379" y="686"/>
                </a:lnTo>
                <a:lnTo>
                  <a:pt x="2357" y="657"/>
                </a:lnTo>
                <a:lnTo>
                  <a:pt x="2351" y="631"/>
                </a:lnTo>
                <a:lnTo>
                  <a:pt x="2344" y="496"/>
                </a:lnTo>
                <a:lnTo>
                  <a:pt x="2318" y="461"/>
                </a:lnTo>
                <a:lnTo>
                  <a:pt x="2305" y="458"/>
                </a:lnTo>
                <a:lnTo>
                  <a:pt x="2284" y="480"/>
                </a:lnTo>
                <a:lnTo>
                  <a:pt x="2271" y="462"/>
                </a:lnTo>
                <a:lnTo>
                  <a:pt x="2245" y="451"/>
                </a:lnTo>
                <a:lnTo>
                  <a:pt x="2219" y="455"/>
                </a:lnTo>
                <a:lnTo>
                  <a:pt x="2176" y="470"/>
                </a:lnTo>
                <a:lnTo>
                  <a:pt x="2154" y="494"/>
                </a:lnTo>
                <a:lnTo>
                  <a:pt x="2145" y="490"/>
                </a:lnTo>
                <a:lnTo>
                  <a:pt x="2111" y="451"/>
                </a:lnTo>
                <a:lnTo>
                  <a:pt x="2086" y="447"/>
                </a:lnTo>
                <a:lnTo>
                  <a:pt x="2065" y="425"/>
                </a:lnTo>
                <a:lnTo>
                  <a:pt x="2059" y="390"/>
                </a:lnTo>
                <a:lnTo>
                  <a:pt x="2069" y="369"/>
                </a:lnTo>
                <a:lnTo>
                  <a:pt x="2073" y="330"/>
                </a:lnTo>
                <a:lnTo>
                  <a:pt x="2094" y="313"/>
                </a:lnTo>
                <a:lnTo>
                  <a:pt x="2057" y="297"/>
                </a:lnTo>
                <a:lnTo>
                  <a:pt x="2047" y="298"/>
                </a:lnTo>
                <a:lnTo>
                  <a:pt x="2021" y="321"/>
                </a:lnTo>
                <a:lnTo>
                  <a:pt x="1991" y="364"/>
                </a:lnTo>
                <a:lnTo>
                  <a:pt x="1948" y="367"/>
                </a:lnTo>
                <a:lnTo>
                  <a:pt x="1918" y="353"/>
                </a:lnTo>
                <a:lnTo>
                  <a:pt x="1909" y="336"/>
                </a:lnTo>
                <a:lnTo>
                  <a:pt x="1912" y="295"/>
                </a:lnTo>
                <a:lnTo>
                  <a:pt x="1893" y="301"/>
                </a:lnTo>
                <a:lnTo>
                  <a:pt x="1890" y="281"/>
                </a:lnTo>
                <a:lnTo>
                  <a:pt x="1902" y="248"/>
                </a:lnTo>
                <a:lnTo>
                  <a:pt x="1873" y="225"/>
                </a:lnTo>
                <a:lnTo>
                  <a:pt x="1857" y="130"/>
                </a:lnTo>
                <a:lnTo>
                  <a:pt x="1772" y="130"/>
                </a:lnTo>
                <a:lnTo>
                  <a:pt x="1772" y="96"/>
                </a:lnTo>
                <a:lnTo>
                  <a:pt x="1795" y="79"/>
                </a:lnTo>
                <a:lnTo>
                  <a:pt x="1710" y="0"/>
                </a:lnTo>
                <a:lnTo>
                  <a:pt x="1686" y="10"/>
                </a:lnTo>
                <a:close/>
                <a:moveTo>
                  <a:pt x="502" y="1275"/>
                </a:moveTo>
                <a:lnTo>
                  <a:pt x="482" y="1261"/>
                </a:lnTo>
                <a:lnTo>
                  <a:pt x="484" y="1252"/>
                </a:lnTo>
                <a:lnTo>
                  <a:pt x="439" y="1245"/>
                </a:lnTo>
                <a:lnTo>
                  <a:pt x="400" y="1215"/>
                </a:lnTo>
                <a:lnTo>
                  <a:pt x="400" y="1174"/>
                </a:lnTo>
                <a:lnTo>
                  <a:pt x="419" y="1137"/>
                </a:lnTo>
                <a:lnTo>
                  <a:pt x="402" y="1127"/>
                </a:lnTo>
                <a:lnTo>
                  <a:pt x="344" y="1150"/>
                </a:lnTo>
                <a:lnTo>
                  <a:pt x="343" y="1212"/>
                </a:lnTo>
                <a:lnTo>
                  <a:pt x="338" y="1218"/>
                </a:lnTo>
                <a:lnTo>
                  <a:pt x="319" y="1215"/>
                </a:lnTo>
                <a:lnTo>
                  <a:pt x="315" y="1222"/>
                </a:lnTo>
                <a:lnTo>
                  <a:pt x="348" y="1252"/>
                </a:lnTo>
                <a:lnTo>
                  <a:pt x="399" y="1278"/>
                </a:lnTo>
                <a:lnTo>
                  <a:pt x="416" y="1304"/>
                </a:lnTo>
                <a:lnTo>
                  <a:pt x="412" y="1342"/>
                </a:lnTo>
                <a:lnTo>
                  <a:pt x="435" y="1353"/>
                </a:lnTo>
                <a:lnTo>
                  <a:pt x="430" y="1360"/>
                </a:lnTo>
                <a:lnTo>
                  <a:pt x="445" y="1360"/>
                </a:lnTo>
                <a:lnTo>
                  <a:pt x="441" y="1347"/>
                </a:lnTo>
                <a:lnTo>
                  <a:pt x="495" y="1311"/>
                </a:lnTo>
                <a:lnTo>
                  <a:pt x="502" y="1275"/>
                </a:lnTo>
                <a:close/>
                <a:moveTo>
                  <a:pt x="746" y="1340"/>
                </a:moveTo>
                <a:lnTo>
                  <a:pt x="750" y="1330"/>
                </a:lnTo>
                <a:lnTo>
                  <a:pt x="763" y="1326"/>
                </a:lnTo>
                <a:lnTo>
                  <a:pt x="763" y="1317"/>
                </a:lnTo>
                <a:lnTo>
                  <a:pt x="743" y="1310"/>
                </a:lnTo>
                <a:lnTo>
                  <a:pt x="737" y="1293"/>
                </a:lnTo>
                <a:lnTo>
                  <a:pt x="750" y="1236"/>
                </a:lnTo>
                <a:lnTo>
                  <a:pt x="736" y="1222"/>
                </a:lnTo>
                <a:lnTo>
                  <a:pt x="730" y="1205"/>
                </a:lnTo>
                <a:lnTo>
                  <a:pt x="733" y="1183"/>
                </a:lnTo>
                <a:lnTo>
                  <a:pt x="750" y="1157"/>
                </a:lnTo>
                <a:lnTo>
                  <a:pt x="752" y="1138"/>
                </a:lnTo>
                <a:lnTo>
                  <a:pt x="727" y="1108"/>
                </a:lnTo>
                <a:lnTo>
                  <a:pt x="730" y="1089"/>
                </a:lnTo>
                <a:lnTo>
                  <a:pt x="722" y="1066"/>
                </a:lnTo>
                <a:lnTo>
                  <a:pt x="641" y="1014"/>
                </a:lnTo>
                <a:lnTo>
                  <a:pt x="602" y="964"/>
                </a:lnTo>
                <a:lnTo>
                  <a:pt x="585" y="960"/>
                </a:lnTo>
                <a:lnTo>
                  <a:pt x="573" y="974"/>
                </a:lnTo>
                <a:lnTo>
                  <a:pt x="531" y="977"/>
                </a:lnTo>
                <a:lnTo>
                  <a:pt x="515" y="1013"/>
                </a:lnTo>
                <a:lnTo>
                  <a:pt x="453" y="1048"/>
                </a:lnTo>
                <a:lnTo>
                  <a:pt x="464" y="1110"/>
                </a:lnTo>
                <a:lnTo>
                  <a:pt x="456" y="1157"/>
                </a:lnTo>
                <a:lnTo>
                  <a:pt x="462" y="1228"/>
                </a:lnTo>
                <a:lnTo>
                  <a:pt x="517" y="1242"/>
                </a:lnTo>
                <a:lnTo>
                  <a:pt x="524" y="1252"/>
                </a:lnTo>
                <a:lnTo>
                  <a:pt x="520" y="1267"/>
                </a:lnTo>
                <a:lnTo>
                  <a:pt x="544" y="1291"/>
                </a:lnTo>
                <a:lnTo>
                  <a:pt x="551" y="1326"/>
                </a:lnTo>
                <a:lnTo>
                  <a:pt x="549" y="1352"/>
                </a:lnTo>
                <a:lnTo>
                  <a:pt x="536" y="1368"/>
                </a:lnTo>
                <a:lnTo>
                  <a:pt x="479" y="1379"/>
                </a:lnTo>
                <a:lnTo>
                  <a:pt x="494" y="1388"/>
                </a:lnTo>
                <a:lnTo>
                  <a:pt x="500" y="1417"/>
                </a:lnTo>
                <a:lnTo>
                  <a:pt x="487" y="1424"/>
                </a:lnTo>
                <a:lnTo>
                  <a:pt x="490" y="1431"/>
                </a:lnTo>
                <a:lnTo>
                  <a:pt x="497" y="1429"/>
                </a:lnTo>
                <a:lnTo>
                  <a:pt x="520" y="1451"/>
                </a:lnTo>
                <a:lnTo>
                  <a:pt x="543" y="1454"/>
                </a:lnTo>
                <a:lnTo>
                  <a:pt x="549" y="1466"/>
                </a:lnTo>
                <a:lnTo>
                  <a:pt x="645" y="1471"/>
                </a:lnTo>
                <a:lnTo>
                  <a:pt x="645" y="1454"/>
                </a:lnTo>
                <a:lnTo>
                  <a:pt x="661" y="1461"/>
                </a:lnTo>
                <a:lnTo>
                  <a:pt x="671" y="1444"/>
                </a:lnTo>
                <a:lnTo>
                  <a:pt x="711" y="1463"/>
                </a:lnTo>
                <a:lnTo>
                  <a:pt x="729" y="1461"/>
                </a:lnTo>
                <a:lnTo>
                  <a:pt x="743" y="1431"/>
                </a:lnTo>
                <a:lnTo>
                  <a:pt x="768" y="1424"/>
                </a:lnTo>
                <a:lnTo>
                  <a:pt x="769" y="1414"/>
                </a:lnTo>
                <a:lnTo>
                  <a:pt x="746" y="1340"/>
                </a:lnTo>
                <a:close/>
                <a:moveTo>
                  <a:pt x="691" y="2128"/>
                </a:moveTo>
                <a:lnTo>
                  <a:pt x="674" y="2131"/>
                </a:lnTo>
                <a:lnTo>
                  <a:pt x="664" y="2117"/>
                </a:lnTo>
                <a:lnTo>
                  <a:pt x="636" y="2127"/>
                </a:lnTo>
                <a:lnTo>
                  <a:pt x="629" y="2124"/>
                </a:lnTo>
                <a:lnTo>
                  <a:pt x="622" y="2136"/>
                </a:lnTo>
                <a:lnTo>
                  <a:pt x="625" y="2147"/>
                </a:lnTo>
                <a:lnTo>
                  <a:pt x="598" y="2146"/>
                </a:lnTo>
                <a:lnTo>
                  <a:pt x="595" y="2167"/>
                </a:lnTo>
                <a:lnTo>
                  <a:pt x="585" y="2173"/>
                </a:lnTo>
                <a:lnTo>
                  <a:pt x="593" y="2177"/>
                </a:lnTo>
                <a:lnTo>
                  <a:pt x="599" y="2208"/>
                </a:lnTo>
                <a:lnTo>
                  <a:pt x="590" y="2211"/>
                </a:lnTo>
                <a:lnTo>
                  <a:pt x="593" y="2242"/>
                </a:lnTo>
                <a:lnTo>
                  <a:pt x="628" y="2241"/>
                </a:lnTo>
                <a:lnTo>
                  <a:pt x="634" y="2248"/>
                </a:lnTo>
                <a:lnTo>
                  <a:pt x="628" y="2258"/>
                </a:lnTo>
                <a:lnTo>
                  <a:pt x="639" y="2257"/>
                </a:lnTo>
                <a:lnTo>
                  <a:pt x="648" y="2244"/>
                </a:lnTo>
                <a:lnTo>
                  <a:pt x="664" y="2237"/>
                </a:lnTo>
                <a:lnTo>
                  <a:pt x="660" y="2221"/>
                </a:lnTo>
                <a:lnTo>
                  <a:pt x="687" y="2219"/>
                </a:lnTo>
                <a:lnTo>
                  <a:pt x="687" y="2211"/>
                </a:lnTo>
                <a:lnTo>
                  <a:pt x="677" y="2212"/>
                </a:lnTo>
                <a:lnTo>
                  <a:pt x="677" y="2203"/>
                </a:lnTo>
                <a:lnTo>
                  <a:pt x="665" y="2196"/>
                </a:lnTo>
                <a:lnTo>
                  <a:pt x="678" y="2190"/>
                </a:lnTo>
                <a:lnTo>
                  <a:pt x="688" y="2195"/>
                </a:lnTo>
                <a:lnTo>
                  <a:pt x="684" y="2182"/>
                </a:lnTo>
                <a:lnTo>
                  <a:pt x="703" y="2195"/>
                </a:lnTo>
                <a:lnTo>
                  <a:pt x="710" y="2186"/>
                </a:lnTo>
                <a:lnTo>
                  <a:pt x="714" y="2159"/>
                </a:lnTo>
                <a:lnTo>
                  <a:pt x="706" y="2143"/>
                </a:lnTo>
                <a:lnTo>
                  <a:pt x="691" y="2128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29" name="Freeform 13">
            <a:extLst>
              <a:ext uri="{FF2B5EF4-FFF2-40B4-BE49-F238E27FC236}">
                <a16:creationId xmlns:a16="http://schemas.microsoft.com/office/drawing/2014/main" id="{30022510-8B4B-BC41-B4F0-C2F1BE32D29E}"/>
              </a:ext>
            </a:extLst>
          </p:cNvPr>
          <p:cNvSpPr>
            <a:spLocks/>
          </p:cNvSpPr>
          <p:nvPr/>
        </p:nvSpPr>
        <p:spPr bwMode="auto">
          <a:xfrm>
            <a:off x="1975059" y="1219141"/>
            <a:ext cx="2011658" cy="1792965"/>
          </a:xfrm>
          <a:custGeom>
            <a:avLst/>
            <a:gdLst>
              <a:gd name="T0" fmla="*/ 2237 w 3891"/>
              <a:gd name="T1" fmla="*/ 151 h 3467"/>
              <a:gd name="T2" fmla="*/ 2276 w 3891"/>
              <a:gd name="T3" fmla="*/ 261 h 3467"/>
              <a:gd name="T4" fmla="*/ 2322 w 3891"/>
              <a:gd name="T5" fmla="*/ 357 h 3467"/>
              <a:gd name="T6" fmla="*/ 2443 w 3891"/>
              <a:gd name="T7" fmla="*/ 630 h 3467"/>
              <a:gd name="T8" fmla="*/ 2558 w 3891"/>
              <a:gd name="T9" fmla="*/ 867 h 3467"/>
              <a:gd name="T10" fmla="*/ 2609 w 3891"/>
              <a:gd name="T11" fmla="*/ 1043 h 3467"/>
              <a:gd name="T12" fmla="*/ 2799 w 3891"/>
              <a:gd name="T13" fmla="*/ 1272 h 3467"/>
              <a:gd name="T14" fmla="*/ 2966 w 3891"/>
              <a:gd name="T15" fmla="*/ 1540 h 3467"/>
              <a:gd name="T16" fmla="*/ 3347 w 3891"/>
              <a:gd name="T17" fmla="*/ 2019 h 3467"/>
              <a:gd name="T18" fmla="*/ 3455 w 3891"/>
              <a:gd name="T19" fmla="*/ 2260 h 3467"/>
              <a:gd name="T20" fmla="*/ 3566 w 3891"/>
              <a:gd name="T21" fmla="*/ 2483 h 3467"/>
              <a:gd name="T22" fmla="*/ 3754 w 3891"/>
              <a:gd name="T23" fmla="*/ 2791 h 3467"/>
              <a:gd name="T24" fmla="*/ 3841 w 3891"/>
              <a:gd name="T25" fmla="*/ 2925 h 3467"/>
              <a:gd name="T26" fmla="*/ 3855 w 3891"/>
              <a:gd name="T27" fmla="*/ 3116 h 3467"/>
              <a:gd name="T28" fmla="*/ 3815 w 3891"/>
              <a:gd name="T29" fmla="*/ 3214 h 3467"/>
              <a:gd name="T30" fmla="*/ 3658 w 3891"/>
              <a:gd name="T31" fmla="*/ 3376 h 3467"/>
              <a:gd name="T32" fmla="*/ 3375 w 3891"/>
              <a:gd name="T33" fmla="*/ 3408 h 3467"/>
              <a:gd name="T34" fmla="*/ 3138 w 3891"/>
              <a:gd name="T35" fmla="*/ 3338 h 3467"/>
              <a:gd name="T36" fmla="*/ 2934 w 3891"/>
              <a:gd name="T37" fmla="*/ 3387 h 3467"/>
              <a:gd name="T38" fmla="*/ 2792 w 3891"/>
              <a:gd name="T39" fmla="*/ 3450 h 3467"/>
              <a:gd name="T40" fmla="*/ 2620 w 3891"/>
              <a:gd name="T41" fmla="*/ 3381 h 3467"/>
              <a:gd name="T42" fmla="*/ 2475 w 3891"/>
              <a:gd name="T43" fmla="*/ 3348 h 3467"/>
              <a:gd name="T44" fmla="*/ 2358 w 3891"/>
              <a:gd name="T45" fmla="*/ 3302 h 3467"/>
              <a:gd name="T46" fmla="*/ 2247 w 3891"/>
              <a:gd name="T47" fmla="*/ 3280 h 3467"/>
              <a:gd name="T48" fmla="*/ 2218 w 3891"/>
              <a:gd name="T49" fmla="*/ 3231 h 3467"/>
              <a:gd name="T50" fmla="*/ 2117 w 3891"/>
              <a:gd name="T51" fmla="*/ 3206 h 3467"/>
              <a:gd name="T52" fmla="*/ 2006 w 3891"/>
              <a:gd name="T53" fmla="*/ 3218 h 3467"/>
              <a:gd name="T54" fmla="*/ 2096 w 3891"/>
              <a:gd name="T55" fmla="*/ 3103 h 3467"/>
              <a:gd name="T56" fmla="*/ 2025 w 3891"/>
              <a:gd name="T57" fmla="*/ 3088 h 3467"/>
              <a:gd name="T58" fmla="*/ 1819 w 3891"/>
              <a:gd name="T59" fmla="*/ 3072 h 3467"/>
              <a:gd name="T60" fmla="*/ 1647 w 3891"/>
              <a:gd name="T61" fmla="*/ 3118 h 3467"/>
              <a:gd name="T62" fmla="*/ 1590 w 3891"/>
              <a:gd name="T63" fmla="*/ 3058 h 3467"/>
              <a:gd name="T64" fmla="*/ 1454 w 3891"/>
              <a:gd name="T65" fmla="*/ 3008 h 3467"/>
              <a:gd name="T66" fmla="*/ 1369 w 3891"/>
              <a:gd name="T67" fmla="*/ 3204 h 3467"/>
              <a:gd name="T68" fmla="*/ 1111 w 3891"/>
              <a:gd name="T69" fmla="*/ 3123 h 3467"/>
              <a:gd name="T70" fmla="*/ 1201 w 3891"/>
              <a:gd name="T71" fmla="*/ 2552 h 3467"/>
              <a:gd name="T72" fmla="*/ 1237 w 3891"/>
              <a:gd name="T73" fmla="*/ 2343 h 3467"/>
              <a:gd name="T74" fmla="*/ 943 w 3891"/>
              <a:gd name="T75" fmla="*/ 2222 h 3467"/>
              <a:gd name="T76" fmla="*/ 793 w 3891"/>
              <a:gd name="T77" fmla="*/ 2010 h 3467"/>
              <a:gd name="T78" fmla="*/ 780 w 3891"/>
              <a:gd name="T79" fmla="*/ 1934 h 3467"/>
              <a:gd name="T80" fmla="*/ 806 w 3891"/>
              <a:gd name="T81" fmla="*/ 1742 h 3467"/>
              <a:gd name="T82" fmla="*/ 839 w 3891"/>
              <a:gd name="T83" fmla="*/ 1507 h 3467"/>
              <a:gd name="T84" fmla="*/ 641 w 3891"/>
              <a:gd name="T85" fmla="*/ 1353 h 3467"/>
              <a:gd name="T86" fmla="*/ 509 w 3891"/>
              <a:gd name="T87" fmla="*/ 1177 h 3467"/>
              <a:gd name="T88" fmla="*/ 349 w 3891"/>
              <a:gd name="T89" fmla="*/ 1112 h 3467"/>
              <a:gd name="T90" fmla="*/ 281 w 3891"/>
              <a:gd name="T91" fmla="*/ 1086 h 3467"/>
              <a:gd name="T92" fmla="*/ 192 w 3891"/>
              <a:gd name="T93" fmla="*/ 970 h 3467"/>
              <a:gd name="T94" fmla="*/ 0 w 3891"/>
              <a:gd name="T95" fmla="*/ 722 h 3467"/>
              <a:gd name="T96" fmla="*/ 314 w 3891"/>
              <a:gd name="T97" fmla="*/ 625 h 3467"/>
              <a:gd name="T98" fmla="*/ 529 w 3891"/>
              <a:gd name="T99" fmla="*/ 607 h 3467"/>
              <a:gd name="T100" fmla="*/ 843 w 3891"/>
              <a:gd name="T101" fmla="*/ 602 h 3467"/>
              <a:gd name="T102" fmla="*/ 1146 w 3891"/>
              <a:gd name="T103" fmla="*/ 615 h 3467"/>
              <a:gd name="T104" fmla="*/ 1342 w 3891"/>
              <a:gd name="T105" fmla="*/ 644 h 3467"/>
              <a:gd name="T106" fmla="*/ 1781 w 3891"/>
              <a:gd name="T107" fmla="*/ 614 h 3467"/>
              <a:gd name="T108" fmla="*/ 2077 w 3891"/>
              <a:gd name="T109" fmla="*/ 301 h 34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891" h="3467">
                <a:moveTo>
                  <a:pt x="2158" y="0"/>
                </a:moveTo>
                <a:lnTo>
                  <a:pt x="2184" y="50"/>
                </a:lnTo>
                <a:lnTo>
                  <a:pt x="2222" y="101"/>
                </a:lnTo>
                <a:lnTo>
                  <a:pt x="2233" y="98"/>
                </a:lnTo>
                <a:lnTo>
                  <a:pt x="2247" y="128"/>
                </a:lnTo>
                <a:lnTo>
                  <a:pt x="2247" y="141"/>
                </a:lnTo>
                <a:lnTo>
                  <a:pt x="2237" y="151"/>
                </a:lnTo>
                <a:lnTo>
                  <a:pt x="2250" y="166"/>
                </a:lnTo>
                <a:lnTo>
                  <a:pt x="2248" y="176"/>
                </a:lnTo>
                <a:lnTo>
                  <a:pt x="2269" y="193"/>
                </a:lnTo>
                <a:lnTo>
                  <a:pt x="2258" y="217"/>
                </a:lnTo>
                <a:lnTo>
                  <a:pt x="2264" y="232"/>
                </a:lnTo>
                <a:lnTo>
                  <a:pt x="2279" y="235"/>
                </a:lnTo>
                <a:lnTo>
                  <a:pt x="2276" y="261"/>
                </a:lnTo>
                <a:lnTo>
                  <a:pt x="2294" y="275"/>
                </a:lnTo>
                <a:lnTo>
                  <a:pt x="2290" y="290"/>
                </a:lnTo>
                <a:lnTo>
                  <a:pt x="2303" y="297"/>
                </a:lnTo>
                <a:lnTo>
                  <a:pt x="2343" y="349"/>
                </a:lnTo>
                <a:lnTo>
                  <a:pt x="2335" y="359"/>
                </a:lnTo>
                <a:lnTo>
                  <a:pt x="2332" y="354"/>
                </a:lnTo>
                <a:lnTo>
                  <a:pt x="2322" y="357"/>
                </a:lnTo>
                <a:lnTo>
                  <a:pt x="2322" y="389"/>
                </a:lnTo>
                <a:lnTo>
                  <a:pt x="2390" y="493"/>
                </a:lnTo>
                <a:lnTo>
                  <a:pt x="2421" y="526"/>
                </a:lnTo>
                <a:lnTo>
                  <a:pt x="2410" y="533"/>
                </a:lnTo>
                <a:lnTo>
                  <a:pt x="2414" y="563"/>
                </a:lnTo>
                <a:lnTo>
                  <a:pt x="2443" y="604"/>
                </a:lnTo>
                <a:lnTo>
                  <a:pt x="2443" y="630"/>
                </a:lnTo>
                <a:lnTo>
                  <a:pt x="2483" y="666"/>
                </a:lnTo>
                <a:lnTo>
                  <a:pt x="2479" y="696"/>
                </a:lnTo>
                <a:lnTo>
                  <a:pt x="2498" y="729"/>
                </a:lnTo>
                <a:lnTo>
                  <a:pt x="2499" y="767"/>
                </a:lnTo>
                <a:lnTo>
                  <a:pt x="2561" y="856"/>
                </a:lnTo>
                <a:lnTo>
                  <a:pt x="2571" y="860"/>
                </a:lnTo>
                <a:lnTo>
                  <a:pt x="2558" y="867"/>
                </a:lnTo>
                <a:lnTo>
                  <a:pt x="2557" y="880"/>
                </a:lnTo>
                <a:lnTo>
                  <a:pt x="2593" y="929"/>
                </a:lnTo>
                <a:lnTo>
                  <a:pt x="2575" y="947"/>
                </a:lnTo>
                <a:lnTo>
                  <a:pt x="2586" y="981"/>
                </a:lnTo>
                <a:lnTo>
                  <a:pt x="2583" y="997"/>
                </a:lnTo>
                <a:lnTo>
                  <a:pt x="2593" y="1020"/>
                </a:lnTo>
                <a:lnTo>
                  <a:pt x="2609" y="1043"/>
                </a:lnTo>
                <a:lnTo>
                  <a:pt x="2622" y="1049"/>
                </a:lnTo>
                <a:lnTo>
                  <a:pt x="2639" y="1086"/>
                </a:lnTo>
                <a:lnTo>
                  <a:pt x="2665" y="1118"/>
                </a:lnTo>
                <a:lnTo>
                  <a:pt x="2694" y="1138"/>
                </a:lnTo>
                <a:lnTo>
                  <a:pt x="2705" y="1193"/>
                </a:lnTo>
                <a:lnTo>
                  <a:pt x="2779" y="1271"/>
                </a:lnTo>
                <a:lnTo>
                  <a:pt x="2799" y="1272"/>
                </a:lnTo>
                <a:lnTo>
                  <a:pt x="2789" y="1307"/>
                </a:lnTo>
                <a:lnTo>
                  <a:pt x="2857" y="1416"/>
                </a:lnTo>
                <a:lnTo>
                  <a:pt x="2887" y="1438"/>
                </a:lnTo>
                <a:lnTo>
                  <a:pt x="2885" y="1458"/>
                </a:lnTo>
                <a:lnTo>
                  <a:pt x="2944" y="1517"/>
                </a:lnTo>
                <a:lnTo>
                  <a:pt x="2959" y="1525"/>
                </a:lnTo>
                <a:lnTo>
                  <a:pt x="2966" y="1540"/>
                </a:lnTo>
                <a:lnTo>
                  <a:pt x="2957" y="1569"/>
                </a:lnTo>
                <a:lnTo>
                  <a:pt x="2992" y="1617"/>
                </a:lnTo>
                <a:lnTo>
                  <a:pt x="3037" y="1660"/>
                </a:lnTo>
                <a:lnTo>
                  <a:pt x="3041" y="1686"/>
                </a:lnTo>
                <a:lnTo>
                  <a:pt x="3211" y="1866"/>
                </a:lnTo>
                <a:lnTo>
                  <a:pt x="3279" y="1957"/>
                </a:lnTo>
                <a:lnTo>
                  <a:pt x="3347" y="2019"/>
                </a:lnTo>
                <a:lnTo>
                  <a:pt x="3341" y="2064"/>
                </a:lnTo>
                <a:lnTo>
                  <a:pt x="3331" y="2066"/>
                </a:lnTo>
                <a:lnTo>
                  <a:pt x="3321" y="2085"/>
                </a:lnTo>
                <a:lnTo>
                  <a:pt x="3323" y="2102"/>
                </a:lnTo>
                <a:lnTo>
                  <a:pt x="3367" y="2160"/>
                </a:lnTo>
                <a:lnTo>
                  <a:pt x="3447" y="2226"/>
                </a:lnTo>
                <a:lnTo>
                  <a:pt x="3455" y="2260"/>
                </a:lnTo>
                <a:lnTo>
                  <a:pt x="3437" y="2294"/>
                </a:lnTo>
                <a:lnTo>
                  <a:pt x="3460" y="2335"/>
                </a:lnTo>
                <a:lnTo>
                  <a:pt x="3455" y="2347"/>
                </a:lnTo>
                <a:lnTo>
                  <a:pt x="3479" y="2384"/>
                </a:lnTo>
                <a:lnTo>
                  <a:pt x="3472" y="2388"/>
                </a:lnTo>
                <a:lnTo>
                  <a:pt x="3504" y="2412"/>
                </a:lnTo>
                <a:lnTo>
                  <a:pt x="3566" y="2483"/>
                </a:lnTo>
                <a:lnTo>
                  <a:pt x="3586" y="2574"/>
                </a:lnTo>
                <a:lnTo>
                  <a:pt x="3672" y="2641"/>
                </a:lnTo>
                <a:lnTo>
                  <a:pt x="3674" y="2682"/>
                </a:lnTo>
                <a:lnTo>
                  <a:pt x="3690" y="2702"/>
                </a:lnTo>
                <a:lnTo>
                  <a:pt x="3702" y="2764"/>
                </a:lnTo>
                <a:lnTo>
                  <a:pt x="3736" y="2794"/>
                </a:lnTo>
                <a:lnTo>
                  <a:pt x="3754" y="2791"/>
                </a:lnTo>
                <a:lnTo>
                  <a:pt x="3763" y="2837"/>
                </a:lnTo>
                <a:lnTo>
                  <a:pt x="3775" y="2833"/>
                </a:lnTo>
                <a:lnTo>
                  <a:pt x="3792" y="2839"/>
                </a:lnTo>
                <a:lnTo>
                  <a:pt x="3792" y="2850"/>
                </a:lnTo>
                <a:lnTo>
                  <a:pt x="3808" y="2858"/>
                </a:lnTo>
                <a:lnTo>
                  <a:pt x="3802" y="2891"/>
                </a:lnTo>
                <a:lnTo>
                  <a:pt x="3841" y="2925"/>
                </a:lnTo>
                <a:lnTo>
                  <a:pt x="3841" y="2944"/>
                </a:lnTo>
                <a:lnTo>
                  <a:pt x="3852" y="2951"/>
                </a:lnTo>
                <a:lnTo>
                  <a:pt x="3826" y="2971"/>
                </a:lnTo>
                <a:lnTo>
                  <a:pt x="3839" y="3003"/>
                </a:lnTo>
                <a:lnTo>
                  <a:pt x="3824" y="3046"/>
                </a:lnTo>
                <a:lnTo>
                  <a:pt x="3834" y="3094"/>
                </a:lnTo>
                <a:lnTo>
                  <a:pt x="3855" y="3116"/>
                </a:lnTo>
                <a:lnTo>
                  <a:pt x="3873" y="3159"/>
                </a:lnTo>
                <a:lnTo>
                  <a:pt x="3883" y="3165"/>
                </a:lnTo>
                <a:lnTo>
                  <a:pt x="3877" y="3185"/>
                </a:lnTo>
                <a:lnTo>
                  <a:pt x="3891" y="3201"/>
                </a:lnTo>
                <a:lnTo>
                  <a:pt x="3891" y="3201"/>
                </a:lnTo>
                <a:lnTo>
                  <a:pt x="3815" y="3214"/>
                </a:lnTo>
                <a:lnTo>
                  <a:pt x="3815" y="3214"/>
                </a:lnTo>
                <a:lnTo>
                  <a:pt x="3782" y="3253"/>
                </a:lnTo>
                <a:lnTo>
                  <a:pt x="3737" y="3270"/>
                </a:lnTo>
                <a:lnTo>
                  <a:pt x="3687" y="3314"/>
                </a:lnTo>
                <a:lnTo>
                  <a:pt x="3687" y="3314"/>
                </a:lnTo>
                <a:lnTo>
                  <a:pt x="3658" y="3353"/>
                </a:lnTo>
                <a:lnTo>
                  <a:pt x="3658" y="3376"/>
                </a:lnTo>
                <a:lnTo>
                  <a:pt x="3658" y="3376"/>
                </a:lnTo>
                <a:lnTo>
                  <a:pt x="3687" y="3427"/>
                </a:lnTo>
                <a:lnTo>
                  <a:pt x="3568" y="3430"/>
                </a:lnTo>
                <a:lnTo>
                  <a:pt x="3568" y="3430"/>
                </a:lnTo>
                <a:lnTo>
                  <a:pt x="3521" y="3388"/>
                </a:lnTo>
                <a:lnTo>
                  <a:pt x="3468" y="3371"/>
                </a:lnTo>
                <a:lnTo>
                  <a:pt x="3421" y="3363"/>
                </a:lnTo>
                <a:lnTo>
                  <a:pt x="3375" y="3408"/>
                </a:lnTo>
                <a:lnTo>
                  <a:pt x="3357" y="3405"/>
                </a:lnTo>
                <a:lnTo>
                  <a:pt x="3302" y="3374"/>
                </a:lnTo>
                <a:lnTo>
                  <a:pt x="3241" y="3361"/>
                </a:lnTo>
                <a:lnTo>
                  <a:pt x="3221" y="3361"/>
                </a:lnTo>
                <a:lnTo>
                  <a:pt x="3181" y="3374"/>
                </a:lnTo>
                <a:lnTo>
                  <a:pt x="3169" y="3351"/>
                </a:lnTo>
                <a:lnTo>
                  <a:pt x="3138" y="3338"/>
                </a:lnTo>
                <a:lnTo>
                  <a:pt x="3138" y="3338"/>
                </a:lnTo>
                <a:lnTo>
                  <a:pt x="3122" y="3349"/>
                </a:lnTo>
                <a:lnTo>
                  <a:pt x="3086" y="3415"/>
                </a:lnTo>
                <a:lnTo>
                  <a:pt x="3086" y="3415"/>
                </a:lnTo>
                <a:lnTo>
                  <a:pt x="3068" y="3438"/>
                </a:lnTo>
                <a:lnTo>
                  <a:pt x="2996" y="3438"/>
                </a:lnTo>
                <a:lnTo>
                  <a:pt x="2934" y="3387"/>
                </a:lnTo>
                <a:lnTo>
                  <a:pt x="2884" y="3359"/>
                </a:lnTo>
                <a:lnTo>
                  <a:pt x="2848" y="3362"/>
                </a:lnTo>
                <a:lnTo>
                  <a:pt x="2836" y="3404"/>
                </a:lnTo>
                <a:lnTo>
                  <a:pt x="2838" y="3447"/>
                </a:lnTo>
                <a:lnTo>
                  <a:pt x="2832" y="3461"/>
                </a:lnTo>
                <a:lnTo>
                  <a:pt x="2818" y="3467"/>
                </a:lnTo>
                <a:lnTo>
                  <a:pt x="2792" y="3450"/>
                </a:lnTo>
                <a:lnTo>
                  <a:pt x="2763" y="3443"/>
                </a:lnTo>
                <a:lnTo>
                  <a:pt x="2728" y="3447"/>
                </a:lnTo>
                <a:lnTo>
                  <a:pt x="2673" y="3410"/>
                </a:lnTo>
                <a:lnTo>
                  <a:pt x="2652" y="3405"/>
                </a:lnTo>
                <a:lnTo>
                  <a:pt x="2652" y="3405"/>
                </a:lnTo>
                <a:lnTo>
                  <a:pt x="2620" y="3381"/>
                </a:lnTo>
                <a:lnTo>
                  <a:pt x="2620" y="3381"/>
                </a:lnTo>
                <a:lnTo>
                  <a:pt x="2609" y="3366"/>
                </a:lnTo>
                <a:lnTo>
                  <a:pt x="2609" y="3366"/>
                </a:lnTo>
                <a:lnTo>
                  <a:pt x="2571" y="3372"/>
                </a:lnTo>
                <a:lnTo>
                  <a:pt x="2571" y="3372"/>
                </a:lnTo>
                <a:lnTo>
                  <a:pt x="2547" y="3371"/>
                </a:lnTo>
                <a:lnTo>
                  <a:pt x="2475" y="3348"/>
                </a:lnTo>
                <a:lnTo>
                  <a:pt x="2475" y="3348"/>
                </a:lnTo>
                <a:lnTo>
                  <a:pt x="2446" y="3335"/>
                </a:lnTo>
                <a:lnTo>
                  <a:pt x="2411" y="3296"/>
                </a:lnTo>
                <a:lnTo>
                  <a:pt x="2381" y="3286"/>
                </a:lnTo>
                <a:lnTo>
                  <a:pt x="2375" y="3294"/>
                </a:lnTo>
                <a:lnTo>
                  <a:pt x="2375" y="3294"/>
                </a:lnTo>
                <a:lnTo>
                  <a:pt x="2358" y="3302"/>
                </a:lnTo>
                <a:lnTo>
                  <a:pt x="2358" y="3302"/>
                </a:lnTo>
                <a:lnTo>
                  <a:pt x="2299" y="3312"/>
                </a:lnTo>
                <a:lnTo>
                  <a:pt x="2284" y="3307"/>
                </a:lnTo>
                <a:lnTo>
                  <a:pt x="2279" y="3317"/>
                </a:lnTo>
                <a:lnTo>
                  <a:pt x="2264" y="3320"/>
                </a:lnTo>
                <a:lnTo>
                  <a:pt x="2250" y="3294"/>
                </a:lnTo>
                <a:lnTo>
                  <a:pt x="2250" y="3294"/>
                </a:lnTo>
                <a:lnTo>
                  <a:pt x="2247" y="3280"/>
                </a:lnTo>
                <a:lnTo>
                  <a:pt x="2247" y="3280"/>
                </a:lnTo>
                <a:lnTo>
                  <a:pt x="2225" y="3271"/>
                </a:lnTo>
                <a:lnTo>
                  <a:pt x="2225" y="3271"/>
                </a:lnTo>
                <a:lnTo>
                  <a:pt x="2218" y="3265"/>
                </a:lnTo>
                <a:lnTo>
                  <a:pt x="2218" y="3265"/>
                </a:lnTo>
                <a:lnTo>
                  <a:pt x="2218" y="3231"/>
                </a:lnTo>
                <a:lnTo>
                  <a:pt x="2218" y="3231"/>
                </a:lnTo>
                <a:lnTo>
                  <a:pt x="2220" y="3218"/>
                </a:lnTo>
                <a:lnTo>
                  <a:pt x="2220" y="3218"/>
                </a:lnTo>
                <a:lnTo>
                  <a:pt x="2202" y="3204"/>
                </a:lnTo>
                <a:lnTo>
                  <a:pt x="2176" y="3209"/>
                </a:lnTo>
                <a:lnTo>
                  <a:pt x="2133" y="3206"/>
                </a:lnTo>
                <a:lnTo>
                  <a:pt x="2133" y="3206"/>
                </a:lnTo>
                <a:lnTo>
                  <a:pt x="2117" y="3206"/>
                </a:lnTo>
                <a:lnTo>
                  <a:pt x="2096" y="3229"/>
                </a:lnTo>
                <a:lnTo>
                  <a:pt x="2096" y="3229"/>
                </a:lnTo>
                <a:lnTo>
                  <a:pt x="2070" y="3232"/>
                </a:lnTo>
                <a:lnTo>
                  <a:pt x="2060" y="3241"/>
                </a:lnTo>
                <a:lnTo>
                  <a:pt x="2060" y="3241"/>
                </a:lnTo>
                <a:lnTo>
                  <a:pt x="2048" y="3250"/>
                </a:lnTo>
                <a:lnTo>
                  <a:pt x="2006" y="3218"/>
                </a:lnTo>
                <a:lnTo>
                  <a:pt x="2006" y="3218"/>
                </a:lnTo>
                <a:lnTo>
                  <a:pt x="1995" y="3188"/>
                </a:lnTo>
                <a:lnTo>
                  <a:pt x="2022" y="3165"/>
                </a:lnTo>
                <a:lnTo>
                  <a:pt x="2022" y="3165"/>
                </a:lnTo>
                <a:lnTo>
                  <a:pt x="2052" y="3152"/>
                </a:lnTo>
                <a:lnTo>
                  <a:pt x="2052" y="3152"/>
                </a:lnTo>
                <a:lnTo>
                  <a:pt x="2096" y="3103"/>
                </a:lnTo>
                <a:lnTo>
                  <a:pt x="2097" y="3078"/>
                </a:lnTo>
                <a:lnTo>
                  <a:pt x="2087" y="3068"/>
                </a:lnTo>
                <a:lnTo>
                  <a:pt x="2070" y="3068"/>
                </a:lnTo>
                <a:lnTo>
                  <a:pt x="2045" y="3082"/>
                </a:lnTo>
                <a:lnTo>
                  <a:pt x="2045" y="3082"/>
                </a:lnTo>
                <a:lnTo>
                  <a:pt x="2025" y="3088"/>
                </a:lnTo>
                <a:lnTo>
                  <a:pt x="2025" y="3088"/>
                </a:lnTo>
                <a:lnTo>
                  <a:pt x="1995" y="3084"/>
                </a:lnTo>
                <a:lnTo>
                  <a:pt x="1969" y="3052"/>
                </a:lnTo>
                <a:lnTo>
                  <a:pt x="1930" y="3045"/>
                </a:lnTo>
                <a:lnTo>
                  <a:pt x="1894" y="3018"/>
                </a:lnTo>
                <a:lnTo>
                  <a:pt x="1851" y="3028"/>
                </a:lnTo>
                <a:lnTo>
                  <a:pt x="1830" y="3045"/>
                </a:lnTo>
                <a:lnTo>
                  <a:pt x="1819" y="3072"/>
                </a:lnTo>
                <a:lnTo>
                  <a:pt x="1806" y="3074"/>
                </a:lnTo>
                <a:lnTo>
                  <a:pt x="1753" y="3057"/>
                </a:lnTo>
                <a:lnTo>
                  <a:pt x="1724" y="3088"/>
                </a:lnTo>
                <a:lnTo>
                  <a:pt x="1686" y="3111"/>
                </a:lnTo>
                <a:lnTo>
                  <a:pt x="1686" y="3111"/>
                </a:lnTo>
                <a:lnTo>
                  <a:pt x="1647" y="3118"/>
                </a:lnTo>
                <a:lnTo>
                  <a:pt x="1647" y="3118"/>
                </a:lnTo>
                <a:lnTo>
                  <a:pt x="1611" y="3133"/>
                </a:lnTo>
                <a:lnTo>
                  <a:pt x="1611" y="3133"/>
                </a:lnTo>
                <a:lnTo>
                  <a:pt x="1596" y="3127"/>
                </a:lnTo>
                <a:lnTo>
                  <a:pt x="1596" y="3127"/>
                </a:lnTo>
                <a:lnTo>
                  <a:pt x="1590" y="3118"/>
                </a:lnTo>
                <a:lnTo>
                  <a:pt x="1590" y="3058"/>
                </a:lnTo>
                <a:lnTo>
                  <a:pt x="1590" y="3058"/>
                </a:lnTo>
                <a:lnTo>
                  <a:pt x="1558" y="2997"/>
                </a:lnTo>
                <a:lnTo>
                  <a:pt x="1558" y="2997"/>
                </a:lnTo>
                <a:lnTo>
                  <a:pt x="1522" y="2989"/>
                </a:lnTo>
                <a:lnTo>
                  <a:pt x="1522" y="2989"/>
                </a:lnTo>
                <a:lnTo>
                  <a:pt x="1482" y="2990"/>
                </a:lnTo>
                <a:lnTo>
                  <a:pt x="1454" y="3008"/>
                </a:lnTo>
                <a:lnTo>
                  <a:pt x="1454" y="3008"/>
                </a:lnTo>
                <a:lnTo>
                  <a:pt x="1412" y="3038"/>
                </a:lnTo>
                <a:lnTo>
                  <a:pt x="1404" y="3055"/>
                </a:lnTo>
                <a:lnTo>
                  <a:pt x="1408" y="3104"/>
                </a:lnTo>
                <a:lnTo>
                  <a:pt x="1421" y="3140"/>
                </a:lnTo>
                <a:lnTo>
                  <a:pt x="1414" y="3172"/>
                </a:lnTo>
                <a:lnTo>
                  <a:pt x="1378" y="3186"/>
                </a:lnTo>
                <a:lnTo>
                  <a:pt x="1369" y="3204"/>
                </a:lnTo>
                <a:lnTo>
                  <a:pt x="1358" y="3209"/>
                </a:lnTo>
                <a:lnTo>
                  <a:pt x="1316" y="3189"/>
                </a:lnTo>
                <a:lnTo>
                  <a:pt x="1261" y="3191"/>
                </a:lnTo>
                <a:lnTo>
                  <a:pt x="1235" y="3225"/>
                </a:lnTo>
                <a:lnTo>
                  <a:pt x="1195" y="3241"/>
                </a:lnTo>
                <a:lnTo>
                  <a:pt x="1123" y="3185"/>
                </a:lnTo>
                <a:lnTo>
                  <a:pt x="1111" y="3123"/>
                </a:lnTo>
                <a:lnTo>
                  <a:pt x="1111" y="3123"/>
                </a:lnTo>
                <a:lnTo>
                  <a:pt x="1123" y="2989"/>
                </a:lnTo>
                <a:lnTo>
                  <a:pt x="1111" y="2927"/>
                </a:lnTo>
                <a:lnTo>
                  <a:pt x="1140" y="2905"/>
                </a:lnTo>
                <a:lnTo>
                  <a:pt x="1134" y="2770"/>
                </a:lnTo>
                <a:lnTo>
                  <a:pt x="1195" y="2624"/>
                </a:lnTo>
                <a:lnTo>
                  <a:pt x="1201" y="2552"/>
                </a:lnTo>
                <a:lnTo>
                  <a:pt x="1166" y="2539"/>
                </a:lnTo>
                <a:lnTo>
                  <a:pt x="1152" y="2496"/>
                </a:lnTo>
                <a:lnTo>
                  <a:pt x="1202" y="2440"/>
                </a:lnTo>
                <a:lnTo>
                  <a:pt x="1208" y="2424"/>
                </a:lnTo>
                <a:lnTo>
                  <a:pt x="1245" y="2411"/>
                </a:lnTo>
                <a:lnTo>
                  <a:pt x="1260" y="2372"/>
                </a:lnTo>
                <a:lnTo>
                  <a:pt x="1237" y="2343"/>
                </a:lnTo>
                <a:lnTo>
                  <a:pt x="1229" y="2320"/>
                </a:lnTo>
                <a:lnTo>
                  <a:pt x="1189" y="2323"/>
                </a:lnTo>
                <a:lnTo>
                  <a:pt x="1175" y="2309"/>
                </a:lnTo>
                <a:lnTo>
                  <a:pt x="1133" y="2297"/>
                </a:lnTo>
                <a:lnTo>
                  <a:pt x="1068" y="2294"/>
                </a:lnTo>
                <a:lnTo>
                  <a:pt x="992" y="2228"/>
                </a:lnTo>
                <a:lnTo>
                  <a:pt x="943" y="2222"/>
                </a:lnTo>
                <a:lnTo>
                  <a:pt x="911" y="2196"/>
                </a:lnTo>
                <a:lnTo>
                  <a:pt x="869" y="2177"/>
                </a:lnTo>
                <a:lnTo>
                  <a:pt x="804" y="2203"/>
                </a:lnTo>
                <a:lnTo>
                  <a:pt x="781" y="2188"/>
                </a:lnTo>
                <a:lnTo>
                  <a:pt x="757" y="2151"/>
                </a:lnTo>
                <a:lnTo>
                  <a:pt x="787" y="2090"/>
                </a:lnTo>
                <a:lnTo>
                  <a:pt x="793" y="2010"/>
                </a:lnTo>
                <a:lnTo>
                  <a:pt x="765" y="2020"/>
                </a:lnTo>
                <a:lnTo>
                  <a:pt x="752" y="2017"/>
                </a:lnTo>
                <a:lnTo>
                  <a:pt x="739" y="2029"/>
                </a:lnTo>
                <a:lnTo>
                  <a:pt x="728" y="2026"/>
                </a:lnTo>
                <a:lnTo>
                  <a:pt x="731" y="1990"/>
                </a:lnTo>
                <a:lnTo>
                  <a:pt x="770" y="1957"/>
                </a:lnTo>
                <a:lnTo>
                  <a:pt x="780" y="1934"/>
                </a:lnTo>
                <a:lnTo>
                  <a:pt x="755" y="1872"/>
                </a:lnTo>
                <a:lnTo>
                  <a:pt x="755" y="1855"/>
                </a:lnTo>
                <a:lnTo>
                  <a:pt x="770" y="1836"/>
                </a:lnTo>
                <a:lnTo>
                  <a:pt x="767" y="1804"/>
                </a:lnTo>
                <a:lnTo>
                  <a:pt x="755" y="1784"/>
                </a:lnTo>
                <a:lnTo>
                  <a:pt x="765" y="1757"/>
                </a:lnTo>
                <a:lnTo>
                  <a:pt x="806" y="1742"/>
                </a:lnTo>
                <a:lnTo>
                  <a:pt x="839" y="1705"/>
                </a:lnTo>
                <a:lnTo>
                  <a:pt x="886" y="1695"/>
                </a:lnTo>
                <a:lnTo>
                  <a:pt x="898" y="1686"/>
                </a:lnTo>
                <a:lnTo>
                  <a:pt x="917" y="1615"/>
                </a:lnTo>
                <a:lnTo>
                  <a:pt x="901" y="1542"/>
                </a:lnTo>
                <a:lnTo>
                  <a:pt x="875" y="1513"/>
                </a:lnTo>
                <a:lnTo>
                  <a:pt x="839" y="1507"/>
                </a:lnTo>
                <a:lnTo>
                  <a:pt x="800" y="1489"/>
                </a:lnTo>
                <a:lnTo>
                  <a:pt x="799" y="1440"/>
                </a:lnTo>
                <a:lnTo>
                  <a:pt x="783" y="1428"/>
                </a:lnTo>
                <a:lnTo>
                  <a:pt x="725" y="1435"/>
                </a:lnTo>
                <a:lnTo>
                  <a:pt x="669" y="1408"/>
                </a:lnTo>
                <a:lnTo>
                  <a:pt x="647" y="1379"/>
                </a:lnTo>
                <a:lnTo>
                  <a:pt x="641" y="1353"/>
                </a:lnTo>
                <a:lnTo>
                  <a:pt x="634" y="1218"/>
                </a:lnTo>
                <a:lnTo>
                  <a:pt x="608" y="1183"/>
                </a:lnTo>
                <a:lnTo>
                  <a:pt x="595" y="1180"/>
                </a:lnTo>
                <a:lnTo>
                  <a:pt x="574" y="1202"/>
                </a:lnTo>
                <a:lnTo>
                  <a:pt x="561" y="1184"/>
                </a:lnTo>
                <a:lnTo>
                  <a:pt x="535" y="1173"/>
                </a:lnTo>
                <a:lnTo>
                  <a:pt x="509" y="1177"/>
                </a:lnTo>
                <a:lnTo>
                  <a:pt x="466" y="1192"/>
                </a:lnTo>
                <a:lnTo>
                  <a:pt x="444" y="1216"/>
                </a:lnTo>
                <a:lnTo>
                  <a:pt x="435" y="1212"/>
                </a:lnTo>
                <a:lnTo>
                  <a:pt x="401" y="1173"/>
                </a:lnTo>
                <a:lnTo>
                  <a:pt x="376" y="1169"/>
                </a:lnTo>
                <a:lnTo>
                  <a:pt x="355" y="1147"/>
                </a:lnTo>
                <a:lnTo>
                  <a:pt x="349" y="1112"/>
                </a:lnTo>
                <a:lnTo>
                  <a:pt x="359" y="1092"/>
                </a:lnTo>
                <a:lnTo>
                  <a:pt x="363" y="1052"/>
                </a:lnTo>
                <a:lnTo>
                  <a:pt x="384" y="1035"/>
                </a:lnTo>
                <a:lnTo>
                  <a:pt x="347" y="1019"/>
                </a:lnTo>
                <a:lnTo>
                  <a:pt x="337" y="1020"/>
                </a:lnTo>
                <a:lnTo>
                  <a:pt x="311" y="1043"/>
                </a:lnTo>
                <a:lnTo>
                  <a:pt x="281" y="1086"/>
                </a:lnTo>
                <a:lnTo>
                  <a:pt x="238" y="1089"/>
                </a:lnTo>
                <a:lnTo>
                  <a:pt x="209" y="1075"/>
                </a:lnTo>
                <a:lnTo>
                  <a:pt x="199" y="1058"/>
                </a:lnTo>
                <a:lnTo>
                  <a:pt x="202" y="1017"/>
                </a:lnTo>
                <a:lnTo>
                  <a:pt x="183" y="1023"/>
                </a:lnTo>
                <a:lnTo>
                  <a:pt x="180" y="1003"/>
                </a:lnTo>
                <a:lnTo>
                  <a:pt x="192" y="970"/>
                </a:lnTo>
                <a:lnTo>
                  <a:pt x="163" y="947"/>
                </a:lnTo>
                <a:lnTo>
                  <a:pt x="147" y="852"/>
                </a:lnTo>
                <a:lnTo>
                  <a:pt x="62" y="852"/>
                </a:lnTo>
                <a:lnTo>
                  <a:pt x="62" y="818"/>
                </a:lnTo>
                <a:lnTo>
                  <a:pt x="85" y="801"/>
                </a:lnTo>
                <a:lnTo>
                  <a:pt x="0" y="722"/>
                </a:lnTo>
                <a:lnTo>
                  <a:pt x="0" y="722"/>
                </a:lnTo>
                <a:lnTo>
                  <a:pt x="17" y="700"/>
                </a:lnTo>
                <a:lnTo>
                  <a:pt x="72" y="664"/>
                </a:lnTo>
                <a:lnTo>
                  <a:pt x="92" y="660"/>
                </a:lnTo>
                <a:lnTo>
                  <a:pt x="133" y="670"/>
                </a:lnTo>
                <a:lnTo>
                  <a:pt x="199" y="647"/>
                </a:lnTo>
                <a:lnTo>
                  <a:pt x="254" y="615"/>
                </a:lnTo>
                <a:lnTo>
                  <a:pt x="314" y="625"/>
                </a:lnTo>
                <a:lnTo>
                  <a:pt x="343" y="647"/>
                </a:lnTo>
                <a:lnTo>
                  <a:pt x="371" y="638"/>
                </a:lnTo>
                <a:lnTo>
                  <a:pt x="401" y="644"/>
                </a:lnTo>
                <a:lnTo>
                  <a:pt x="421" y="627"/>
                </a:lnTo>
                <a:lnTo>
                  <a:pt x="458" y="627"/>
                </a:lnTo>
                <a:lnTo>
                  <a:pt x="493" y="609"/>
                </a:lnTo>
                <a:lnTo>
                  <a:pt x="529" y="607"/>
                </a:lnTo>
                <a:lnTo>
                  <a:pt x="565" y="622"/>
                </a:lnTo>
                <a:lnTo>
                  <a:pt x="587" y="641"/>
                </a:lnTo>
                <a:lnTo>
                  <a:pt x="616" y="638"/>
                </a:lnTo>
                <a:lnTo>
                  <a:pt x="656" y="653"/>
                </a:lnTo>
                <a:lnTo>
                  <a:pt x="695" y="679"/>
                </a:lnTo>
                <a:lnTo>
                  <a:pt x="791" y="621"/>
                </a:lnTo>
                <a:lnTo>
                  <a:pt x="843" y="602"/>
                </a:lnTo>
                <a:lnTo>
                  <a:pt x="869" y="608"/>
                </a:lnTo>
                <a:lnTo>
                  <a:pt x="891" y="628"/>
                </a:lnTo>
                <a:lnTo>
                  <a:pt x="917" y="630"/>
                </a:lnTo>
                <a:lnTo>
                  <a:pt x="959" y="621"/>
                </a:lnTo>
                <a:lnTo>
                  <a:pt x="1006" y="634"/>
                </a:lnTo>
                <a:lnTo>
                  <a:pt x="1041" y="609"/>
                </a:lnTo>
                <a:lnTo>
                  <a:pt x="1146" y="615"/>
                </a:lnTo>
                <a:lnTo>
                  <a:pt x="1191" y="589"/>
                </a:lnTo>
                <a:lnTo>
                  <a:pt x="1202" y="596"/>
                </a:lnTo>
                <a:lnTo>
                  <a:pt x="1215" y="628"/>
                </a:lnTo>
                <a:lnTo>
                  <a:pt x="1257" y="673"/>
                </a:lnTo>
                <a:lnTo>
                  <a:pt x="1296" y="656"/>
                </a:lnTo>
                <a:lnTo>
                  <a:pt x="1327" y="653"/>
                </a:lnTo>
                <a:lnTo>
                  <a:pt x="1342" y="644"/>
                </a:lnTo>
                <a:lnTo>
                  <a:pt x="1365" y="612"/>
                </a:lnTo>
                <a:lnTo>
                  <a:pt x="1479" y="645"/>
                </a:lnTo>
                <a:lnTo>
                  <a:pt x="1510" y="637"/>
                </a:lnTo>
                <a:lnTo>
                  <a:pt x="1627" y="663"/>
                </a:lnTo>
                <a:lnTo>
                  <a:pt x="1679" y="656"/>
                </a:lnTo>
                <a:lnTo>
                  <a:pt x="1734" y="611"/>
                </a:lnTo>
                <a:lnTo>
                  <a:pt x="1781" y="614"/>
                </a:lnTo>
                <a:lnTo>
                  <a:pt x="1793" y="607"/>
                </a:lnTo>
                <a:lnTo>
                  <a:pt x="1846" y="553"/>
                </a:lnTo>
                <a:lnTo>
                  <a:pt x="1915" y="509"/>
                </a:lnTo>
                <a:lnTo>
                  <a:pt x="1939" y="471"/>
                </a:lnTo>
                <a:lnTo>
                  <a:pt x="1970" y="451"/>
                </a:lnTo>
                <a:lnTo>
                  <a:pt x="2038" y="385"/>
                </a:lnTo>
                <a:lnTo>
                  <a:pt x="2077" y="301"/>
                </a:lnTo>
                <a:lnTo>
                  <a:pt x="2073" y="275"/>
                </a:lnTo>
                <a:lnTo>
                  <a:pt x="2091" y="219"/>
                </a:lnTo>
                <a:lnTo>
                  <a:pt x="2083" y="56"/>
                </a:lnTo>
                <a:lnTo>
                  <a:pt x="2093" y="42"/>
                </a:lnTo>
                <a:lnTo>
                  <a:pt x="2158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0" name="Freeform 14">
            <a:extLst>
              <a:ext uri="{FF2B5EF4-FFF2-40B4-BE49-F238E27FC236}">
                <a16:creationId xmlns:a16="http://schemas.microsoft.com/office/drawing/2014/main" id="{1ED184F7-3B96-8944-ACA2-FBCFFA4C6DD2}"/>
              </a:ext>
            </a:extLst>
          </p:cNvPr>
          <p:cNvSpPr>
            <a:spLocks/>
          </p:cNvSpPr>
          <p:nvPr/>
        </p:nvSpPr>
        <p:spPr bwMode="auto">
          <a:xfrm>
            <a:off x="2125508" y="2763945"/>
            <a:ext cx="1220644" cy="1354030"/>
          </a:xfrm>
          <a:custGeom>
            <a:avLst/>
            <a:gdLst>
              <a:gd name="T0" fmla="*/ 596 w 2362"/>
              <a:gd name="T1" fmla="*/ 2280 h 2617"/>
              <a:gd name="T2" fmla="*/ 418 w 2362"/>
              <a:gd name="T3" fmla="*/ 2072 h 2617"/>
              <a:gd name="T4" fmla="*/ 485 w 2362"/>
              <a:gd name="T5" fmla="*/ 1787 h 2617"/>
              <a:gd name="T6" fmla="*/ 383 w 2362"/>
              <a:gd name="T7" fmla="*/ 1641 h 2617"/>
              <a:gd name="T8" fmla="*/ 340 w 2362"/>
              <a:gd name="T9" fmla="*/ 1648 h 2617"/>
              <a:gd name="T10" fmla="*/ 277 w 2362"/>
              <a:gd name="T11" fmla="*/ 1700 h 2617"/>
              <a:gd name="T12" fmla="*/ 151 w 2362"/>
              <a:gd name="T13" fmla="*/ 1602 h 2617"/>
              <a:gd name="T14" fmla="*/ 171 w 2362"/>
              <a:gd name="T15" fmla="*/ 1428 h 2617"/>
              <a:gd name="T16" fmla="*/ 98 w 2362"/>
              <a:gd name="T17" fmla="*/ 1226 h 2617"/>
              <a:gd name="T18" fmla="*/ 176 w 2362"/>
              <a:gd name="T19" fmla="*/ 912 h 2617"/>
              <a:gd name="T20" fmla="*/ 98 w 2362"/>
              <a:gd name="T21" fmla="*/ 859 h 2617"/>
              <a:gd name="T22" fmla="*/ 49 w 2362"/>
              <a:gd name="T23" fmla="*/ 716 h 2617"/>
              <a:gd name="T24" fmla="*/ 117 w 2362"/>
              <a:gd name="T25" fmla="*/ 684 h 2617"/>
              <a:gd name="T26" fmla="*/ 217 w 2362"/>
              <a:gd name="T27" fmla="*/ 576 h 2617"/>
              <a:gd name="T28" fmla="*/ 364 w 2362"/>
              <a:gd name="T29" fmla="*/ 429 h 2617"/>
              <a:gd name="T30" fmla="*/ 625 w 2362"/>
              <a:gd name="T31" fmla="*/ 370 h 2617"/>
              <a:gd name="T32" fmla="*/ 833 w 2362"/>
              <a:gd name="T33" fmla="*/ 196 h 2617"/>
              <a:gd name="T34" fmla="*/ 1088 w 2362"/>
              <a:gd name="T35" fmla="*/ 197 h 2617"/>
              <a:gd name="T36" fmla="*/ 1164 w 2362"/>
              <a:gd name="T37" fmla="*/ 19 h 2617"/>
              <a:gd name="T38" fmla="*/ 1300 w 2362"/>
              <a:gd name="T39" fmla="*/ 69 h 2617"/>
              <a:gd name="T40" fmla="*/ 1357 w 2362"/>
              <a:gd name="T41" fmla="*/ 129 h 2617"/>
              <a:gd name="T42" fmla="*/ 1540 w 2362"/>
              <a:gd name="T43" fmla="*/ 56 h 2617"/>
              <a:gd name="T44" fmla="*/ 1735 w 2362"/>
              <a:gd name="T45" fmla="*/ 99 h 2617"/>
              <a:gd name="T46" fmla="*/ 1762 w 2362"/>
              <a:gd name="T47" fmla="*/ 163 h 2617"/>
              <a:gd name="T48" fmla="*/ 1758 w 2362"/>
              <a:gd name="T49" fmla="*/ 261 h 2617"/>
              <a:gd name="T50" fmla="*/ 1843 w 2362"/>
              <a:gd name="T51" fmla="*/ 217 h 2617"/>
              <a:gd name="T52" fmla="*/ 1928 w 2362"/>
              <a:gd name="T53" fmla="*/ 242 h 2617"/>
              <a:gd name="T54" fmla="*/ 1960 w 2362"/>
              <a:gd name="T55" fmla="*/ 305 h 2617"/>
              <a:gd name="T56" fmla="*/ 2068 w 2362"/>
              <a:gd name="T57" fmla="*/ 313 h 2617"/>
              <a:gd name="T58" fmla="*/ 2185 w 2362"/>
              <a:gd name="T59" fmla="*/ 359 h 2617"/>
              <a:gd name="T60" fmla="*/ 2330 w 2362"/>
              <a:gd name="T61" fmla="*/ 392 h 2617"/>
              <a:gd name="T62" fmla="*/ 2297 w 2362"/>
              <a:gd name="T63" fmla="*/ 445 h 2617"/>
              <a:gd name="T64" fmla="*/ 2232 w 2362"/>
              <a:gd name="T65" fmla="*/ 503 h 2617"/>
              <a:gd name="T66" fmla="*/ 2100 w 2362"/>
              <a:gd name="T67" fmla="*/ 617 h 2617"/>
              <a:gd name="T68" fmla="*/ 1973 w 2362"/>
              <a:gd name="T69" fmla="*/ 778 h 2617"/>
              <a:gd name="T70" fmla="*/ 1958 w 2362"/>
              <a:gd name="T71" fmla="*/ 935 h 2617"/>
              <a:gd name="T72" fmla="*/ 1886 w 2362"/>
              <a:gd name="T73" fmla="*/ 950 h 2617"/>
              <a:gd name="T74" fmla="*/ 1768 w 2362"/>
              <a:gd name="T75" fmla="*/ 919 h 2617"/>
              <a:gd name="T76" fmla="*/ 1638 w 2362"/>
              <a:gd name="T77" fmla="*/ 854 h 2617"/>
              <a:gd name="T78" fmla="*/ 1598 w 2362"/>
              <a:gd name="T79" fmla="*/ 942 h 2617"/>
              <a:gd name="T80" fmla="*/ 1457 w 2362"/>
              <a:gd name="T81" fmla="*/ 903 h 2617"/>
              <a:gd name="T82" fmla="*/ 1386 w 2362"/>
              <a:gd name="T83" fmla="*/ 962 h 2617"/>
              <a:gd name="T84" fmla="*/ 1355 w 2362"/>
              <a:gd name="T85" fmla="*/ 1137 h 2617"/>
              <a:gd name="T86" fmla="*/ 1232 w 2362"/>
              <a:gd name="T87" fmla="*/ 1134 h 2617"/>
              <a:gd name="T88" fmla="*/ 1092 w 2362"/>
              <a:gd name="T89" fmla="*/ 1190 h 2617"/>
              <a:gd name="T90" fmla="*/ 1023 w 2362"/>
              <a:gd name="T91" fmla="*/ 1280 h 2617"/>
              <a:gd name="T92" fmla="*/ 948 w 2362"/>
              <a:gd name="T93" fmla="*/ 1366 h 2617"/>
              <a:gd name="T94" fmla="*/ 901 w 2362"/>
              <a:gd name="T95" fmla="*/ 1428 h 2617"/>
              <a:gd name="T96" fmla="*/ 1033 w 2362"/>
              <a:gd name="T97" fmla="*/ 1522 h 2617"/>
              <a:gd name="T98" fmla="*/ 1026 w 2362"/>
              <a:gd name="T99" fmla="*/ 1594 h 2617"/>
              <a:gd name="T100" fmla="*/ 1022 w 2362"/>
              <a:gd name="T101" fmla="*/ 1775 h 2617"/>
              <a:gd name="T102" fmla="*/ 965 w 2362"/>
              <a:gd name="T103" fmla="*/ 1963 h 2617"/>
              <a:gd name="T104" fmla="*/ 1058 w 2362"/>
              <a:gd name="T105" fmla="*/ 2026 h 2617"/>
              <a:gd name="T106" fmla="*/ 1120 w 2362"/>
              <a:gd name="T107" fmla="*/ 2087 h 2617"/>
              <a:gd name="T108" fmla="*/ 1171 w 2362"/>
              <a:gd name="T109" fmla="*/ 2114 h 2617"/>
              <a:gd name="T110" fmla="*/ 1295 w 2362"/>
              <a:gd name="T111" fmla="*/ 2117 h 2617"/>
              <a:gd name="T112" fmla="*/ 1318 w 2362"/>
              <a:gd name="T113" fmla="*/ 2221 h 2617"/>
              <a:gd name="T114" fmla="*/ 1210 w 2362"/>
              <a:gd name="T115" fmla="*/ 2314 h 2617"/>
              <a:gd name="T116" fmla="*/ 1120 w 2362"/>
              <a:gd name="T117" fmla="*/ 2535 h 2617"/>
              <a:gd name="T118" fmla="*/ 948 w 2362"/>
              <a:gd name="T119" fmla="*/ 2558 h 2617"/>
              <a:gd name="T120" fmla="*/ 852 w 2362"/>
              <a:gd name="T121" fmla="*/ 2617 h 2617"/>
              <a:gd name="T122" fmla="*/ 751 w 2362"/>
              <a:gd name="T123" fmla="*/ 2577 h 2617"/>
              <a:gd name="T124" fmla="*/ 664 w 2362"/>
              <a:gd name="T125" fmla="*/ 2522 h 26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362" h="2617">
                <a:moveTo>
                  <a:pt x="664" y="2522"/>
                </a:moveTo>
                <a:lnTo>
                  <a:pt x="647" y="2471"/>
                </a:lnTo>
                <a:lnTo>
                  <a:pt x="620" y="2415"/>
                </a:lnTo>
                <a:lnTo>
                  <a:pt x="581" y="2381"/>
                </a:lnTo>
                <a:lnTo>
                  <a:pt x="575" y="2330"/>
                </a:lnTo>
                <a:lnTo>
                  <a:pt x="575" y="2330"/>
                </a:lnTo>
                <a:lnTo>
                  <a:pt x="596" y="2280"/>
                </a:lnTo>
                <a:lnTo>
                  <a:pt x="591" y="2223"/>
                </a:lnTo>
                <a:lnTo>
                  <a:pt x="558" y="2167"/>
                </a:lnTo>
                <a:lnTo>
                  <a:pt x="558" y="2167"/>
                </a:lnTo>
                <a:lnTo>
                  <a:pt x="507" y="2173"/>
                </a:lnTo>
                <a:lnTo>
                  <a:pt x="488" y="2157"/>
                </a:lnTo>
                <a:lnTo>
                  <a:pt x="436" y="2138"/>
                </a:lnTo>
                <a:lnTo>
                  <a:pt x="418" y="2072"/>
                </a:lnTo>
                <a:lnTo>
                  <a:pt x="439" y="1960"/>
                </a:lnTo>
                <a:lnTo>
                  <a:pt x="439" y="1960"/>
                </a:lnTo>
                <a:lnTo>
                  <a:pt x="457" y="1859"/>
                </a:lnTo>
                <a:lnTo>
                  <a:pt x="457" y="1859"/>
                </a:lnTo>
                <a:lnTo>
                  <a:pt x="485" y="1831"/>
                </a:lnTo>
                <a:lnTo>
                  <a:pt x="507" y="1826"/>
                </a:lnTo>
                <a:lnTo>
                  <a:pt x="485" y="1787"/>
                </a:lnTo>
                <a:lnTo>
                  <a:pt x="471" y="1782"/>
                </a:lnTo>
                <a:lnTo>
                  <a:pt x="477" y="1754"/>
                </a:lnTo>
                <a:lnTo>
                  <a:pt x="445" y="1746"/>
                </a:lnTo>
                <a:lnTo>
                  <a:pt x="434" y="1732"/>
                </a:lnTo>
                <a:lnTo>
                  <a:pt x="429" y="1686"/>
                </a:lnTo>
                <a:lnTo>
                  <a:pt x="429" y="1686"/>
                </a:lnTo>
                <a:lnTo>
                  <a:pt x="383" y="1641"/>
                </a:lnTo>
                <a:lnTo>
                  <a:pt x="383" y="1641"/>
                </a:lnTo>
                <a:lnTo>
                  <a:pt x="333" y="1689"/>
                </a:lnTo>
                <a:lnTo>
                  <a:pt x="333" y="1684"/>
                </a:lnTo>
                <a:lnTo>
                  <a:pt x="333" y="1684"/>
                </a:lnTo>
                <a:lnTo>
                  <a:pt x="334" y="1673"/>
                </a:lnTo>
                <a:lnTo>
                  <a:pt x="334" y="1673"/>
                </a:lnTo>
                <a:lnTo>
                  <a:pt x="340" y="1648"/>
                </a:lnTo>
                <a:lnTo>
                  <a:pt x="314" y="1646"/>
                </a:lnTo>
                <a:lnTo>
                  <a:pt x="314" y="1646"/>
                </a:lnTo>
                <a:lnTo>
                  <a:pt x="304" y="1657"/>
                </a:lnTo>
                <a:lnTo>
                  <a:pt x="304" y="1657"/>
                </a:lnTo>
                <a:lnTo>
                  <a:pt x="287" y="1697"/>
                </a:lnTo>
                <a:lnTo>
                  <a:pt x="277" y="1700"/>
                </a:lnTo>
                <a:lnTo>
                  <a:pt x="277" y="1700"/>
                </a:lnTo>
                <a:lnTo>
                  <a:pt x="272" y="1696"/>
                </a:lnTo>
                <a:lnTo>
                  <a:pt x="272" y="1696"/>
                </a:lnTo>
                <a:lnTo>
                  <a:pt x="249" y="1601"/>
                </a:lnTo>
                <a:lnTo>
                  <a:pt x="179" y="1610"/>
                </a:lnTo>
                <a:lnTo>
                  <a:pt x="171" y="1599"/>
                </a:lnTo>
                <a:lnTo>
                  <a:pt x="158" y="1597"/>
                </a:lnTo>
                <a:lnTo>
                  <a:pt x="151" y="1602"/>
                </a:lnTo>
                <a:lnTo>
                  <a:pt x="151" y="1602"/>
                </a:lnTo>
                <a:lnTo>
                  <a:pt x="141" y="1617"/>
                </a:lnTo>
                <a:lnTo>
                  <a:pt x="141" y="1617"/>
                </a:lnTo>
                <a:lnTo>
                  <a:pt x="174" y="1507"/>
                </a:lnTo>
                <a:lnTo>
                  <a:pt x="155" y="1486"/>
                </a:lnTo>
                <a:lnTo>
                  <a:pt x="170" y="1454"/>
                </a:lnTo>
                <a:lnTo>
                  <a:pt x="171" y="1428"/>
                </a:lnTo>
                <a:lnTo>
                  <a:pt x="111" y="1424"/>
                </a:lnTo>
                <a:lnTo>
                  <a:pt x="104" y="1399"/>
                </a:lnTo>
                <a:lnTo>
                  <a:pt x="104" y="1399"/>
                </a:lnTo>
                <a:lnTo>
                  <a:pt x="104" y="1349"/>
                </a:lnTo>
                <a:lnTo>
                  <a:pt x="53" y="1287"/>
                </a:lnTo>
                <a:lnTo>
                  <a:pt x="92" y="1277"/>
                </a:lnTo>
                <a:lnTo>
                  <a:pt x="98" y="1226"/>
                </a:lnTo>
                <a:lnTo>
                  <a:pt x="98" y="1226"/>
                </a:lnTo>
                <a:lnTo>
                  <a:pt x="70" y="1186"/>
                </a:lnTo>
                <a:lnTo>
                  <a:pt x="160" y="1046"/>
                </a:lnTo>
                <a:lnTo>
                  <a:pt x="226" y="1052"/>
                </a:lnTo>
                <a:lnTo>
                  <a:pt x="255" y="1019"/>
                </a:lnTo>
                <a:lnTo>
                  <a:pt x="232" y="951"/>
                </a:lnTo>
                <a:lnTo>
                  <a:pt x="176" y="912"/>
                </a:lnTo>
                <a:lnTo>
                  <a:pt x="125" y="912"/>
                </a:lnTo>
                <a:lnTo>
                  <a:pt x="125" y="912"/>
                </a:lnTo>
                <a:lnTo>
                  <a:pt x="105" y="903"/>
                </a:lnTo>
                <a:lnTo>
                  <a:pt x="108" y="867"/>
                </a:lnTo>
                <a:lnTo>
                  <a:pt x="108" y="867"/>
                </a:lnTo>
                <a:lnTo>
                  <a:pt x="106" y="860"/>
                </a:lnTo>
                <a:lnTo>
                  <a:pt x="98" y="859"/>
                </a:lnTo>
                <a:lnTo>
                  <a:pt x="98" y="859"/>
                </a:lnTo>
                <a:lnTo>
                  <a:pt x="70" y="846"/>
                </a:lnTo>
                <a:lnTo>
                  <a:pt x="70" y="846"/>
                </a:lnTo>
                <a:lnTo>
                  <a:pt x="66" y="798"/>
                </a:lnTo>
                <a:lnTo>
                  <a:pt x="16" y="764"/>
                </a:lnTo>
                <a:lnTo>
                  <a:pt x="0" y="720"/>
                </a:lnTo>
                <a:lnTo>
                  <a:pt x="49" y="716"/>
                </a:lnTo>
                <a:lnTo>
                  <a:pt x="49" y="716"/>
                </a:lnTo>
                <a:lnTo>
                  <a:pt x="76" y="699"/>
                </a:lnTo>
                <a:lnTo>
                  <a:pt x="76" y="699"/>
                </a:lnTo>
                <a:lnTo>
                  <a:pt x="105" y="693"/>
                </a:lnTo>
                <a:lnTo>
                  <a:pt x="105" y="693"/>
                </a:lnTo>
                <a:lnTo>
                  <a:pt x="117" y="684"/>
                </a:lnTo>
                <a:lnTo>
                  <a:pt x="117" y="684"/>
                </a:lnTo>
                <a:lnTo>
                  <a:pt x="148" y="663"/>
                </a:lnTo>
                <a:lnTo>
                  <a:pt x="187" y="666"/>
                </a:lnTo>
                <a:lnTo>
                  <a:pt x="203" y="641"/>
                </a:lnTo>
                <a:lnTo>
                  <a:pt x="219" y="634"/>
                </a:lnTo>
                <a:lnTo>
                  <a:pt x="223" y="596"/>
                </a:lnTo>
                <a:lnTo>
                  <a:pt x="217" y="576"/>
                </a:lnTo>
                <a:lnTo>
                  <a:pt x="217" y="576"/>
                </a:lnTo>
                <a:lnTo>
                  <a:pt x="253" y="547"/>
                </a:lnTo>
                <a:lnTo>
                  <a:pt x="253" y="547"/>
                </a:lnTo>
                <a:lnTo>
                  <a:pt x="308" y="523"/>
                </a:lnTo>
                <a:lnTo>
                  <a:pt x="305" y="514"/>
                </a:lnTo>
                <a:lnTo>
                  <a:pt x="323" y="494"/>
                </a:lnTo>
                <a:lnTo>
                  <a:pt x="323" y="475"/>
                </a:lnTo>
                <a:lnTo>
                  <a:pt x="364" y="429"/>
                </a:lnTo>
                <a:lnTo>
                  <a:pt x="379" y="451"/>
                </a:lnTo>
                <a:lnTo>
                  <a:pt x="406" y="449"/>
                </a:lnTo>
                <a:lnTo>
                  <a:pt x="400" y="487"/>
                </a:lnTo>
                <a:lnTo>
                  <a:pt x="429" y="429"/>
                </a:lnTo>
                <a:lnTo>
                  <a:pt x="507" y="444"/>
                </a:lnTo>
                <a:lnTo>
                  <a:pt x="581" y="376"/>
                </a:lnTo>
                <a:lnTo>
                  <a:pt x="625" y="370"/>
                </a:lnTo>
                <a:lnTo>
                  <a:pt x="637" y="230"/>
                </a:lnTo>
                <a:lnTo>
                  <a:pt x="664" y="230"/>
                </a:lnTo>
                <a:lnTo>
                  <a:pt x="693" y="264"/>
                </a:lnTo>
                <a:lnTo>
                  <a:pt x="726" y="264"/>
                </a:lnTo>
                <a:lnTo>
                  <a:pt x="774" y="144"/>
                </a:lnTo>
                <a:lnTo>
                  <a:pt x="821" y="134"/>
                </a:lnTo>
                <a:lnTo>
                  <a:pt x="833" y="196"/>
                </a:lnTo>
                <a:lnTo>
                  <a:pt x="905" y="252"/>
                </a:lnTo>
                <a:lnTo>
                  <a:pt x="945" y="236"/>
                </a:lnTo>
                <a:lnTo>
                  <a:pt x="971" y="202"/>
                </a:lnTo>
                <a:lnTo>
                  <a:pt x="1026" y="200"/>
                </a:lnTo>
                <a:lnTo>
                  <a:pt x="1061" y="220"/>
                </a:lnTo>
                <a:lnTo>
                  <a:pt x="1079" y="215"/>
                </a:lnTo>
                <a:lnTo>
                  <a:pt x="1088" y="197"/>
                </a:lnTo>
                <a:lnTo>
                  <a:pt x="1124" y="183"/>
                </a:lnTo>
                <a:lnTo>
                  <a:pt x="1131" y="151"/>
                </a:lnTo>
                <a:lnTo>
                  <a:pt x="1118" y="115"/>
                </a:lnTo>
                <a:lnTo>
                  <a:pt x="1114" y="66"/>
                </a:lnTo>
                <a:lnTo>
                  <a:pt x="1122" y="49"/>
                </a:lnTo>
                <a:lnTo>
                  <a:pt x="1164" y="19"/>
                </a:lnTo>
                <a:lnTo>
                  <a:pt x="1164" y="19"/>
                </a:lnTo>
                <a:lnTo>
                  <a:pt x="1192" y="1"/>
                </a:lnTo>
                <a:lnTo>
                  <a:pt x="1232" y="0"/>
                </a:lnTo>
                <a:lnTo>
                  <a:pt x="1232" y="0"/>
                </a:lnTo>
                <a:lnTo>
                  <a:pt x="1268" y="8"/>
                </a:lnTo>
                <a:lnTo>
                  <a:pt x="1268" y="8"/>
                </a:lnTo>
                <a:lnTo>
                  <a:pt x="1300" y="69"/>
                </a:lnTo>
                <a:lnTo>
                  <a:pt x="1300" y="69"/>
                </a:lnTo>
                <a:lnTo>
                  <a:pt x="1300" y="129"/>
                </a:lnTo>
                <a:lnTo>
                  <a:pt x="1306" y="138"/>
                </a:lnTo>
                <a:lnTo>
                  <a:pt x="1306" y="138"/>
                </a:lnTo>
                <a:lnTo>
                  <a:pt x="1321" y="144"/>
                </a:lnTo>
                <a:lnTo>
                  <a:pt x="1321" y="144"/>
                </a:lnTo>
                <a:lnTo>
                  <a:pt x="1357" y="129"/>
                </a:lnTo>
                <a:lnTo>
                  <a:pt x="1357" y="129"/>
                </a:lnTo>
                <a:lnTo>
                  <a:pt x="1396" y="122"/>
                </a:lnTo>
                <a:lnTo>
                  <a:pt x="1396" y="122"/>
                </a:lnTo>
                <a:lnTo>
                  <a:pt x="1434" y="99"/>
                </a:lnTo>
                <a:lnTo>
                  <a:pt x="1463" y="68"/>
                </a:lnTo>
                <a:lnTo>
                  <a:pt x="1516" y="85"/>
                </a:lnTo>
                <a:lnTo>
                  <a:pt x="1529" y="83"/>
                </a:lnTo>
                <a:lnTo>
                  <a:pt x="1540" y="56"/>
                </a:lnTo>
                <a:lnTo>
                  <a:pt x="1561" y="39"/>
                </a:lnTo>
                <a:lnTo>
                  <a:pt x="1604" y="29"/>
                </a:lnTo>
                <a:lnTo>
                  <a:pt x="1640" y="56"/>
                </a:lnTo>
                <a:lnTo>
                  <a:pt x="1679" y="63"/>
                </a:lnTo>
                <a:lnTo>
                  <a:pt x="1705" y="95"/>
                </a:lnTo>
                <a:lnTo>
                  <a:pt x="1735" y="99"/>
                </a:lnTo>
                <a:lnTo>
                  <a:pt x="1735" y="99"/>
                </a:lnTo>
                <a:lnTo>
                  <a:pt x="1755" y="93"/>
                </a:lnTo>
                <a:lnTo>
                  <a:pt x="1755" y="93"/>
                </a:lnTo>
                <a:lnTo>
                  <a:pt x="1780" y="79"/>
                </a:lnTo>
                <a:lnTo>
                  <a:pt x="1797" y="79"/>
                </a:lnTo>
                <a:lnTo>
                  <a:pt x="1807" y="89"/>
                </a:lnTo>
                <a:lnTo>
                  <a:pt x="1806" y="114"/>
                </a:lnTo>
                <a:lnTo>
                  <a:pt x="1762" y="163"/>
                </a:lnTo>
                <a:lnTo>
                  <a:pt x="1762" y="163"/>
                </a:lnTo>
                <a:lnTo>
                  <a:pt x="1732" y="176"/>
                </a:lnTo>
                <a:lnTo>
                  <a:pt x="1732" y="176"/>
                </a:lnTo>
                <a:lnTo>
                  <a:pt x="1705" y="199"/>
                </a:lnTo>
                <a:lnTo>
                  <a:pt x="1716" y="229"/>
                </a:lnTo>
                <a:lnTo>
                  <a:pt x="1716" y="229"/>
                </a:lnTo>
                <a:lnTo>
                  <a:pt x="1758" y="261"/>
                </a:lnTo>
                <a:lnTo>
                  <a:pt x="1770" y="252"/>
                </a:lnTo>
                <a:lnTo>
                  <a:pt x="1770" y="252"/>
                </a:lnTo>
                <a:lnTo>
                  <a:pt x="1780" y="243"/>
                </a:lnTo>
                <a:lnTo>
                  <a:pt x="1806" y="240"/>
                </a:lnTo>
                <a:lnTo>
                  <a:pt x="1806" y="240"/>
                </a:lnTo>
                <a:lnTo>
                  <a:pt x="1827" y="217"/>
                </a:lnTo>
                <a:lnTo>
                  <a:pt x="1843" y="217"/>
                </a:lnTo>
                <a:lnTo>
                  <a:pt x="1843" y="217"/>
                </a:lnTo>
                <a:lnTo>
                  <a:pt x="1886" y="220"/>
                </a:lnTo>
                <a:lnTo>
                  <a:pt x="1912" y="215"/>
                </a:lnTo>
                <a:lnTo>
                  <a:pt x="1930" y="229"/>
                </a:lnTo>
                <a:lnTo>
                  <a:pt x="1930" y="229"/>
                </a:lnTo>
                <a:lnTo>
                  <a:pt x="1928" y="242"/>
                </a:lnTo>
                <a:lnTo>
                  <a:pt x="1928" y="242"/>
                </a:lnTo>
                <a:lnTo>
                  <a:pt x="1928" y="276"/>
                </a:lnTo>
                <a:lnTo>
                  <a:pt x="1928" y="276"/>
                </a:lnTo>
                <a:lnTo>
                  <a:pt x="1935" y="282"/>
                </a:lnTo>
                <a:lnTo>
                  <a:pt x="1935" y="282"/>
                </a:lnTo>
                <a:lnTo>
                  <a:pt x="1957" y="291"/>
                </a:lnTo>
                <a:lnTo>
                  <a:pt x="1957" y="291"/>
                </a:lnTo>
                <a:lnTo>
                  <a:pt x="1960" y="305"/>
                </a:lnTo>
                <a:lnTo>
                  <a:pt x="1960" y="305"/>
                </a:lnTo>
                <a:lnTo>
                  <a:pt x="1974" y="331"/>
                </a:lnTo>
                <a:lnTo>
                  <a:pt x="1989" y="328"/>
                </a:lnTo>
                <a:lnTo>
                  <a:pt x="1994" y="318"/>
                </a:lnTo>
                <a:lnTo>
                  <a:pt x="2009" y="323"/>
                </a:lnTo>
                <a:lnTo>
                  <a:pt x="2068" y="313"/>
                </a:lnTo>
                <a:lnTo>
                  <a:pt x="2068" y="313"/>
                </a:lnTo>
                <a:lnTo>
                  <a:pt x="2085" y="305"/>
                </a:lnTo>
                <a:lnTo>
                  <a:pt x="2085" y="305"/>
                </a:lnTo>
                <a:lnTo>
                  <a:pt x="2091" y="297"/>
                </a:lnTo>
                <a:lnTo>
                  <a:pt x="2121" y="307"/>
                </a:lnTo>
                <a:lnTo>
                  <a:pt x="2156" y="346"/>
                </a:lnTo>
                <a:lnTo>
                  <a:pt x="2185" y="359"/>
                </a:lnTo>
                <a:lnTo>
                  <a:pt x="2185" y="359"/>
                </a:lnTo>
                <a:lnTo>
                  <a:pt x="2257" y="382"/>
                </a:lnTo>
                <a:lnTo>
                  <a:pt x="2281" y="383"/>
                </a:lnTo>
                <a:lnTo>
                  <a:pt x="2281" y="383"/>
                </a:lnTo>
                <a:lnTo>
                  <a:pt x="2319" y="377"/>
                </a:lnTo>
                <a:lnTo>
                  <a:pt x="2319" y="377"/>
                </a:lnTo>
                <a:lnTo>
                  <a:pt x="2330" y="392"/>
                </a:lnTo>
                <a:lnTo>
                  <a:pt x="2330" y="392"/>
                </a:lnTo>
                <a:lnTo>
                  <a:pt x="2362" y="416"/>
                </a:lnTo>
                <a:lnTo>
                  <a:pt x="2339" y="439"/>
                </a:lnTo>
                <a:lnTo>
                  <a:pt x="2339" y="439"/>
                </a:lnTo>
                <a:lnTo>
                  <a:pt x="2322" y="455"/>
                </a:lnTo>
                <a:lnTo>
                  <a:pt x="2314" y="451"/>
                </a:lnTo>
                <a:lnTo>
                  <a:pt x="2314" y="451"/>
                </a:lnTo>
                <a:lnTo>
                  <a:pt x="2297" y="445"/>
                </a:lnTo>
                <a:lnTo>
                  <a:pt x="2297" y="445"/>
                </a:lnTo>
                <a:lnTo>
                  <a:pt x="2284" y="451"/>
                </a:lnTo>
                <a:lnTo>
                  <a:pt x="2284" y="451"/>
                </a:lnTo>
                <a:lnTo>
                  <a:pt x="2258" y="490"/>
                </a:lnTo>
                <a:lnTo>
                  <a:pt x="2242" y="497"/>
                </a:lnTo>
                <a:lnTo>
                  <a:pt x="2242" y="497"/>
                </a:lnTo>
                <a:lnTo>
                  <a:pt x="2232" y="503"/>
                </a:lnTo>
                <a:lnTo>
                  <a:pt x="2232" y="503"/>
                </a:lnTo>
                <a:lnTo>
                  <a:pt x="2173" y="560"/>
                </a:lnTo>
                <a:lnTo>
                  <a:pt x="2123" y="576"/>
                </a:lnTo>
                <a:lnTo>
                  <a:pt x="2123" y="576"/>
                </a:lnTo>
                <a:lnTo>
                  <a:pt x="2108" y="598"/>
                </a:lnTo>
                <a:lnTo>
                  <a:pt x="2108" y="598"/>
                </a:lnTo>
                <a:lnTo>
                  <a:pt x="2100" y="617"/>
                </a:lnTo>
                <a:lnTo>
                  <a:pt x="2045" y="647"/>
                </a:lnTo>
                <a:lnTo>
                  <a:pt x="2042" y="663"/>
                </a:lnTo>
                <a:lnTo>
                  <a:pt x="2016" y="690"/>
                </a:lnTo>
                <a:lnTo>
                  <a:pt x="1987" y="749"/>
                </a:lnTo>
                <a:lnTo>
                  <a:pt x="1987" y="749"/>
                </a:lnTo>
                <a:lnTo>
                  <a:pt x="1973" y="778"/>
                </a:lnTo>
                <a:lnTo>
                  <a:pt x="1973" y="778"/>
                </a:lnTo>
                <a:lnTo>
                  <a:pt x="1971" y="801"/>
                </a:lnTo>
                <a:lnTo>
                  <a:pt x="1996" y="813"/>
                </a:lnTo>
                <a:lnTo>
                  <a:pt x="1996" y="813"/>
                </a:lnTo>
                <a:lnTo>
                  <a:pt x="2004" y="827"/>
                </a:lnTo>
                <a:lnTo>
                  <a:pt x="2004" y="827"/>
                </a:lnTo>
                <a:lnTo>
                  <a:pt x="2009" y="864"/>
                </a:lnTo>
                <a:lnTo>
                  <a:pt x="1958" y="935"/>
                </a:lnTo>
                <a:lnTo>
                  <a:pt x="1958" y="935"/>
                </a:lnTo>
                <a:lnTo>
                  <a:pt x="1932" y="939"/>
                </a:lnTo>
                <a:lnTo>
                  <a:pt x="1932" y="939"/>
                </a:lnTo>
                <a:lnTo>
                  <a:pt x="1895" y="942"/>
                </a:lnTo>
                <a:lnTo>
                  <a:pt x="1895" y="942"/>
                </a:lnTo>
                <a:lnTo>
                  <a:pt x="1886" y="950"/>
                </a:lnTo>
                <a:lnTo>
                  <a:pt x="1886" y="950"/>
                </a:lnTo>
                <a:lnTo>
                  <a:pt x="1870" y="967"/>
                </a:lnTo>
                <a:lnTo>
                  <a:pt x="1826" y="967"/>
                </a:lnTo>
                <a:lnTo>
                  <a:pt x="1826" y="967"/>
                </a:lnTo>
                <a:lnTo>
                  <a:pt x="1797" y="974"/>
                </a:lnTo>
                <a:lnTo>
                  <a:pt x="1787" y="970"/>
                </a:lnTo>
                <a:lnTo>
                  <a:pt x="1787" y="970"/>
                </a:lnTo>
                <a:lnTo>
                  <a:pt x="1768" y="919"/>
                </a:lnTo>
                <a:lnTo>
                  <a:pt x="1742" y="882"/>
                </a:lnTo>
                <a:lnTo>
                  <a:pt x="1683" y="849"/>
                </a:lnTo>
                <a:lnTo>
                  <a:pt x="1663" y="813"/>
                </a:lnTo>
                <a:lnTo>
                  <a:pt x="1663" y="813"/>
                </a:lnTo>
                <a:lnTo>
                  <a:pt x="1643" y="836"/>
                </a:lnTo>
                <a:lnTo>
                  <a:pt x="1638" y="854"/>
                </a:lnTo>
                <a:lnTo>
                  <a:pt x="1638" y="854"/>
                </a:lnTo>
                <a:lnTo>
                  <a:pt x="1633" y="867"/>
                </a:lnTo>
                <a:lnTo>
                  <a:pt x="1612" y="873"/>
                </a:lnTo>
                <a:lnTo>
                  <a:pt x="1608" y="921"/>
                </a:lnTo>
                <a:lnTo>
                  <a:pt x="1608" y="921"/>
                </a:lnTo>
                <a:lnTo>
                  <a:pt x="1604" y="932"/>
                </a:lnTo>
                <a:lnTo>
                  <a:pt x="1604" y="932"/>
                </a:lnTo>
                <a:lnTo>
                  <a:pt x="1598" y="942"/>
                </a:lnTo>
                <a:lnTo>
                  <a:pt x="1504" y="918"/>
                </a:lnTo>
                <a:lnTo>
                  <a:pt x="1494" y="911"/>
                </a:lnTo>
                <a:lnTo>
                  <a:pt x="1494" y="911"/>
                </a:lnTo>
                <a:lnTo>
                  <a:pt x="1487" y="899"/>
                </a:lnTo>
                <a:lnTo>
                  <a:pt x="1487" y="899"/>
                </a:lnTo>
                <a:lnTo>
                  <a:pt x="1468" y="892"/>
                </a:lnTo>
                <a:lnTo>
                  <a:pt x="1457" y="903"/>
                </a:lnTo>
                <a:lnTo>
                  <a:pt x="1457" y="903"/>
                </a:lnTo>
                <a:lnTo>
                  <a:pt x="1432" y="925"/>
                </a:lnTo>
                <a:lnTo>
                  <a:pt x="1432" y="925"/>
                </a:lnTo>
                <a:lnTo>
                  <a:pt x="1412" y="960"/>
                </a:lnTo>
                <a:lnTo>
                  <a:pt x="1412" y="960"/>
                </a:lnTo>
                <a:lnTo>
                  <a:pt x="1386" y="962"/>
                </a:lnTo>
                <a:lnTo>
                  <a:pt x="1386" y="962"/>
                </a:lnTo>
                <a:lnTo>
                  <a:pt x="1357" y="931"/>
                </a:lnTo>
                <a:lnTo>
                  <a:pt x="1349" y="937"/>
                </a:lnTo>
                <a:lnTo>
                  <a:pt x="1300" y="1050"/>
                </a:lnTo>
                <a:lnTo>
                  <a:pt x="1300" y="1050"/>
                </a:lnTo>
                <a:lnTo>
                  <a:pt x="1297" y="1058"/>
                </a:lnTo>
                <a:lnTo>
                  <a:pt x="1297" y="1058"/>
                </a:lnTo>
                <a:lnTo>
                  <a:pt x="1355" y="1137"/>
                </a:lnTo>
                <a:lnTo>
                  <a:pt x="1357" y="1151"/>
                </a:lnTo>
                <a:lnTo>
                  <a:pt x="1336" y="1153"/>
                </a:lnTo>
                <a:lnTo>
                  <a:pt x="1275" y="1135"/>
                </a:lnTo>
                <a:lnTo>
                  <a:pt x="1275" y="1135"/>
                </a:lnTo>
                <a:lnTo>
                  <a:pt x="1254" y="1122"/>
                </a:lnTo>
                <a:lnTo>
                  <a:pt x="1232" y="1134"/>
                </a:lnTo>
                <a:lnTo>
                  <a:pt x="1232" y="1134"/>
                </a:lnTo>
                <a:lnTo>
                  <a:pt x="1193" y="1115"/>
                </a:lnTo>
                <a:lnTo>
                  <a:pt x="1193" y="1115"/>
                </a:lnTo>
                <a:lnTo>
                  <a:pt x="1173" y="1104"/>
                </a:lnTo>
                <a:lnTo>
                  <a:pt x="1173" y="1104"/>
                </a:lnTo>
                <a:lnTo>
                  <a:pt x="1151" y="1146"/>
                </a:lnTo>
                <a:lnTo>
                  <a:pt x="1121" y="1171"/>
                </a:lnTo>
                <a:lnTo>
                  <a:pt x="1092" y="1190"/>
                </a:lnTo>
                <a:lnTo>
                  <a:pt x="1056" y="1192"/>
                </a:lnTo>
                <a:lnTo>
                  <a:pt x="1056" y="1192"/>
                </a:lnTo>
                <a:lnTo>
                  <a:pt x="1045" y="1197"/>
                </a:lnTo>
                <a:lnTo>
                  <a:pt x="1045" y="1197"/>
                </a:lnTo>
                <a:lnTo>
                  <a:pt x="1014" y="1239"/>
                </a:lnTo>
                <a:lnTo>
                  <a:pt x="1023" y="1280"/>
                </a:lnTo>
                <a:lnTo>
                  <a:pt x="1023" y="1280"/>
                </a:lnTo>
                <a:lnTo>
                  <a:pt x="1014" y="1292"/>
                </a:lnTo>
                <a:lnTo>
                  <a:pt x="1014" y="1292"/>
                </a:lnTo>
                <a:lnTo>
                  <a:pt x="975" y="1326"/>
                </a:lnTo>
                <a:lnTo>
                  <a:pt x="975" y="1326"/>
                </a:lnTo>
                <a:lnTo>
                  <a:pt x="965" y="1340"/>
                </a:lnTo>
                <a:lnTo>
                  <a:pt x="965" y="1340"/>
                </a:lnTo>
                <a:lnTo>
                  <a:pt x="948" y="1366"/>
                </a:lnTo>
                <a:lnTo>
                  <a:pt x="934" y="1367"/>
                </a:lnTo>
                <a:lnTo>
                  <a:pt x="934" y="1367"/>
                </a:lnTo>
                <a:lnTo>
                  <a:pt x="905" y="1373"/>
                </a:lnTo>
                <a:lnTo>
                  <a:pt x="905" y="1373"/>
                </a:lnTo>
                <a:lnTo>
                  <a:pt x="890" y="1392"/>
                </a:lnTo>
                <a:lnTo>
                  <a:pt x="888" y="1408"/>
                </a:lnTo>
                <a:lnTo>
                  <a:pt x="901" y="1428"/>
                </a:lnTo>
                <a:lnTo>
                  <a:pt x="997" y="1448"/>
                </a:lnTo>
                <a:lnTo>
                  <a:pt x="1019" y="1470"/>
                </a:lnTo>
                <a:lnTo>
                  <a:pt x="1016" y="1487"/>
                </a:lnTo>
                <a:lnTo>
                  <a:pt x="1016" y="1487"/>
                </a:lnTo>
                <a:lnTo>
                  <a:pt x="1023" y="1514"/>
                </a:lnTo>
                <a:lnTo>
                  <a:pt x="1033" y="1522"/>
                </a:lnTo>
                <a:lnTo>
                  <a:pt x="1033" y="1522"/>
                </a:lnTo>
                <a:lnTo>
                  <a:pt x="1063" y="1535"/>
                </a:lnTo>
                <a:lnTo>
                  <a:pt x="1069" y="1546"/>
                </a:lnTo>
                <a:lnTo>
                  <a:pt x="1062" y="1578"/>
                </a:lnTo>
                <a:lnTo>
                  <a:pt x="1062" y="1578"/>
                </a:lnTo>
                <a:lnTo>
                  <a:pt x="1059" y="1588"/>
                </a:lnTo>
                <a:lnTo>
                  <a:pt x="1059" y="1588"/>
                </a:lnTo>
                <a:lnTo>
                  <a:pt x="1026" y="1594"/>
                </a:lnTo>
                <a:lnTo>
                  <a:pt x="1026" y="1594"/>
                </a:lnTo>
                <a:lnTo>
                  <a:pt x="1019" y="1617"/>
                </a:lnTo>
                <a:lnTo>
                  <a:pt x="1019" y="1617"/>
                </a:lnTo>
                <a:lnTo>
                  <a:pt x="1023" y="1682"/>
                </a:lnTo>
                <a:lnTo>
                  <a:pt x="1012" y="1731"/>
                </a:lnTo>
                <a:lnTo>
                  <a:pt x="1022" y="1752"/>
                </a:lnTo>
                <a:lnTo>
                  <a:pt x="1022" y="1775"/>
                </a:lnTo>
                <a:lnTo>
                  <a:pt x="999" y="1811"/>
                </a:lnTo>
                <a:lnTo>
                  <a:pt x="1023" y="1869"/>
                </a:lnTo>
                <a:lnTo>
                  <a:pt x="1023" y="1869"/>
                </a:lnTo>
                <a:lnTo>
                  <a:pt x="1032" y="1875"/>
                </a:lnTo>
                <a:lnTo>
                  <a:pt x="1032" y="1875"/>
                </a:lnTo>
                <a:lnTo>
                  <a:pt x="1013" y="1921"/>
                </a:lnTo>
                <a:lnTo>
                  <a:pt x="965" y="1963"/>
                </a:lnTo>
                <a:lnTo>
                  <a:pt x="965" y="1963"/>
                </a:lnTo>
                <a:lnTo>
                  <a:pt x="964" y="2040"/>
                </a:lnTo>
                <a:lnTo>
                  <a:pt x="971" y="2053"/>
                </a:lnTo>
                <a:lnTo>
                  <a:pt x="1003" y="2072"/>
                </a:lnTo>
                <a:lnTo>
                  <a:pt x="1003" y="2072"/>
                </a:lnTo>
                <a:lnTo>
                  <a:pt x="1036" y="2052"/>
                </a:lnTo>
                <a:lnTo>
                  <a:pt x="1058" y="2026"/>
                </a:lnTo>
                <a:lnTo>
                  <a:pt x="1065" y="2026"/>
                </a:lnTo>
                <a:lnTo>
                  <a:pt x="1073" y="2052"/>
                </a:lnTo>
                <a:lnTo>
                  <a:pt x="1112" y="2066"/>
                </a:lnTo>
                <a:lnTo>
                  <a:pt x="1118" y="2078"/>
                </a:lnTo>
                <a:lnTo>
                  <a:pt x="1118" y="2078"/>
                </a:lnTo>
                <a:lnTo>
                  <a:pt x="1120" y="2087"/>
                </a:lnTo>
                <a:lnTo>
                  <a:pt x="1120" y="2087"/>
                </a:lnTo>
                <a:lnTo>
                  <a:pt x="1137" y="2092"/>
                </a:lnTo>
                <a:lnTo>
                  <a:pt x="1137" y="2092"/>
                </a:lnTo>
                <a:lnTo>
                  <a:pt x="1151" y="2107"/>
                </a:lnTo>
                <a:lnTo>
                  <a:pt x="1151" y="2107"/>
                </a:lnTo>
                <a:lnTo>
                  <a:pt x="1157" y="2115"/>
                </a:lnTo>
                <a:lnTo>
                  <a:pt x="1171" y="2114"/>
                </a:lnTo>
                <a:lnTo>
                  <a:pt x="1171" y="2114"/>
                </a:lnTo>
                <a:lnTo>
                  <a:pt x="1208" y="2098"/>
                </a:lnTo>
                <a:lnTo>
                  <a:pt x="1208" y="2098"/>
                </a:lnTo>
                <a:lnTo>
                  <a:pt x="1248" y="2085"/>
                </a:lnTo>
                <a:lnTo>
                  <a:pt x="1284" y="2097"/>
                </a:lnTo>
                <a:lnTo>
                  <a:pt x="1284" y="2097"/>
                </a:lnTo>
                <a:lnTo>
                  <a:pt x="1295" y="2117"/>
                </a:lnTo>
                <a:lnTo>
                  <a:pt x="1295" y="2117"/>
                </a:lnTo>
                <a:lnTo>
                  <a:pt x="1290" y="2136"/>
                </a:lnTo>
                <a:lnTo>
                  <a:pt x="1298" y="2173"/>
                </a:lnTo>
                <a:lnTo>
                  <a:pt x="1298" y="2173"/>
                </a:lnTo>
                <a:lnTo>
                  <a:pt x="1308" y="2196"/>
                </a:lnTo>
                <a:lnTo>
                  <a:pt x="1321" y="2206"/>
                </a:lnTo>
                <a:lnTo>
                  <a:pt x="1321" y="2206"/>
                </a:lnTo>
                <a:lnTo>
                  <a:pt x="1318" y="2221"/>
                </a:lnTo>
                <a:lnTo>
                  <a:pt x="1298" y="2231"/>
                </a:lnTo>
                <a:lnTo>
                  <a:pt x="1254" y="2205"/>
                </a:lnTo>
                <a:lnTo>
                  <a:pt x="1210" y="2231"/>
                </a:lnTo>
                <a:lnTo>
                  <a:pt x="1199" y="2245"/>
                </a:lnTo>
                <a:lnTo>
                  <a:pt x="1189" y="2261"/>
                </a:lnTo>
                <a:lnTo>
                  <a:pt x="1190" y="2283"/>
                </a:lnTo>
                <a:lnTo>
                  <a:pt x="1210" y="2314"/>
                </a:lnTo>
                <a:lnTo>
                  <a:pt x="1202" y="2340"/>
                </a:lnTo>
                <a:lnTo>
                  <a:pt x="1203" y="2379"/>
                </a:lnTo>
                <a:lnTo>
                  <a:pt x="1171" y="2405"/>
                </a:lnTo>
                <a:lnTo>
                  <a:pt x="1174" y="2422"/>
                </a:lnTo>
                <a:lnTo>
                  <a:pt x="1157" y="2453"/>
                </a:lnTo>
                <a:lnTo>
                  <a:pt x="1153" y="2489"/>
                </a:lnTo>
                <a:lnTo>
                  <a:pt x="1120" y="2535"/>
                </a:lnTo>
                <a:lnTo>
                  <a:pt x="1107" y="2541"/>
                </a:lnTo>
                <a:lnTo>
                  <a:pt x="1091" y="2529"/>
                </a:lnTo>
                <a:lnTo>
                  <a:pt x="1068" y="2533"/>
                </a:lnTo>
                <a:lnTo>
                  <a:pt x="1000" y="2600"/>
                </a:lnTo>
                <a:lnTo>
                  <a:pt x="964" y="2559"/>
                </a:lnTo>
                <a:lnTo>
                  <a:pt x="948" y="2558"/>
                </a:lnTo>
                <a:lnTo>
                  <a:pt x="948" y="2558"/>
                </a:lnTo>
                <a:lnTo>
                  <a:pt x="922" y="2566"/>
                </a:lnTo>
                <a:lnTo>
                  <a:pt x="922" y="2566"/>
                </a:lnTo>
                <a:lnTo>
                  <a:pt x="873" y="2595"/>
                </a:lnTo>
                <a:lnTo>
                  <a:pt x="873" y="2595"/>
                </a:lnTo>
                <a:lnTo>
                  <a:pt x="857" y="2601"/>
                </a:lnTo>
                <a:lnTo>
                  <a:pt x="857" y="2601"/>
                </a:lnTo>
                <a:lnTo>
                  <a:pt x="852" y="2617"/>
                </a:lnTo>
                <a:lnTo>
                  <a:pt x="852" y="2617"/>
                </a:lnTo>
                <a:lnTo>
                  <a:pt x="804" y="2617"/>
                </a:lnTo>
                <a:lnTo>
                  <a:pt x="801" y="2601"/>
                </a:lnTo>
                <a:lnTo>
                  <a:pt x="801" y="2601"/>
                </a:lnTo>
                <a:lnTo>
                  <a:pt x="771" y="2582"/>
                </a:lnTo>
                <a:lnTo>
                  <a:pt x="771" y="2582"/>
                </a:lnTo>
                <a:lnTo>
                  <a:pt x="751" y="2577"/>
                </a:lnTo>
                <a:lnTo>
                  <a:pt x="751" y="2577"/>
                </a:lnTo>
                <a:lnTo>
                  <a:pt x="709" y="2566"/>
                </a:lnTo>
                <a:lnTo>
                  <a:pt x="709" y="2566"/>
                </a:lnTo>
                <a:lnTo>
                  <a:pt x="697" y="2556"/>
                </a:lnTo>
                <a:lnTo>
                  <a:pt x="697" y="2556"/>
                </a:lnTo>
                <a:lnTo>
                  <a:pt x="679" y="2516"/>
                </a:lnTo>
                <a:lnTo>
                  <a:pt x="664" y="252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1" name="Freeform 15">
            <a:extLst>
              <a:ext uri="{FF2B5EF4-FFF2-40B4-BE49-F238E27FC236}">
                <a16:creationId xmlns:a16="http://schemas.microsoft.com/office/drawing/2014/main" id="{45EFE0C9-B416-B647-B9A6-F49C38135093}"/>
              </a:ext>
            </a:extLst>
          </p:cNvPr>
          <p:cNvSpPr>
            <a:spLocks noEditPoints="1"/>
          </p:cNvSpPr>
          <p:nvPr/>
        </p:nvSpPr>
        <p:spPr bwMode="auto">
          <a:xfrm>
            <a:off x="1115801" y="2933004"/>
            <a:ext cx="1352479" cy="1219092"/>
          </a:xfrm>
          <a:custGeom>
            <a:avLst/>
            <a:gdLst>
              <a:gd name="T0" fmla="*/ 425 w 2617"/>
              <a:gd name="T1" fmla="*/ 1528 h 2360"/>
              <a:gd name="T2" fmla="*/ 533 w 2617"/>
              <a:gd name="T3" fmla="*/ 1481 h 2360"/>
              <a:gd name="T4" fmla="*/ 529 w 2617"/>
              <a:gd name="T5" fmla="*/ 1436 h 2360"/>
              <a:gd name="T6" fmla="*/ 489 w 2617"/>
              <a:gd name="T7" fmla="*/ 1205 h 2360"/>
              <a:gd name="T8" fmla="*/ 551 w 2617"/>
              <a:gd name="T9" fmla="*/ 1364 h 2360"/>
              <a:gd name="T10" fmla="*/ 458 w 2617"/>
              <a:gd name="T11" fmla="*/ 1362 h 2360"/>
              <a:gd name="T12" fmla="*/ 381 w 2617"/>
              <a:gd name="T13" fmla="*/ 1303 h 2360"/>
              <a:gd name="T14" fmla="*/ 366 w 2617"/>
              <a:gd name="T15" fmla="*/ 1172 h 2360"/>
              <a:gd name="T16" fmla="*/ 432 w 2617"/>
              <a:gd name="T17" fmla="*/ 982 h 2360"/>
              <a:gd name="T18" fmla="*/ 470 w 2617"/>
              <a:gd name="T19" fmla="*/ 1142 h 2360"/>
              <a:gd name="T20" fmla="*/ 577 w 2617"/>
              <a:gd name="T21" fmla="*/ 24 h 2360"/>
              <a:gd name="T22" fmla="*/ 1005 w 2617"/>
              <a:gd name="T23" fmla="*/ 152 h 2360"/>
              <a:gd name="T24" fmla="*/ 1198 w 2617"/>
              <a:gd name="T25" fmla="*/ 351 h 2360"/>
              <a:gd name="T26" fmla="*/ 1574 w 2617"/>
              <a:gd name="T27" fmla="*/ 355 h 2360"/>
              <a:gd name="T28" fmla="*/ 2019 w 2617"/>
              <a:gd name="T29" fmla="*/ 473 h 2360"/>
              <a:gd name="T30" fmla="*/ 2181 w 2617"/>
              <a:gd name="T31" fmla="*/ 727 h 2360"/>
              <a:gd name="T32" fmla="*/ 1776 w 2617"/>
              <a:gd name="T33" fmla="*/ 862 h 2360"/>
              <a:gd name="T34" fmla="*/ 1851 w 2617"/>
              <a:gd name="T35" fmla="*/ 1331 h 2360"/>
              <a:gd name="T36" fmla="*/ 2039 w 2617"/>
              <a:gd name="T37" fmla="*/ 1848 h 2360"/>
              <a:gd name="T38" fmla="*/ 2225 w 2617"/>
              <a:gd name="T39" fmla="*/ 1865 h 2360"/>
              <a:gd name="T40" fmla="*/ 2534 w 2617"/>
              <a:gd name="T41" fmla="*/ 2056 h 2360"/>
              <a:gd name="T42" fmla="*/ 2436 w 2617"/>
              <a:gd name="T43" fmla="*/ 2275 h 2360"/>
              <a:gd name="T44" fmla="*/ 2163 w 2617"/>
              <a:gd name="T45" fmla="*/ 2213 h 2360"/>
              <a:gd name="T46" fmla="*/ 1791 w 2617"/>
              <a:gd name="T47" fmla="*/ 2110 h 2360"/>
              <a:gd name="T48" fmla="*/ 1489 w 2617"/>
              <a:gd name="T49" fmla="*/ 1946 h 2360"/>
              <a:gd name="T50" fmla="*/ 1062 w 2617"/>
              <a:gd name="T51" fmla="*/ 2223 h 2360"/>
              <a:gd name="T52" fmla="*/ 886 w 2617"/>
              <a:gd name="T53" fmla="*/ 2131 h 2360"/>
              <a:gd name="T54" fmla="*/ 852 w 2617"/>
              <a:gd name="T55" fmla="*/ 2043 h 2360"/>
              <a:gd name="T56" fmla="*/ 649 w 2617"/>
              <a:gd name="T57" fmla="*/ 1907 h 2360"/>
              <a:gd name="T58" fmla="*/ 742 w 2617"/>
              <a:gd name="T59" fmla="*/ 1695 h 2360"/>
              <a:gd name="T60" fmla="*/ 683 w 2617"/>
              <a:gd name="T61" fmla="*/ 1561 h 2360"/>
              <a:gd name="T62" fmla="*/ 651 w 2617"/>
              <a:gd name="T63" fmla="*/ 1351 h 2360"/>
              <a:gd name="T64" fmla="*/ 833 w 2617"/>
              <a:gd name="T65" fmla="*/ 1254 h 2360"/>
              <a:gd name="T66" fmla="*/ 702 w 2617"/>
              <a:gd name="T67" fmla="*/ 1313 h 2360"/>
              <a:gd name="T68" fmla="*/ 706 w 2617"/>
              <a:gd name="T69" fmla="*/ 1156 h 2360"/>
              <a:gd name="T70" fmla="*/ 598 w 2617"/>
              <a:gd name="T71" fmla="*/ 1015 h 2360"/>
              <a:gd name="T72" fmla="*/ 310 w 2617"/>
              <a:gd name="T73" fmla="*/ 1032 h 2360"/>
              <a:gd name="T74" fmla="*/ 259 w 2617"/>
              <a:gd name="T75" fmla="*/ 831 h 2360"/>
              <a:gd name="T76" fmla="*/ 291 w 2617"/>
              <a:gd name="T77" fmla="*/ 723 h 2360"/>
              <a:gd name="T78" fmla="*/ 164 w 2617"/>
              <a:gd name="T79" fmla="*/ 787 h 2360"/>
              <a:gd name="T80" fmla="*/ 71 w 2617"/>
              <a:gd name="T81" fmla="*/ 780 h 2360"/>
              <a:gd name="T82" fmla="*/ 190 w 2617"/>
              <a:gd name="T83" fmla="*/ 728 h 2360"/>
              <a:gd name="T84" fmla="*/ 92 w 2617"/>
              <a:gd name="T85" fmla="*/ 648 h 2360"/>
              <a:gd name="T86" fmla="*/ 19 w 2617"/>
              <a:gd name="T87" fmla="*/ 717 h 2360"/>
              <a:gd name="T88" fmla="*/ 2 w 2617"/>
              <a:gd name="T89" fmla="*/ 629 h 2360"/>
              <a:gd name="T90" fmla="*/ 65 w 2617"/>
              <a:gd name="T91" fmla="*/ 527 h 2360"/>
              <a:gd name="T92" fmla="*/ 94 w 2617"/>
              <a:gd name="T93" fmla="*/ 499 h 2360"/>
              <a:gd name="T94" fmla="*/ 140 w 2617"/>
              <a:gd name="T95" fmla="*/ 519 h 2360"/>
              <a:gd name="T96" fmla="*/ 111 w 2617"/>
              <a:gd name="T97" fmla="*/ 385 h 2360"/>
              <a:gd name="T98" fmla="*/ 182 w 2617"/>
              <a:gd name="T99" fmla="*/ 339 h 2360"/>
              <a:gd name="T100" fmla="*/ 303 w 2617"/>
              <a:gd name="T101" fmla="*/ 241 h 2360"/>
              <a:gd name="T102" fmla="*/ 336 w 2617"/>
              <a:gd name="T103" fmla="*/ 228 h 2360"/>
              <a:gd name="T104" fmla="*/ 350 w 2617"/>
              <a:gd name="T105" fmla="*/ 380 h 2360"/>
              <a:gd name="T106" fmla="*/ 293 w 2617"/>
              <a:gd name="T107" fmla="*/ 511 h 2360"/>
              <a:gd name="T108" fmla="*/ 324 w 2617"/>
              <a:gd name="T109" fmla="*/ 537 h 2360"/>
              <a:gd name="T110" fmla="*/ 352 w 2617"/>
              <a:gd name="T111" fmla="*/ 475 h 2360"/>
              <a:gd name="T112" fmla="*/ 431 w 2617"/>
              <a:gd name="T113" fmla="*/ 400 h 2360"/>
              <a:gd name="T114" fmla="*/ 536 w 2617"/>
              <a:gd name="T115" fmla="*/ 336 h 2360"/>
              <a:gd name="T116" fmla="*/ 489 w 2617"/>
              <a:gd name="T117" fmla="*/ 276 h 2360"/>
              <a:gd name="T118" fmla="*/ 379 w 2617"/>
              <a:gd name="T119" fmla="*/ 224 h 2360"/>
              <a:gd name="T120" fmla="*/ 444 w 2617"/>
              <a:gd name="T121" fmla="*/ 175 h 2360"/>
              <a:gd name="T122" fmla="*/ 467 w 2617"/>
              <a:gd name="T123" fmla="*/ 104 h 2360"/>
              <a:gd name="T124" fmla="*/ 650 w 2617"/>
              <a:gd name="T125" fmla="*/ 12 h 23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617" h="2360">
                <a:moveTo>
                  <a:pt x="428" y="1544"/>
                </a:moveTo>
                <a:lnTo>
                  <a:pt x="425" y="1560"/>
                </a:lnTo>
                <a:lnTo>
                  <a:pt x="402" y="1548"/>
                </a:lnTo>
                <a:lnTo>
                  <a:pt x="394" y="1561"/>
                </a:lnTo>
                <a:lnTo>
                  <a:pt x="389" y="1535"/>
                </a:lnTo>
                <a:lnTo>
                  <a:pt x="408" y="1522"/>
                </a:lnTo>
                <a:lnTo>
                  <a:pt x="409" y="1498"/>
                </a:lnTo>
                <a:lnTo>
                  <a:pt x="409" y="1498"/>
                </a:lnTo>
                <a:lnTo>
                  <a:pt x="421" y="1498"/>
                </a:lnTo>
                <a:lnTo>
                  <a:pt x="425" y="1528"/>
                </a:lnTo>
                <a:lnTo>
                  <a:pt x="441" y="1541"/>
                </a:lnTo>
                <a:lnTo>
                  <a:pt x="428" y="1544"/>
                </a:lnTo>
                <a:close/>
                <a:moveTo>
                  <a:pt x="558" y="1457"/>
                </a:moveTo>
                <a:lnTo>
                  <a:pt x="545" y="1472"/>
                </a:lnTo>
                <a:lnTo>
                  <a:pt x="566" y="1482"/>
                </a:lnTo>
                <a:lnTo>
                  <a:pt x="594" y="1485"/>
                </a:lnTo>
                <a:lnTo>
                  <a:pt x="591" y="1502"/>
                </a:lnTo>
                <a:lnTo>
                  <a:pt x="566" y="1499"/>
                </a:lnTo>
                <a:lnTo>
                  <a:pt x="562" y="1488"/>
                </a:lnTo>
                <a:lnTo>
                  <a:pt x="533" y="1481"/>
                </a:lnTo>
                <a:lnTo>
                  <a:pt x="503" y="1481"/>
                </a:lnTo>
                <a:lnTo>
                  <a:pt x="496" y="1470"/>
                </a:lnTo>
                <a:lnTo>
                  <a:pt x="474" y="1478"/>
                </a:lnTo>
                <a:lnTo>
                  <a:pt x="463" y="1473"/>
                </a:lnTo>
                <a:lnTo>
                  <a:pt x="463" y="1455"/>
                </a:lnTo>
                <a:lnTo>
                  <a:pt x="476" y="1445"/>
                </a:lnTo>
                <a:lnTo>
                  <a:pt x="502" y="1453"/>
                </a:lnTo>
                <a:lnTo>
                  <a:pt x="520" y="1469"/>
                </a:lnTo>
                <a:lnTo>
                  <a:pt x="512" y="1443"/>
                </a:lnTo>
                <a:lnTo>
                  <a:pt x="529" y="1436"/>
                </a:lnTo>
                <a:lnTo>
                  <a:pt x="529" y="1436"/>
                </a:lnTo>
                <a:lnTo>
                  <a:pt x="546" y="1437"/>
                </a:lnTo>
                <a:lnTo>
                  <a:pt x="549" y="1456"/>
                </a:lnTo>
                <a:lnTo>
                  <a:pt x="558" y="1457"/>
                </a:lnTo>
                <a:close/>
                <a:moveTo>
                  <a:pt x="455" y="1158"/>
                </a:moveTo>
                <a:lnTo>
                  <a:pt x="460" y="1163"/>
                </a:lnTo>
                <a:lnTo>
                  <a:pt x="480" y="1162"/>
                </a:lnTo>
                <a:lnTo>
                  <a:pt x="494" y="1179"/>
                </a:lnTo>
                <a:lnTo>
                  <a:pt x="499" y="1200"/>
                </a:lnTo>
                <a:lnTo>
                  <a:pt x="489" y="1205"/>
                </a:lnTo>
                <a:lnTo>
                  <a:pt x="489" y="1215"/>
                </a:lnTo>
                <a:lnTo>
                  <a:pt x="509" y="1210"/>
                </a:lnTo>
                <a:lnTo>
                  <a:pt x="506" y="1243"/>
                </a:lnTo>
                <a:lnTo>
                  <a:pt x="522" y="1269"/>
                </a:lnTo>
                <a:lnTo>
                  <a:pt x="503" y="1295"/>
                </a:lnTo>
                <a:lnTo>
                  <a:pt x="517" y="1298"/>
                </a:lnTo>
                <a:lnTo>
                  <a:pt x="530" y="1323"/>
                </a:lnTo>
                <a:lnTo>
                  <a:pt x="546" y="1325"/>
                </a:lnTo>
                <a:lnTo>
                  <a:pt x="542" y="1344"/>
                </a:lnTo>
                <a:lnTo>
                  <a:pt x="551" y="1364"/>
                </a:lnTo>
                <a:lnTo>
                  <a:pt x="528" y="1383"/>
                </a:lnTo>
                <a:lnTo>
                  <a:pt x="538" y="1407"/>
                </a:lnTo>
                <a:lnTo>
                  <a:pt x="523" y="1408"/>
                </a:lnTo>
                <a:lnTo>
                  <a:pt x="526" y="1401"/>
                </a:lnTo>
                <a:lnTo>
                  <a:pt x="520" y="1393"/>
                </a:lnTo>
                <a:lnTo>
                  <a:pt x="512" y="1398"/>
                </a:lnTo>
                <a:lnTo>
                  <a:pt x="509" y="1377"/>
                </a:lnTo>
                <a:lnTo>
                  <a:pt x="487" y="1377"/>
                </a:lnTo>
                <a:lnTo>
                  <a:pt x="493" y="1364"/>
                </a:lnTo>
                <a:lnTo>
                  <a:pt x="458" y="1362"/>
                </a:lnTo>
                <a:lnTo>
                  <a:pt x="458" y="1374"/>
                </a:lnTo>
                <a:lnTo>
                  <a:pt x="441" y="1383"/>
                </a:lnTo>
                <a:lnTo>
                  <a:pt x="432" y="1371"/>
                </a:lnTo>
                <a:lnTo>
                  <a:pt x="425" y="1372"/>
                </a:lnTo>
                <a:lnTo>
                  <a:pt x="422" y="1355"/>
                </a:lnTo>
                <a:lnTo>
                  <a:pt x="411" y="1355"/>
                </a:lnTo>
                <a:lnTo>
                  <a:pt x="421" y="1322"/>
                </a:lnTo>
                <a:lnTo>
                  <a:pt x="385" y="1325"/>
                </a:lnTo>
                <a:lnTo>
                  <a:pt x="376" y="1315"/>
                </a:lnTo>
                <a:lnTo>
                  <a:pt x="381" y="1303"/>
                </a:lnTo>
                <a:lnTo>
                  <a:pt x="375" y="1285"/>
                </a:lnTo>
                <a:lnTo>
                  <a:pt x="388" y="1254"/>
                </a:lnTo>
                <a:lnTo>
                  <a:pt x="363" y="1261"/>
                </a:lnTo>
                <a:lnTo>
                  <a:pt x="365" y="1253"/>
                </a:lnTo>
                <a:lnTo>
                  <a:pt x="378" y="1247"/>
                </a:lnTo>
                <a:lnTo>
                  <a:pt x="382" y="1210"/>
                </a:lnTo>
                <a:lnTo>
                  <a:pt x="382" y="1198"/>
                </a:lnTo>
                <a:lnTo>
                  <a:pt x="370" y="1192"/>
                </a:lnTo>
                <a:lnTo>
                  <a:pt x="376" y="1176"/>
                </a:lnTo>
                <a:lnTo>
                  <a:pt x="366" y="1172"/>
                </a:lnTo>
                <a:lnTo>
                  <a:pt x="372" y="1078"/>
                </a:lnTo>
                <a:lnTo>
                  <a:pt x="346" y="1045"/>
                </a:lnTo>
                <a:lnTo>
                  <a:pt x="343" y="1018"/>
                </a:lnTo>
                <a:lnTo>
                  <a:pt x="359" y="1002"/>
                </a:lnTo>
                <a:lnTo>
                  <a:pt x="359" y="988"/>
                </a:lnTo>
                <a:lnTo>
                  <a:pt x="409" y="950"/>
                </a:lnTo>
                <a:lnTo>
                  <a:pt x="409" y="950"/>
                </a:lnTo>
                <a:lnTo>
                  <a:pt x="417" y="947"/>
                </a:lnTo>
                <a:lnTo>
                  <a:pt x="434" y="962"/>
                </a:lnTo>
                <a:lnTo>
                  <a:pt x="432" y="982"/>
                </a:lnTo>
                <a:lnTo>
                  <a:pt x="447" y="993"/>
                </a:lnTo>
                <a:lnTo>
                  <a:pt x="444" y="1006"/>
                </a:lnTo>
                <a:lnTo>
                  <a:pt x="451" y="1008"/>
                </a:lnTo>
                <a:lnTo>
                  <a:pt x="450" y="1028"/>
                </a:lnTo>
                <a:lnTo>
                  <a:pt x="425" y="1037"/>
                </a:lnTo>
                <a:lnTo>
                  <a:pt x="422" y="1047"/>
                </a:lnTo>
                <a:lnTo>
                  <a:pt x="450" y="1058"/>
                </a:lnTo>
                <a:lnTo>
                  <a:pt x="455" y="1090"/>
                </a:lnTo>
                <a:lnTo>
                  <a:pt x="451" y="1117"/>
                </a:lnTo>
                <a:lnTo>
                  <a:pt x="470" y="1142"/>
                </a:lnTo>
                <a:lnTo>
                  <a:pt x="467" y="1152"/>
                </a:lnTo>
                <a:lnTo>
                  <a:pt x="455" y="1158"/>
                </a:lnTo>
                <a:close/>
                <a:moveTo>
                  <a:pt x="577" y="45"/>
                </a:moveTo>
                <a:lnTo>
                  <a:pt x="526" y="51"/>
                </a:lnTo>
                <a:lnTo>
                  <a:pt x="532" y="34"/>
                </a:lnTo>
                <a:lnTo>
                  <a:pt x="520" y="13"/>
                </a:lnTo>
                <a:lnTo>
                  <a:pt x="525" y="0"/>
                </a:lnTo>
                <a:lnTo>
                  <a:pt x="525" y="0"/>
                </a:lnTo>
                <a:lnTo>
                  <a:pt x="568" y="8"/>
                </a:lnTo>
                <a:lnTo>
                  <a:pt x="577" y="24"/>
                </a:lnTo>
                <a:lnTo>
                  <a:pt x="577" y="45"/>
                </a:lnTo>
                <a:close/>
                <a:moveTo>
                  <a:pt x="657" y="0"/>
                </a:moveTo>
                <a:lnTo>
                  <a:pt x="695" y="13"/>
                </a:lnTo>
                <a:lnTo>
                  <a:pt x="695" y="13"/>
                </a:lnTo>
                <a:lnTo>
                  <a:pt x="722" y="54"/>
                </a:lnTo>
                <a:lnTo>
                  <a:pt x="761" y="60"/>
                </a:lnTo>
                <a:lnTo>
                  <a:pt x="883" y="133"/>
                </a:lnTo>
                <a:lnTo>
                  <a:pt x="912" y="140"/>
                </a:lnTo>
                <a:lnTo>
                  <a:pt x="999" y="137"/>
                </a:lnTo>
                <a:lnTo>
                  <a:pt x="1005" y="152"/>
                </a:lnTo>
                <a:lnTo>
                  <a:pt x="1140" y="188"/>
                </a:lnTo>
                <a:lnTo>
                  <a:pt x="1144" y="195"/>
                </a:lnTo>
                <a:lnTo>
                  <a:pt x="1139" y="212"/>
                </a:lnTo>
                <a:lnTo>
                  <a:pt x="1166" y="261"/>
                </a:lnTo>
                <a:lnTo>
                  <a:pt x="1162" y="269"/>
                </a:lnTo>
                <a:lnTo>
                  <a:pt x="1169" y="283"/>
                </a:lnTo>
                <a:lnTo>
                  <a:pt x="1175" y="293"/>
                </a:lnTo>
                <a:lnTo>
                  <a:pt x="1180" y="286"/>
                </a:lnTo>
                <a:lnTo>
                  <a:pt x="1189" y="289"/>
                </a:lnTo>
                <a:lnTo>
                  <a:pt x="1198" y="351"/>
                </a:lnTo>
                <a:lnTo>
                  <a:pt x="1215" y="369"/>
                </a:lnTo>
                <a:lnTo>
                  <a:pt x="1216" y="380"/>
                </a:lnTo>
                <a:lnTo>
                  <a:pt x="1280" y="391"/>
                </a:lnTo>
                <a:lnTo>
                  <a:pt x="1310" y="377"/>
                </a:lnTo>
                <a:lnTo>
                  <a:pt x="1361" y="372"/>
                </a:lnTo>
                <a:lnTo>
                  <a:pt x="1378" y="371"/>
                </a:lnTo>
                <a:lnTo>
                  <a:pt x="1394" y="349"/>
                </a:lnTo>
                <a:lnTo>
                  <a:pt x="1422" y="335"/>
                </a:lnTo>
                <a:lnTo>
                  <a:pt x="1558" y="367"/>
                </a:lnTo>
                <a:lnTo>
                  <a:pt x="1574" y="355"/>
                </a:lnTo>
                <a:lnTo>
                  <a:pt x="1591" y="355"/>
                </a:lnTo>
                <a:lnTo>
                  <a:pt x="1647" y="335"/>
                </a:lnTo>
                <a:lnTo>
                  <a:pt x="1702" y="297"/>
                </a:lnTo>
                <a:lnTo>
                  <a:pt x="1748" y="296"/>
                </a:lnTo>
                <a:lnTo>
                  <a:pt x="1802" y="322"/>
                </a:lnTo>
                <a:lnTo>
                  <a:pt x="1826" y="354"/>
                </a:lnTo>
                <a:lnTo>
                  <a:pt x="1861" y="382"/>
                </a:lnTo>
                <a:lnTo>
                  <a:pt x="1953" y="395"/>
                </a:lnTo>
                <a:lnTo>
                  <a:pt x="1969" y="439"/>
                </a:lnTo>
                <a:lnTo>
                  <a:pt x="2019" y="473"/>
                </a:lnTo>
                <a:lnTo>
                  <a:pt x="2023" y="521"/>
                </a:lnTo>
                <a:lnTo>
                  <a:pt x="2051" y="534"/>
                </a:lnTo>
                <a:lnTo>
                  <a:pt x="2059" y="535"/>
                </a:lnTo>
                <a:lnTo>
                  <a:pt x="2061" y="542"/>
                </a:lnTo>
                <a:lnTo>
                  <a:pt x="2058" y="578"/>
                </a:lnTo>
                <a:lnTo>
                  <a:pt x="2078" y="587"/>
                </a:lnTo>
                <a:lnTo>
                  <a:pt x="2129" y="587"/>
                </a:lnTo>
                <a:lnTo>
                  <a:pt x="2185" y="626"/>
                </a:lnTo>
                <a:lnTo>
                  <a:pt x="2208" y="694"/>
                </a:lnTo>
                <a:lnTo>
                  <a:pt x="2181" y="727"/>
                </a:lnTo>
                <a:lnTo>
                  <a:pt x="2113" y="721"/>
                </a:lnTo>
                <a:lnTo>
                  <a:pt x="2023" y="861"/>
                </a:lnTo>
                <a:lnTo>
                  <a:pt x="1979" y="865"/>
                </a:lnTo>
                <a:lnTo>
                  <a:pt x="1933" y="848"/>
                </a:lnTo>
                <a:lnTo>
                  <a:pt x="1884" y="819"/>
                </a:lnTo>
                <a:lnTo>
                  <a:pt x="1858" y="790"/>
                </a:lnTo>
                <a:lnTo>
                  <a:pt x="1812" y="776"/>
                </a:lnTo>
                <a:lnTo>
                  <a:pt x="1763" y="795"/>
                </a:lnTo>
                <a:lnTo>
                  <a:pt x="1755" y="826"/>
                </a:lnTo>
                <a:lnTo>
                  <a:pt x="1776" y="862"/>
                </a:lnTo>
                <a:lnTo>
                  <a:pt x="1786" y="898"/>
                </a:lnTo>
                <a:lnTo>
                  <a:pt x="1790" y="955"/>
                </a:lnTo>
                <a:lnTo>
                  <a:pt x="1778" y="998"/>
                </a:lnTo>
                <a:lnTo>
                  <a:pt x="1783" y="1058"/>
                </a:lnTo>
                <a:lnTo>
                  <a:pt x="1786" y="1122"/>
                </a:lnTo>
                <a:lnTo>
                  <a:pt x="1786" y="1178"/>
                </a:lnTo>
                <a:lnTo>
                  <a:pt x="1765" y="1221"/>
                </a:lnTo>
                <a:lnTo>
                  <a:pt x="1768" y="1257"/>
                </a:lnTo>
                <a:lnTo>
                  <a:pt x="1802" y="1303"/>
                </a:lnTo>
                <a:lnTo>
                  <a:pt x="1851" y="1331"/>
                </a:lnTo>
                <a:lnTo>
                  <a:pt x="1875" y="1401"/>
                </a:lnTo>
                <a:lnTo>
                  <a:pt x="1879" y="1452"/>
                </a:lnTo>
                <a:lnTo>
                  <a:pt x="1876" y="1524"/>
                </a:lnTo>
                <a:lnTo>
                  <a:pt x="1900" y="1580"/>
                </a:lnTo>
                <a:lnTo>
                  <a:pt x="1930" y="1604"/>
                </a:lnTo>
                <a:lnTo>
                  <a:pt x="1961" y="1641"/>
                </a:lnTo>
                <a:lnTo>
                  <a:pt x="1967" y="1714"/>
                </a:lnTo>
                <a:lnTo>
                  <a:pt x="2006" y="1747"/>
                </a:lnTo>
                <a:lnTo>
                  <a:pt x="2012" y="1809"/>
                </a:lnTo>
                <a:lnTo>
                  <a:pt x="2039" y="1848"/>
                </a:lnTo>
                <a:lnTo>
                  <a:pt x="2084" y="1865"/>
                </a:lnTo>
                <a:lnTo>
                  <a:pt x="2101" y="1922"/>
                </a:lnTo>
                <a:lnTo>
                  <a:pt x="2124" y="1922"/>
                </a:lnTo>
                <a:lnTo>
                  <a:pt x="2140" y="1883"/>
                </a:lnTo>
                <a:lnTo>
                  <a:pt x="2152" y="1792"/>
                </a:lnTo>
                <a:lnTo>
                  <a:pt x="2146" y="1737"/>
                </a:lnTo>
                <a:lnTo>
                  <a:pt x="2175" y="1737"/>
                </a:lnTo>
                <a:lnTo>
                  <a:pt x="2185" y="1764"/>
                </a:lnTo>
                <a:lnTo>
                  <a:pt x="2185" y="1798"/>
                </a:lnTo>
                <a:lnTo>
                  <a:pt x="2225" y="1865"/>
                </a:lnTo>
                <a:lnTo>
                  <a:pt x="2292" y="1904"/>
                </a:lnTo>
                <a:lnTo>
                  <a:pt x="2332" y="1854"/>
                </a:lnTo>
                <a:lnTo>
                  <a:pt x="2391" y="1815"/>
                </a:lnTo>
                <a:lnTo>
                  <a:pt x="2441" y="1832"/>
                </a:lnTo>
                <a:lnTo>
                  <a:pt x="2460" y="1848"/>
                </a:lnTo>
                <a:lnTo>
                  <a:pt x="2511" y="1844"/>
                </a:lnTo>
                <a:lnTo>
                  <a:pt x="2545" y="1898"/>
                </a:lnTo>
                <a:lnTo>
                  <a:pt x="2549" y="1955"/>
                </a:lnTo>
                <a:lnTo>
                  <a:pt x="2528" y="2005"/>
                </a:lnTo>
                <a:lnTo>
                  <a:pt x="2534" y="2056"/>
                </a:lnTo>
                <a:lnTo>
                  <a:pt x="2573" y="2090"/>
                </a:lnTo>
                <a:lnTo>
                  <a:pt x="2600" y="2146"/>
                </a:lnTo>
                <a:lnTo>
                  <a:pt x="2617" y="2197"/>
                </a:lnTo>
                <a:lnTo>
                  <a:pt x="2611" y="2203"/>
                </a:lnTo>
                <a:lnTo>
                  <a:pt x="2611" y="2247"/>
                </a:lnTo>
                <a:lnTo>
                  <a:pt x="2561" y="2298"/>
                </a:lnTo>
                <a:lnTo>
                  <a:pt x="2534" y="2275"/>
                </a:lnTo>
                <a:lnTo>
                  <a:pt x="2487" y="2253"/>
                </a:lnTo>
                <a:lnTo>
                  <a:pt x="2453" y="2272"/>
                </a:lnTo>
                <a:lnTo>
                  <a:pt x="2436" y="2275"/>
                </a:lnTo>
                <a:lnTo>
                  <a:pt x="2433" y="2314"/>
                </a:lnTo>
                <a:lnTo>
                  <a:pt x="2415" y="2348"/>
                </a:lnTo>
                <a:lnTo>
                  <a:pt x="2359" y="2360"/>
                </a:lnTo>
                <a:lnTo>
                  <a:pt x="2297" y="2354"/>
                </a:lnTo>
                <a:lnTo>
                  <a:pt x="2286" y="2303"/>
                </a:lnTo>
                <a:lnTo>
                  <a:pt x="2286" y="2263"/>
                </a:lnTo>
                <a:lnTo>
                  <a:pt x="2274" y="2260"/>
                </a:lnTo>
                <a:lnTo>
                  <a:pt x="2219" y="2292"/>
                </a:lnTo>
                <a:lnTo>
                  <a:pt x="2196" y="2292"/>
                </a:lnTo>
                <a:lnTo>
                  <a:pt x="2163" y="2213"/>
                </a:lnTo>
                <a:lnTo>
                  <a:pt x="2157" y="2164"/>
                </a:lnTo>
                <a:lnTo>
                  <a:pt x="2104" y="2071"/>
                </a:lnTo>
                <a:lnTo>
                  <a:pt x="2083" y="2043"/>
                </a:lnTo>
                <a:lnTo>
                  <a:pt x="2039" y="2079"/>
                </a:lnTo>
                <a:lnTo>
                  <a:pt x="1961" y="2073"/>
                </a:lnTo>
                <a:lnTo>
                  <a:pt x="1973" y="2118"/>
                </a:lnTo>
                <a:lnTo>
                  <a:pt x="1876" y="2123"/>
                </a:lnTo>
                <a:lnTo>
                  <a:pt x="1846" y="2093"/>
                </a:lnTo>
                <a:lnTo>
                  <a:pt x="1826" y="2089"/>
                </a:lnTo>
                <a:lnTo>
                  <a:pt x="1791" y="2110"/>
                </a:lnTo>
                <a:lnTo>
                  <a:pt x="1750" y="2115"/>
                </a:lnTo>
                <a:lnTo>
                  <a:pt x="1724" y="2128"/>
                </a:lnTo>
                <a:lnTo>
                  <a:pt x="1678" y="2123"/>
                </a:lnTo>
                <a:lnTo>
                  <a:pt x="1669" y="2109"/>
                </a:lnTo>
                <a:lnTo>
                  <a:pt x="1669" y="2087"/>
                </a:lnTo>
                <a:lnTo>
                  <a:pt x="1624" y="2084"/>
                </a:lnTo>
                <a:lnTo>
                  <a:pt x="1618" y="2017"/>
                </a:lnTo>
                <a:lnTo>
                  <a:pt x="1580" y="1981"/>
                </a:lnTo>
                <a:lnTo>
                  <a:pt x="1557" y="1988"/>
                </a:lnTo>
                <a:lnTo>
                  <a:pt x="1489" y="1946"/>
                </a:lnTo>
                <a:lnTo>
                  <a:pt x="1422" y="1935"/>
                </a:lnTo>
                <a:lnTo>
                  <a:pt x="1375" y="1971"/>
                </a:lnTo>
                <a:lnTo>
                  <a:pt x="1339" y="1984"/>
                </a:lnTo>
                <a:lnTo>
                  <a:pt x="1339" y="2135"/>
                </a:lnTo>
                <a:lnTo>
                  <a:pt x="1209" y="2197"/>
                </a:lnTo>
                <a:lnTo>
                  <a:pt x="1131" y="2224"/>
                </a:lnTo>
                <a:lnTo>
                  <a:pt x="1104" y="2200"/>
                </a:lnTo>
                <a:lnTo>
                  <a:pt x="1081" y="2210"/>
                </a:lnTo>
                <a:lnTo>
                  <a:pt x="1068" y="2204"/>
                </a:lnTo>
                <a:lnTo>
                  <a:pt x="1062" y="2223"/>
                </a:lnTo>
                <a:lnTo>
                  <a:pt x="1043" y="2243"/>
                </a:lnTo>
                <a:lnTo>
                  <a:pt x="967" y="2224"/>
                </a:lnTo>
                <a:lnTo>
                  <a:pt x="947" y="2234"/>
                </a:lnTo>
                <a:lnTo>
                  <a:pt x="932" y="2221"/>
                </a:lnTo>
                <a:lnTo>
                  <a:pt x="941" y="2203"/>
                </a:lnTo>
                <a:lnTo>
                  <a:pt x="932" y="2184"/>
                </a:lnTo>
                <a:lnTo>
                  <a:pt x="944" y="2182"/>
                </a:lnTo>
                <a:lnTo>
                  <a:pt x="945" y="2175"/>
                </a:lnTo>
                <a:lnTo>
                  <a:pt x="905" y="2128"/>
                </a:lnTo>
                <a:lnTo>
                  <a:pt x="886" y="2131"/>
                </a:lnTo>
                <a:lnTo>
                  <a:pt x="881" y="2079"/>
                </a:lnTo>
                <a:lnTo>
                  <a:pt x="862" y="2083"/>
                </a:lnTo>
                <a:lnTo>
                  <a:pt x="875" y="2064"/>
                </a:lnTo>
                <a:lnTo>
                  <a:pt x="888" y="2071"/>
                </a:lnTo>
                <a:lnTo>
                  <a:pt x="908" y="2057"/>
                </a:lnTo>
                <a:lnTo>
                  <a:pt x="907" y="2048"/>
                </a:lnTo>
                <a:lnTo>
                  <a:pt x="885" y="2054"/>
                </a:lnTo>
                <a:lnTo>
                  <a:pt x="885" y="2038"/>
                </a:lnTo>
                <a:lnTo>
                  <a:pt x="866" y="2030"/>
                </a:lnTo>
                <a:lnTo>
                  <a:pt x="852" y="2043"/>
                </a:lnTo>
                <a:lnTo>
                  <a:pt x="827" y="1989"/>
                </a:lnTo>
                <a:lnTo>
                  <a:pt x="783" y="1950"/>
                </a:lnTo>
                <a:lnTo>
                  <a:pt x="757" y="1975"/>
                </a:lnTo>
                <a:lnTo>
                  <a:pt x="755" y="1959"/>
                </a:lnTo>
                <a:lnTo>
                  <a:pt x="741" y="1942"/>
                </a:lnTo>
                <a:lnTo>
                  <a:pt x="693" y="1924"/>
                </a:lnTo>
                <a:lnTo>
                  <a:pt x="672" y="1930"/>
                </a:lnTo>
                <a:lnTo>
                  <a:pt x="667" y="1973"/>
                </a:lnTo>
                <a:lnTo>
                  <a:pt x="647" y="1956"/>
                </a:lnTo>
                <a:lnTo>
                  <a:pt x="649" y="1907"/>
                </a:lnTo>
                <a:lnTo>
                  <a:pt x="663" y="1916"/>
                </a:lnTo>
                <a:lnTo>
                  <a:pt x="690" y="1911"/>
                </a:lnTo>
                <a:lnTo>
                  <a:pt x="705" y="1894"/>
                </a:lnTo>
                <a:lnTo>
                  <a:pt x="700" y="1854"/>
                </a:lnTo>
                <a:lnTo>
                  <a:pt x="721" y="1825"/>
                </a:lnTo>
                <a:lnTo>
                  <a:pt x="728" y="1825"/>
                </a:lnTo>
                <a:lnTo>
                  <a:pt x="712" y="1743"/>
                </a:lnTo>
                <a:lnTo>
                  <a:pt x="724" y="1730"/>
                </a:lnTo>
                <a:lnTo>
                  <a:pt x="729" y="1698"/>
                </a:lnTo>
                <a:lnTo>
                  <a:pt x="742" y="1695"/>
                </a:lnTo>
                <a:lnTo>
                  <a:pt x="742" y="1687"/>
                </a:lnTo>
                <a:lnTo>
                  <a:pt x="732" y="1669"/>
                </a:lnTo>
                <a:lnTo>
                  <a:pt x="719" y="1664"/>
                </a:lnTo>
                <a:lnTo>
                  <a:pt x="728" y="1658"/>
                </a:lnTo>
                <a:lnTo>
                  <a:pt x="706" y="1617"/>
                </a:lnTo>
                <a:lnTo>
                  <a:pt x="690" y="1620"/>
                </a:lnTo>
                <a:lnTo>
                  <a:pt x="683" y="1592"/>
                </a:lnTo>
                <a:lnTo>
                  <a:pt x="660" y="1563"/>
                </a:lnTo>
                <a:lnTo>
                  <a:pt x="669" y="1553"/>
                </a:lnTo>
                <a:lnTo>
                  <a:pt x="683" y="1561"/>
                </a:lnTo>
                <a:lnTo>
                  <a:pt x="695" y="1547"/>
                </a:lnTo>
                <a:lnTo>
                  <a:pt x="735" y="1532"/>
                </a:lnTo>
                <a:lnTo>
                  <a:pt x="741" y="1519"/>
                </a:lnTo>
                <a:lnTo>
                  <a:pt x="757" y="1511"/>
                </a:lnTo>
                <a:lnTo>
                  <a:pt x="804" y="1514"/>
                </a:lnTo>
                <a:lnTo>
                  <a:pt x="745" y="1502"/>
                </a:lnTo>
                <a:lnTo>
                  <a:pt x="660" y="1443"/>
                </a:lnTo>
                <a:lnTo>
                  <a:pt x="628" y="1443"/>
                </a:lnTo>
                <a:lnTo>
                  <a:pt x="636" y="1384"/>
                </a:lnTo>
                <a:lnTo>
                  <a:pt x="651" y="1351"/>
                </a:lnTo>
                <a:lnTo>
                  <a:pt x="670" y="1347"/>
                </a:lnTo>
                <a:lnTo>
                  <a:pt x="695" y="1321"/>
                </a:lnTo>
                <a:lnTo>
                  <a:pt x="718" y="1321"/>
                </a:lnTo>
                <a:lnTo>
                  <a:pt x="729" y="1299"/>
                </a:lnTo>
                <a:lnTo>
                  <a:pt x="742" y="1300"/>
                </a:lnTo>
                <a:lnTo>
                  <a:pt x="745" y="1293"/>
                </a:lnTo>
                <a:lnTo>
                  <a:pt x="773" y="1295"/>
                </a:lnTo>
                <a:lnTo>
                  <a:pt x="784" y="1246"/>
                </a:lnTo>
                <a:lnTo>
                  <a:pt x="807" y="1259"/>
                </a:lnTo>
                <a:lnTo>
                  <a:pt x="833" y="1254"/>
                </a:lnTo>
                <a:lnTo>
                  <a:pt x="850" y="1231"/>
                </a:lnTo>
                <a:lnTo>
                  <a:pt x="811" y="1246"/>
                </a:lnTo>
                <a:lnTo>
                  <a:pt x="785" y="1230"/>
                </a:lnTo>
                <a:lnTo>
                  <a:pt x="775" y="1238"/>
                </a:lnTo>
                <a:lnTo>
                  <a:pt x="767" y="1227"/>
                </a:lnTo>
                <a:lnTo>
                  <a:pt x="765" y="1241"/>
                </a:lnTo>
                <a:lnTo>
                  <a:pt x="728" y="1266"/>
                </a:lnTo>
                <a:lnTo>
                  <a:pt x="722" y="1286"/>
                </a:lnTo>
                <a:lnTo>
                  <a:pt x="708" y="1287"/>
                </a:lnTo>
                <a:lnTo>
                  <a:pt x="702" y="1313"/>
                </a:lnTo>
                <a:lnTo>
                  <a:pt x="654" y="1336"/>
                </a:lnTo>
                <a:lnTo>
                  <a:pt x="659" y="1315"/>
                </a:lnTo>
                <a:lnTo>
                  <a:pt x="637" y="1292"/>
                </a:lnTo>
                <a:lnTo>
                  <a:pt x="638" y="1260"/>
                </a:lnTo>
                <a:lnTo>
                  <a:pt x="627" y="1241"/>
                </a:lnTo>
                <a:lnTo>
                  <a:pt x="631" y="1181"/>
                </a:lnTo>
                <a:lnTo>
                  <a:pt x="644" y="1175"/>
                </a:lnTo>
                <a:lnTo>
                  <a:pt x="649" y="1158"/>
                </a:lnTo>
                <a:lnTo>
                  <a:pt x="667" y="1142"/>
                </a:lnTo>
                <a:lnTo>
                  <a:pt x="706" y="1156"/>
                </a:lnTo>
                <a:lnTo>
                  <a:pt x="729" y="1184"/>
                </a:lnTo>
                <a:lnTo>
                  <a:pt x="744" y="1182"/>
                </a:lnTo>
                <a:lnTo>
                  <a:pt x="713" y="1155"/>
                </a:lnTo>
                <a:lnTo>
                  <a:pt x="682" y="1142"/>
                </a:lnTo>
                <a:lnTo>
                  <a:pt x="669" y="1129"/>
                </a:lnTo>
                <a:lnTo>
                  <a:pt x="641" y="1152"/>
                </a:lnTo>
                <a:lnTo>
                  <a:pt x="637" y="1133"/>
                </a:lnTo>
                <a:lnTo>
                  <a:pt x="600" y="1100"/>
                </a:lnTo>
                <a:lnTo>
                  <a:pt x="611" y="1068"/>
                </a:lnTo>
                <a:lnTo>
                  <a:pt x="598" y="1015"/>
                </a:lnTo>
                <a:lnTo>
                  <a:pt x="579" y="993"/>
                </a:lnTo>
                <a:lnTo>
                  <a:pt x="517" y="967"/>
                </a:lnTo>
                <a:lnTo>
                  <a:pt x="507" y="950"/>
                </a:lnTo>
                <a:lnTo>
                  <a:pt x="443" y="940"/>
                </a:lnTo>
                <a:lnTo>
                  <a:pt x="431" y="929"/>
                </a:lnTo>
                <a:lnTo>
                  <a:pt x="388" y="953"/>
                </a:lnTo>
                <a:lnTo>
                  <a:pt x="360" y="982"/>
                </a:lnTo>
                <a:lnTo>
                  <a:pt x="350" y="1009"/>
                </a:lnTo>
                <a:lnTo>
                  <a:pt x="339" y="999"/>
                </a:lnTo>
                <a:lnTo>
                  <a:pt x="310" y="1032"/>
                </a:lnTo>
                <a:lnTo>
                  <a:pt x="307" y="1015"/>
                </a:lnTo>
                <a:lnTo>
                  <a:pt x="293" y="1001"/>
                </a:lnTo>
                <a:lnTo>
                  <a:pt x="304" y="982"/>
                </a:lnTo>
                <a:lnTo>
                  <a:pt x="301" y="949"/>
                </a:lnTo>
                <a:lnTo>
                  <a:pt x="321" y="934"/>
                </a:lnTo>
                <a:lnTo>
                  <a:pt x="319" y="878"/>
                </a:lnTo>
                <a:lnTo>
                  <a:pt x="300" y="836"/>
                </a:lnTo>
                <a:lnTo>
                  <a:pt x="290" y="829"/>
                </a:lnTo>
                <a:lnTo>
                  <a:pt x="277" y="835"/>
                </a:lnTo>
                <a:lnTo>
                  <a:pt x="259" y="831"/>
                </a:lnTo>
                <a:lnTo>
                  <a:pt x="258" y="818"/>
                </a:lnTo>
                <a:lnTo>
                  <a:pt x="265" y="812"/>
                </a:lnTo>
                <a:lnTo>
                  <a:pt x="257" y="806"/>
                </a:lnTo>
                <a:lnTo>
                  <a:pt x="254" y="793"/>
                </a:lnTo>
                <a:lnTo>
                  <a:pt x="257" y="780"/>
                </a:lnTo>
                <a:lnTo>
                  <a:pt x="274" y="767"/>
                </a:lnTo>
                <a:lnTo>
                  <a:pt x="271" y="743"/>
                </a:lnTo>
                <a:lnTo>
                  <a:pt x="275" y="728"/>
                </a:lnTo>
                <a:lnTo>
                  <a:pt x="284" y="730"/>
                </a:lnTo>
                <a:lnTo>
                  <a:pt x="291" y="723"/>
                </a:lnTo>
                <a:lnTo>
                  <a:pt x="284" y="710"/>
                </a:lnTo>
                <a:lnTo>
                  <a:pt x="268" y="711"/>
                </a:lnTo>
                <a:lnTo>
                  <a:pt x="249" y="737"/>
                </a:lnTo>
                <a:lnTo>
                  <a:pt x="212" y="735"/>
                </a:lnTo>
                <a:lnTo>
                  <a:pt x="209" y="753"/>
                </a:lnTo>
                <a:lnTo>
                  <a:pt x="219" y="761"/>
                </a:lnTo>
                <a:lnTo>
                  <a:pt x="218" y="767"/>
                </a:lnTo>
                <a:lnTo>
                  <a:pt x="205" y="772"/>
                </a:lnTo>
                <a:lnTo>
                  <a:pt x="206" y="783"/>
                </a:lnTo>
                <a:lnTo>
                  <a:pt x="164" y="787"/>
                </a:lnTo>
                <a:lnTo>
                  <a:pt x="167" y="799"/>
                </a:lnTo>
                <a:lnTo>
                  <a:pt x="150" y="802"/>
                </a:lnTo>
                <a:lnTo>
                  <a:pt x="154" y="810"/>
                </a:lnTo>
                <a:lnTo>
                  <a:pt x="146" y="828"/>
                </a:lnTo>
                <a:lnTo>
                  <a:pt x="131" y="833"/>
                </a:lnTo>
                <a:lnTo>
                  <a:pt x="125" y="819"/>
                </a:lnTo>
                <a:lnTo>
                  <a:pt x="110" y="826"/>
                </a:lnTo>
                <a:lnTo>
                  <a:pt x="75" y="822"/>
                </a:lnTo>
                <a:lnTo>
                  <a:pt x="65" y="784"/>
                </a:lnTo>
                <a:lnTo>
                  <a:pt x="71" y="780"/>
                </a:lnTo>
                <a:lnTo>
                  <a:pt x="61" y="770"/>
                </a:lnTo>
                <a:lnTo>
                  <a:pt x="65" y="761"/>
                </a:lnTo>
                <a:lnTo>
                  <a:pt x="87" y="757"/>
                </a:lnTo>
                <a:lnTo>
                  <a:pt x="81" y="750"/>
                </a:lnTo>
                <a:lnTo>
                  <a:pt x="98" y="735"/>
                </a:lnTo>
                <a:lnTo>
                  <a:pt x="121" y="743"/>
                </a:lnTo>
                <a:lnTo>
                  <a:pt x="149" y="761"/>
                </a:lnTo>
                <a:lnTo>
                  <a:pt x="163" y="763"/>
                </a:lnTo>
                <a:lnTo>
                  <a:pt x="180" y="750"/>
                </a:lnTo>
                <a:lnTo>
                  <a:pt x="190" y="728"/>
                </a:lnTo>
                <a:lnTo>
                  <a:pt x="174" y="717"/>
                </a:lnTo>
                <a:lnTo>
                  <a:pt x="156" y="728"/>
                </a:lnTo>
                <a:lnTo>
                  <a:pt x="157" y="717"/>
                </a:lnTo>
                <a:lnTo>
                  <a:pt x="179" y="686"/>
                </a:lnTo>
                <a:lnTo>
                  <a:pt x="156" y="697"/>
                </a:lnTo>
                <a:lnTo>
                  <a:pt x="121" y="678"/>
                </a:lnTo>
                <a:lnTo>
                  <a:pt x="140" y="653"/>
                </a:lnTo>
                <a:lnTo>
                  <a:pt x="124" y="658"/>
                </a:lnTo>
                <a:lnTo>
                  <a:pt x="118" y="649"/>
                </a:lnTo>
                <a:lnTo>
                  <a:pt x="92" y="648"/>
                </a:lnTo>
                <a:lnTo>
                  <a:pt x="76" y="658"/>
                </a:lnTo>
                <a:lnTo>
                  <a:pt x="49" y="643"/>
                </a:lnTo>
                <a:lnTo>
                  <a:pt x="51" y="659"/>
                </a:lnTo>
                <a:lnTo>
                  <a:pt x="66" y="674"/>
                </a:lnTo>
                <a:lnTo>
                  <a:pt x="69" y="710"/>
                </a:lnTo>
                <a:lnTo>
                  <a:pt x="22" y="757"/>
                </a:lnTo>
                <a:lnTo>
                  <a:pt x="13" y="757"/>
                </a:lnTo>
                <a:lnTo>
                  <a:pt x="16" y="743"/>
                </a:lnTo>
                <a:lnTo>
                  <a:pt x="26" y="738"/>
                </a:lnTo>
                <a:lnTo>
                  <a:pt x="19" y="717"/>
                </a:lnTo>
                <a:lnTo>
                  <a:pt x="39" y="688"/>
                </a:lnTo>
                <a:lnTo>
                  <a:pt x="32" y="676"/>
                </a:lnTo>
                <a:lnTo>
                  <a:pt x="38" y="669"/>
                </a:lnTo>
                <a:lnTo>
                  <a:pt x="35" y="663"/>
                </a:lnTo>
                <a:lnTo>
                  <a:pt x="23" y="669"/>
                </a:lnTo>
                <a:lnTo>
                  <a:pt x="16" y="659"/>
                </a:lnTo>
                <a:lnTo>
                  <a:pt x="20" y="646"/>
                </a:lnTo>
                <a:lnTo>
                  <a:pt x="13" y="645"/>
                </a:lnTo>
                <a:lnTo>
                  <a:pt x="17" y="636"/>
                </a:lnTo>
                <a:lnTo>
                  <a:pt x="2" y="629"/>
                </a:lnTo>
                <a:lnTo>
                  <a:pt x="0" y="619"/>
                </a:lnTo>
                <a:lnTo>
                  <a:pt x="33" y="612"/>
                </a:lnTo>
                <a:lnTo>
                  <a:pt x="33" y="588"/>
                </a:lnTo>
                <a:lnTo>
                  <a:pt x="40" y="599"/>
                </a:lnTo>
                <a:lnTo>
                  <a:pt x="59" y="583"/>
                </a:lnTo>
                <a:lnTo>
                  <a:pt x="66" y="555"/>
                </a:lnTo>
                <a:lnTo>
                  <a:pt x="58" y="555"/>
                </a:lnTo>
                <a:lnTo>
                  <a:pt x="53" y="544"/>
                </a:lnTo>
                <a:lnTo>
                  <a:pt x="66" y="537"/>
                </a:lnTo>
                <a:lnTo>
                  <a:pt x="65" y="527"/>
                </a:lnTo>
                <a:lnTo>
                  <a:pt x="78" y="525"/>
                </a:lnTo>
                <a:lnTo>
                  <a:pt x="81" y="503"/>
                </a:lnTo>
                <a:lnTo>
                  <a:pt x="58" y="482"/>
                </a:lnTo>
                <a:lnTo>
                  <a:pt x="74" y="482"/>
                </a:lnTo>
                <a:lnTo>
                  <a:pt x="63" y="463"/>
                </a:lnTo>
                <a:lnTo>
                  <a:pt x="75" y="467"/>
                </a:lnTo>
                <a:lnTo>
                  <a:pt x="84" y="454"/>
                </a:lnTo>
                <a:lnTo>
                  <a:pt x="85" y="475"/>
                </a:lnTo>
                <a:lnTo>
                  <a:pt x="104" y="475"/>
                </a:lnTo>
                <a:lnTo>
                  <a:pt x="94" y="499"/>
                </a:lnTo>
                <a:lnTo>
                  <a:pt x="105" y="509"/>
                </a:lnTo>
                <a:lnTo>
                  <a:pt x="102" y="542"/>
                </a:lnTo>
                <a:lnTo>
                  <a:pt x="107" y="545"/>
                </a:lnTo>
                <a:lnTo>
                  <a:pt x="114" y="532"/>
                </a:lnTo>
                <a:lnTo>
                  <a:pt x="137" y="593"/>
                </a:lnTo>
                <a:lnTo>
                  <a:pt x="149" y="599"/>
                </a:lnTo>
                <a:lnTo>
                  <a:pt x="140" y="551"/>
                </a:lnTo>
                <a:lnTo>
                  <a:pt x="124" y="542"/>
                </a:lnTo>
                <a:lnTo>
                  <a:pt x="120" y="521"/>
                </a:lnTo>
                <a:lnTo>
                  <a:pt x="140" y="519"/>
                </a:lnTo>
                <a:lnTo>
                  <a:pt x="114" y="490"/>
                </a:lnTo>
                <a:lnTo>
                  <a:pt x="134" y="478"/>
                </a:lnTo>
                <a:lnTo>
                  <a:pt x="151" y="441"/>
                </a:lnTo>
                <a:lnTo>
                  <a:pt x="133" y="443"/>
                </a:lnTo>
                <a:lnTo>
                  <a:pt x="134" y="421"/>
                </a:lnTo>
                <a:lnTo>
                  <a:pt x="123" y="421"/>
                </a:lnTo>
                <a:lnTo>
                  <a:pt x="121" y="413"/>
                </a:lnTo>
                <a:lnTo>
                  <a:pt x="137" y="400"/>
                </a:lnTo>
                <a:lnTo>
                  <a:pt x="128" y="388"/>
                </a:lnTo>
                <a:lnTo>
                  <a:pt x="111" y="385"/>
                </a:lnTo>
                <a:lnTo>
                  <a:pt x="112" y="378"/>
                </a:lnTo>
                <a:lnTo>
                  <a:pt x="131" y="372"/>
                </a:lnTo>
                <a:lnTo>
                  <a:pt x="138" y="382"/>
                </a:lnTo>
                <a:lnTo>
                  <a:pt x="147" y="381"/>
                </a:lnTo>
                <a:lnTo>
                  <a:pt x="151" y="371"/>
                </a:lnTo>
                <a:lnTo>
                  <a:pt x="147" y="365"/>
                </a:lnTo>
                <a:lnTo>
                  <a:pt x="159" y="358"/>
                </a:lnTo>
                <a:lnTo>
                  <a:pt x="156" y="341"/>
                </a:lnTo>
                <a:lnTo>
                  <a:pt x="172" y="354"/>
                </a:lnTo>
                <a:lnTo>
                  <a:pt x="182" y="339"/>
                </a:lnTo>
                <a:lnTo>
                  <a:pt x="210" y="332"/>
                </a:lnTo>
                <a:lnTo>
                  <a:pt x="215" y="320"/>
                </a:lnTo>
                <a:lnTo>
                  <a:pt x="223" y="325"/>
                </a:lnTo>
                <a:lnTo>
                  <a:pt x="241" y="318"/>
                </a:lnTo>
                <a:lnTo>
                  <a:pt x="234" y="331"/>
                </a:lnTo>
                <a:lnTo>
                  <a:pt x="281" y="354"/>
                </a:lnTo>
                <a:lnTo>
                  <a:pt x="300" y="351"/>
                </a:lnTo>
                <a:lnTo>
                  <a:pt x="293" y="331"/>
                </a:lnTo>
                <a:lnTo>
                  <a:pt x="308" y="307"/>
                </a:lnTo>
                <a:lnTo>
                  <a:pt x="303" y="241"/>
                </a:lnTo>
                <a:lnTo>
                  <a:pt x="290" y="215"/>
                </a:lnTo>
                <a:lnTo>
                  <a:pt x="297" y="202"/>
                </a:lnTo>
                <a:lnTo>
                  <a:pt x="313" y="202"/>
                </a:lnTo>
                <a:lnTo>
                  <a:pt x="321" y="184"/>
                </a:lnTo>
                <a:lnTo>
                  <a:pt x="332" y="182"/>
                </a:lnTo>
                <a:lnTo>
                  <a:pt x="336" y="196"/>
                </a:lnTo>
                <a:lnTo>
                  <a:pt x="327" y="211"/>
                </a:lnTo>
                <a:lnTo>
                  <a:pt x="310" y="215"/>
                </a:lnTo>
                <a:lnTo>
                  <a:pt x="324" y="234"/>
                </a:lnTo>
                <a:lnTo>
                  <a:pt x="336" y="228"/>
                </a:lnTo>
                <a:lnTo>
                  <a:pt x="342" y="233"/>
                </a:lnTo>
                <a:lnTo>
                  <a:pt x="324" y="256"/>
                </a:lnTo>
                <a:lnTo>
                  <a:pt x="324" y="315"/>
                </a:lnTo>
                <a:lnTo>
                  <a:pt x="337" y="322"/>
                </a:lnTo>
                <a:lnTo>
                  <a:pt x="339" y="336"/>
                </a:lnTo>
                <a:lnTo>
                  <a:pt x="355" y="341"/>
                </a:lnTo>
                <a:lnTo>
                  <a:pt x="357" y="369"/>
                </a:lnTo>
                <a:lnTo>
                  <a:pt x="376" y="369"/>
                </a:lnTo>
                <a:lnTo>
                  <a:pt x="373" y="380"/>
                </a:lnTo>
                <a:lnTo>
                  <a:pt x="350" y="380"/>
                </a:lnTo>
                <a:lnTo>
                  <a:pt x="345" y="387"/>
                </a:lnTo>
                <a:lnTo>
                  <a:pt x="343" y="401"/>
                </a:lnTo>
                <a:lnTo>
                  <a:pt x="326" y="423"/>
                </a:lnTo>
                <a:lnTo>
                  <a:pt x="326" y="441"/>
                </a:lnTo>
                <a:lnTo>
                  <a:pt x="314" y="452"/>
                </a:lnTo>
                <a:lnTo>
                  <a:pt x="313" y="473"/>
                </a:lnTo>
                <a:lnTo>
                  <a:pt x="350" y="482"/>
                </a:lnTo>
                <a:lnTo>
                  <a:pt x="347" y="493"/>
                </a:lnTo>
                <a:lnTo>
                  <a:pt x="313" y="511"/>
                </a:lnTo>
                <a:lnTo>
                  <a:pt x="293" y="511"/>
                </a:lnTo>
                <a:lnTo>
                  <a:pt x="288" y="524"/>
                </a:lnTo>
                <a:lnTo>
                  <a:pt x="301" y="531"/>
                </a:lnTo>
                <a:lnTo>
                  <a:pt x="297" y="555"/>
                </a:lnTo>
                <a:lnTo>
                  <a:pt x="306" y="565"/>
                </a:lnTo>
                <a:lnTo>
                  <a:pt x="316" y="557"/>
                </a:lnTo>
                <a:lnTo>
                  <a:pt x="313" y="547"/>
                </a:lnTo>
                <a:lnTo>
                  <a:pt x="320" y="541"/>
                </a:lnTo>
                <a:lnTo>
                  <a:pt x="324" y="551"/>
                </a:lnTo>
                <a:lnTo>
                  <a:pt x="330" y="547"/>
                </a:lnTo>
                <a:lnTo>
                  <a:pt x="324" y="537"/>
                </a:lnTo>
                <a:lnTo>
                  <a:pt x="330" y="528"/>
                </a:lnTo>
                <a:lnTo>
                  <a:pt x="345" y="537"/>
                </a:lnTo>
                <a:lnTo>
                  <a:pt x="360" y="521"/>
                </a:lnTo>
                <a:lnTo>
                  <a:pt x="369" y="531"/>
                </a:lnTo>
                <a:lnTo>
                  <a:pt x="381" y="531"/>
                </a:lnTo>
                <a:lnTo>
                  <a:pt x="382" y="524"/>
                </a:lnTo>
                <a:lnTo>
                  <a:pt x="365" y="509"/>
                </a:lnTo>
                <a:lnTo>
                  <a:pt x="363" y="496"/>
                </a:lnTo>
                <a:lnTo>
                  <a:pt x="370" y="489"/>
                </a:lnTo>
                <a:lnTo>
                  <a:pt x="352" y="475"/>
                </a:lnTo>
                <a:lnTo>
                  <a:pt x="373" y="427"/>
                </a:lnTo>
                <a:lnTo>
                  <a:pt x="386" y="436"/>
                </a:lnTo>
                <a:lnTo>
                  <a:pt x="402" y="433"/>
                </a:lnTo>
                <a:lnTo>
                  <a:pt x="394" y="463"/>
                </a:lnTo>
                <a:lnTo>
                  <a:pt x="417" y="493"/>
                </a:lnTo>
                <a:lnTo>
                  <a:pt x="431" y="496"/>
                </a:lnTo>
                <a:lnTo>
                  <a:pt x="415" y="462"/>
                </a:lnTo>
                <a:lnTo>
                  <a:pt x="441" y="440"/>
                </a:lnTo>
                <a:lnTo>
                  <a:pt x="441" y="416"/>
                </a:lnTo>
                <a:lnTo>
                  <a:pt x="431" y="400"/>
                </a:lnTo>
                <a:lnTo>
                  <a:pt x="453" y="387"/>
                </a:lnTo>
                <a:lnTo>
                  <a:pt x="487" y="391"/>
                </a:lnTo>
                <a:lnTo>
                  <a:pt x="484" y="364"/>
                </a:lnTo>
                <a:lnTo>
                  <a:pt x="497" y="369"/>
                </a:lnTo>
                <a:lnTo>
                  <a:pt x="499" y="356"/>
                </a:lnTo>
                <a:lnTo>
                  <a:pt x="516" y="362"/>
                </a:lnTo>
                <a:lnTo>
                  <a:pt x="522" y="354"/>
                </a:lnTo>
                <a:lnTo>
                  <a:pt x="542" y="354"/>
                </a:lnTo>
                <a:lnTo>
                  <a:pt x="543" y="346"/>
                </a:lnTo>
                <a:lnTo>
                  <a:pt x="536" y="336"/>
                </a:lnTo>
                <a:lnTo>
                  <a:pt x="506" y="332"/>
                </a:lnTo>
                <a:lnTo>
                  <a:pt x="509" y="318"/>
                </a:lnTo>
                <a:lnTo>
                  <a:pt x="499" y="312"/>
                </a:lnTo>
                <a:lnTo>
                  <a:pt x="497" y="306"/>
                </a:lnTo>
                <a:lnTo>
                  <a:pt x="513" y="309"/>
                </a:lnTo>
                <a:lnTo>
                  <a:pt x="523" y="300"/>
                </a:lnTo>
                <a:lnTo>
                  <a:pt x="522" y="273"/>
                </a:lnTo>
                <a:lnTo>
                  <a:pt x="506" y="266"/>
                </a:lnTo>
                <a:lnTo>
                  <a:pt x="507" y="273"/>
                </a:lnTo>
                <a:lnTo>
                  <a:pt x="489" y="276"/>
                </a:lnTo>
                <a:lnTo>
                  <a:pt x="476" y="290"/>
                </a:lnTo>
                <a:lnTo>
                  <a:pt x="464" y="280"/>
                </a:lnTo>
                <a:lnTo>
                  <a:pt x="460" y="257"/>
                </a:lnTo>
                <a:lnTo>
                  <a:pt x="438" y="251"/>
                </a:lnTo>
                <a:lnTo>
                  <a:pt x="422" y="269"/>
                </a:lnTo>
                <a:lnTo>
                  <a:pt x="417" y="264"/>
                </a:lnTo>
                <a:lnTo>
                  <a:pt x="425" y="244"/>
                </a:lnTo>
                <a:lnTo>
                  <a:pt x="408" y="241"/>
                </a:lnTo>
                <a:lnTo>
                  <a:pt x="405" y="221"/>
                </a:lnTo>
                <a:lnTo>
                  <a:pt x="379" y="224"/>
                </a:lnTo>
                <a:lnTo>
                  <a:pt x="383" y="204"/>
                </a:lnTo>
                <a:lnTo>
                  <a:pt x="428" y="204"/>
                </a:lnTo>
                <a:lnTo>
                  <a:pt x="440" y="224"/>
                </a:lnTo>
                <a:lnTo>
                  <a:pt x="448" y="207"/>
                </a:lnTo>
                <a:lnTo>
                  <a:pt x="468" y="207"/>
                </a:lnTo>
                <a:lnTo>
                  <a:pt x="470" y="199"/>
                </a:lnTo>
                <a:lnTo>
                  <a:pt x="467" y="194"/>
                </a:lnTo>
                <a:lnTo>
                  <a:pt x="453" y="196"/>
                </a:lnTo>
                <a:lnTo>
                  <a:pt x="454" y="184"/>
                </a:lnTo>
                <a:lnTo>
                  <a:pt x="444" y="175"/>
                </a:lnTo>
                <a:lnTo>
                  <a:pt x="430" y="184"/>
                </a:lnTo>
                <a:lnTo>
                  <a:pt x="427" y="175"/>
                </a:lnTo>
                <a:lnTo>
                  <a:pt x="373" y="171"/>
                </a:lnTo>
                <a:lnTo>
                  <a:pt x="368" y="137"/>
                </a:lnTo>
                <a:lnTo>
                  <a:pt x="379" y="145"/>
                </a:lnTo>
                <a:lnTo>
                  <a:pt x="409" y="129"/>
                </a:lnTo>
                <a:lnTo>
                  <a:pt x="415" y="114"/>
                </a:lnTo>
                <a:lnTo>
                  <a:pt x="430" y="123"/>
                </a:lnTo>
                <a:lnTo>
                  <a:pt x="461" y="117"/>
                </a:lnTo>
                <a:lnTo>
                  <a:pt x="467" y="104"/>
                </a:lnTo>
                <a:lnTo>
                  <a:pt x="474" y="113"/>
                </a:lnTo>
                <a:lnTo>
                  <a:pt x="539" y="111"/>
                </a:lnTo>
                <a:lnTo>
                  <a:pt x="587" y="136"/>
                </a:lnTo>
                <a:lnTo>
                  <a:pt x="610" y="124"/>
                </a:lnTo>
                <a:lnTo>
                  <a:pt x="591" y="90"/>
                </a:lnTo>
                <a:lnTo>
                  <a:pt x="600" y="91"/>
                </a:lnTo>
                <a:lnTo>
                  <a:pt x="638" y="47"/>
                </a:lnTo>
                <a:lnTo>
                  <a:pt x="628" y="37"/>
                </a:lnTo>
                <a:lnTo>
                  <a:pt x="641" y="12"/>
                </a:lnTo>
                <a:lnTo>
                  <a:pt x="650" y="12"/>
                </a:lnTo>
                <a:lnTo>
                  <a:pt x="657" y="0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2" name="Freeform 16">
            <a:extLst>
              <a:ext uri="{FF2B5EF4-FFF2-40B4-BE49-F238E27FC236}">
                <a16:creationId xmlns:a16="http://schemas.microsoft.com/office/drawing/2014/main" id="{6FD336DB-8CBE-A74C-8EA1-51758E69A9F5}"/>
              </a:ext>
            </a:extLst>
          </p:cNvPr>
          <p:cNvSpPr>
            <a:spLocks/>
          </p:cNvSpPr>
          <p:nvPr/>
        </p:nvSpPr>
        <p:spPr bwMode="auto">
          <a:xfrm>
            <a:off x="1394983" y="3933404"/>
            <a:ext cx="1316806" cy="936809"/>
          </a:xfrm>
          <a:custGeom>
            <a:avLst/>
            <a:gdLst>
              <a:gd name="T0" fmla="*/ 834 w 2546"/>
              <a:gd name="T1" fmla="*/ 36 h 1814"/>
              <a:gd name="T2" fmla="*/ 1128 w 2546"/>
              <a:gd name="T3" fmla="*/ 152 h 1814"/>
              <a:gd name="T4" fmla="*/ 1305 w 2546"/>
              <a:gd name="T5" fmla="*/ 158 h 1814"/>
              <a:gd name="T6" fmla="*/ 1563 w 2546"/>
              <a:gd name="T7" fmla="*/ 136 h 1814"/>
              <a:gd name="T8" fmla="*/ 1733 w 2546"/>
              <a:gd name="T9" fmla="*/ 325 h 1814"/>
              <a:gd name="T10" fmla="*/ 1818 w 2546"/>
              <a:gd name="T11" fmla="*/ 425 h 1814"/>
              <a:gd name="T12" fmla="*/ 1946 w 2546"/>
              <a:gd name="T13" fmla="*/ 318 h 1814"/>
              <a:gd name="T14" fmla="*/ 2091 w 2546"/>
              <a:gd name="T15" fmla="*/ 256 h 1814"/>
              <a:gd name="T16" fmla="*/ 2183 w 2546"/>
              <a:gd name="T17" fmla="*/ 322 h 1814"/>
              <a:gd name="T18" fmla="*/ 2269 w 2546"/>
              <a:gd name="T19" fmla="*/ 341 h 1814"/>
              <a:gd name="T20" fmla="*/ 2360 w 2546"/>
              <a:gd name="T21" fmla="*/ 298 h 1814"/>
              <a:gd name="T22" fmla="*/ 2540 w 2546"/>
              <a:gd name="T23" fmla="*/ 504 h 1814"/>
              <a:gd name="T24" fmla="*/ 2387 w 2546"/>
              <a:gd name="T25" fmla="*/ 688 h 1814"/>
              <a:gd name="T26" fmla="*/ 2292 w 2546"/>
              <a:gd name="T27" fmla="*/ 701 h 1814"/>
              <a:gd name="T28" fmla="*/ 2265 w 2546"/>
              <a:gd name="T29" fmla="*/ 742 h 1814"/>
              <a:gd name="T30" fmla="*/ 2145 w 2546"/>
              <a:gd name="T31" fmla="*/ 990 h 1814"/>
              <a:gd name="T32" fmla="*/ 2065 w 2546"/>
              <a:gd name="T33" fmla="*/ 1204 h 1814"/>
              <a:gd name="T34" fmla="*/ 2089 w 2546"/>
              <a:gd name="T35" fmla="*/ 1330 h 1814"/>
              <a:gd name="T36" fmla="*/ 2106 w 2546"/>
              <a:gd name="T37" fmla="*/ 1482 h 1814"/>
              <a:gd name="T38" fmla="*/ 2140 w 2546"/>
              <a:gd name="T39" fmla="*/ 1596 h 1814"/>
              <a:gd name="T40" fmla="*/ 2019 w 2546"/>
              <a:gd name="T41" fmla="*/ 1814 h 1814"/>
              <a:gd name="T42" fmla="*/ 1823 w 2546"/>
              <a:gd name="T43" fmla="*/ 1696 h 1814"/>
              <a:gd name="T44" fmla="*/ 1670 w 2546"/>
              <a:gd name="T45" fmla="*/ 1792 h 1814"/>
              <a:gd name="T46" fmla="*/ 1413 w 2546"/>
              <a:gd name="T47" fmla="*/ 1762 h 1814"/>
              <a:gd name="T48" fmla="*/ 1281 w 2546"/>
              <a:gd name="T49" fmla="*/ 1789 h 1814"/>
              <a:gd name="T50" fmla="*/ 1150 w 2546"/>
              <a:gd name="T51" fmla="*/ 1699 h 1814"/>
              <a:gd name="T52" fmla="*/ 1114 w 2546"/>
              <a:gd name="T53" fmla="*/ 1593 h 1814"/>
              <a:gd name="T54" fmla="*/ 1000 w 2546"/>
              <a:gd name="T55" fmla="*/ 1537 h 1814"/>
              <a:gd name="T56" fmla="*/ 935 w 2546"/>
              <a:gd name="T57" fmla="*/ 1596 h 1814"/>
              <a:gd name="T58" fmla="*/ 716 w 2546"/>
              <a:gd name="T59" fmla="*/ 1462 h 1814"/>
              <a:gd name="T60" fmla="*/ 613 w 2546"/>
              <a:gd name="T61" fmla="*/ 1506 h 1814"/>
              <a:gd name="T62" fmla="*/ 576 w 2546"/>
              <a:gd name="T63" fmla="*/ 1604 h 1814"/>
              <a:gd name="T64" fmla="*/ 471 w 2546"/>
              <a:gd name="T65" fmla="*/ 1710 h 1814"/>
              <a:gd name="T66" fmla="*/ 350 w 2546"/>
              <a:gd name="T67" fmla="*/ 1743 h 1814"/>
              <a:gd name="T68" fmla="*/ 152 w 2546"/>
              <a:gd name="T69" fmla="*/ 1632 h 1814"/>
              <a:gd name="T70" fmla="*/ 33 w 2546"/>
              <a:gd name="T71" fmla="*/ 1490 h 1814"/>
              <a:gd name="T72" fmla="*/ 86 w 2546"/>
              <a:gd name="T73" fmla="*/ 1331 h 1814"/>
              <a:gd name="T74" fmla="*/ 121 w 2546"/>
              <a:gd name="T75" fmla="*/ 1302 h 1814"/>
              <a:gd name="T76" fmla="*/ 282 w 2546"/>
              <a:gd name="T77" fmla="*/ 1288 h 1814"/>
              <a:gd name="T78" fmla="*/ 344 w 2546"/>
              <a:gd name="T79" fmla="*/ 1197 h 1814"/>
              <a:gd name="T80" fmla="*/ 394 w 2546"/>
              <a:gd name="T81" fmla="*/ 1191 h 1814"/>
              <a:gd name="T82" fmla="*/ 366 w 2546"/>
              <a:gd name="T83" fmla="*/ 1155 h 1814"/>
              <a:gd name="T84" fmla="*/ 296 w 2546"/>
              <a:gd name="T85" fmla="*/ 1163 h 1814"/>
              <a:gd name="T86" fmla="*/ 152 w 2546"/>
              <a:gd name="T87" fmla="*/ 1186 h 1814"/>
              <a:gd name="T88" fmla="*/ 57 w 2546"/>
              <a:gd name="T89" fmla="*/ 1093 h 1814"/>
              <a:gd name="T90" fmla="*/ 82 w 2546"/>
              <a:gd name="T91" fmla="*/ 1052 h 1814"/>
              <a:gd name="T92" fmla="*/ 282 w 2546"/>
              <a:gd name="T93" fmla="*/ 909 h 1814"/>
              <a:gd name="T94" fmla="*/ 461 w 2546"/>
              <a:gd name="T95" fmla="*/ 730 h 1814"/>
              <a:gd name="T96" fmla="*/ 593 w 2546"/>
              <a:gd name="T97" fmla="*/ 791 h 1814"/>
              <a:gd name="T98" fmla="*/ 517 w 2546"/>
              <a:gd name="T99" fmla="*/ 588 h 1814"/>
              <a:gd name="T100" fmla="*/ 662 w 2546"/>
              <a:gd name="T101" fmla="*/ 524 h 1814"/>
              <a:gd name="T102" fmla="*/ 527 w 2546"/>
              <a:gd name="T103" fmla="*/ 534 h 1814"/>
              <a:gd name="T104" fmla="*/ 279 w 2546"/>
              <a:gd name="T105" fmla="*/ 417 h 1814"/>
              <a:gd name="T106" fmla="*/ 301 w 2546"/>
              <a:gd name="T107" fmla="*/ 351 h 1814"/>
              <a:gd name="T108" fmla="*/ 520 w 2546"/>
              <a:gd name="T109" fmla="*/ 338 h 181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2546" h="1814">
                <a:moveTo>
                  <a:pt x="540" y="275"/>
                </a:moveTo>
                <a:lnTo>
                  <a:pt x="563" y="265"/>
                </a:lnTo>
                <a:lnTo>
                  <a:pt x="590" y="289"/>
                </a:lnTo>
                <a:lnTo>
                  <a:pt x="668" y="262"/>
                </a:lnTo>
                <a:lnTo>
                  <a:pt x="798" y="200"/>
                </a:lnTo>
                <a:lnTo>
                  <a:pt x="798" y="49"/>
                </a:lnTo>
                <a:lnTo>
                  <a:pt x="834" y="36"/>
                </a:lnTo>
                <a:lnTo>
                  <a:pt x="881" y="0"/>
                </a:lnTo>
                <a:lnTo>
                  <a:pt x="948" y="11"/>
                </a:lnTo>
                <a:lnTo>
                  <a:pt x="1016" y="53"/>
                </a:lnTo>
                <a:lnTo>
                  <a:pt x="1039" y="46"/>
                </a:lnTo>
                <a:lnTo>
                  <a:pt x="1077" y="82"/>
                </a:lnTo>
                <a:lnTo>
                  <a:pt x="1083" y="149"/>
                </a:lnTo>
                <a:lnTo>
                  <a:pt x="1128" y="152"/>
                </a:lnTo>
                <a:lnTo>
                  <a:pt x="1128" y="174"/>
                </a:lnTo>
                <a:lnTo>
                  <a:pt x="1137" y="188"/>
                </a:lnTo>
                <a:lnTo>
                  <a:pt x="1183" y="193"/>
                </a:lnTo>
                <a:lnTo>
                  <a:pt x="1209" y="180"/>
                </a:lnTo>
                <a:lnTo>
                  <a:pt x="1250" y="175"/>
                </a:lnTo>
                <a:lnTo>
                  <a:pt x="1285" y="154"/>
                </a:lnTo>
                <a:lnTo>
                  <a:pt x="1305" y="158"/>
                </a:lnTo>
                <a:lnTo>
                  <a:pt x="1335" y="188"/>
                </a:lnTo>
                <a:lnTo>
                  <a:pt x="1431" y="183"/>
                </a:lnTo>
                <a:lnTo>
                  <a:pt x="1420" y="138"/>
                </a:lnTo>
                <a:lnTo>
                  <a:pt x="1498" y="144"/>
                </a:lnTo>
                <a:lnTo>
                  <a:pt x="1498" y="144"/>
                </a:lnTo>
                <a:lnTo>
                  <a:pt x="1542" y="108"/>
                </a:lnTo>
                <a:lnTo>
                  <a:pt x="1563" y="136"/>
                </a:lnTo>
                <a:lnTo>
                  <a:pt x="1563" y="136"/>
                </a:lnTo>
                <a:lnTo>
                  <a:pt x="1615" y="229"/>
                </a:lnTo>
                <a:lnTo>
                  <a:pt x="1622" y="278"/>
                </a:lnTo>
                <a:lnTo>
                  <a:pt x="1655" y="357"/>
                </a:lnTo>
                <a:lnTo>
                  <a:pt x="1678" y="357"/>
                </a:lnTo>
                <a:lnTo>
                  <a:pt x="1678" y="357"/>
                </a:lnTo>
                <a:lnTo>
                  <a:pt x="1733" y="325"/>
                </a:lnTo>
                <a:lnTo>
                  <a:pt x="1733" y="325"/>
                </a:lnTo>
                <a:lnTo>
                  <a:pt x="1745" y="328"/>
                </a:lnTo>
                <a:lnTo>
                  <a:pt x="1745" y="328"/>
                </a:lnTo>
                <a:lnTo>
                  <a:pt x="1745" y="368"/>
                </a:lnTo>
                <a:lnTo>
                  <a:pt x="1745" y="368"/>
                </a:lnTo>
                <a:lnTo>
                  <a:pt x="1756" y="419"/>
                </a:lnTo>
                <a:lnTo>
                  <a:pt x="1818" y="425"/>
                </a:lnTo>
                <a:lnTo>
                  <a:pt x="1874" y="413"/>
                </a:lnTo>
                <a:lnTo>
                  <a:pt x="1892" y="379"/>
                </a:lnTo>
                <a:lnTo>
                  <a:pt x="1892" y="379"/>
                </a:lnTo>
                <a:lnTo>
                  <a:pt x="1895" y="340"/>
                </a:lnTo>
                <a:lnTo>
                  <a:pt x="1912" y="337"/>
                </a:lnTo>
                <a:lnTo>
                  <a:pt x="1912" y="337"/>
                </a:lnTo>
                <a:lnTo>
                  <a:pt x="1946" y="318"/>
                </a:lnTo>
                <a:lnTo>
                  <a:pt x="1993" y="340"/>
                </a:lnTo>
                <a:lnTo>
                  <a:pt x="2020" y="363"/>
                </a:lnTo>
                <a:lnTo>
                  <a:pt x="2070" y="312"/>
                </a:lnTo>
                <a:lnTo>
                  <a:pt x="2070" y="268"/>
                </a:lnTo>
                <a:lnTo>
                  <a:pt x="2070" y="268"/>
                </a:lnTo>
                <a:lnTo>
                  <a:pt x="2076" y="262"/>
                </a:lnTo>
                <a:lnTo>
                  <a:pt x="2091" y="256"/>
                </a:lnTo>
                <a:lnTo>
                  <a:pt x="2109" y="296"/>
                </a:lnTo>
                <a:lnTo>
                  <a:pt x="2109" y="296"/>
                </a:lnTo>
                <a:lnTo>
                  <a:pt x="2121" y="306"/>
                </a:lnTo>
                <a:lnTo>
                  <a:pt x="2121" y="306"/>
                </a:lnTo>
                <a:lnTo>
                  <a:pt x="2163" y="317"/>
                </a:lnTo>
                <a:lnTo>
                  <a:pt x="2163" y="317"/>
                </a:lnTo>
                <a:lnTo>
                  <a:pt x="2183" y="322"/>
                </a:lnTo>
                <a:lnTo>
                  <a:pt x="2183" y="322"/>
                </a:lnTo>
                <a:lnTo>
                  <a:pt x="2213" y="341"/>
                </a:lnTo>
                <a:lnTo>
                  <a:pt x="2213" y="341"/>
                </a:lnTo>
                <a:lnTo>
                  <a:pt x="2216" y="357"/>
                </a:lnTo>
                <a:lnTo>
                  <a:pt x="2264" y="357"/>
                </a:lnTo>
                <a:lnTo>
                  <a:pt x="2264" y="357"/>
                </a:lnTo>
                <a:lnTo>
                  <a:pt x="2269" y="341"/>
                </a:lnTo>
                <a:lnTo>
                  <a:pt x="2269" y="341"/>
                </a:lnTo>
                <a:lnTo>
                  <a:pt x="2285" y="335"/>
                </a:lnTo>
                <a:lnTo>
                  <a:pt x="2285" y="335"/>
                </a:lnTo>
                <a:lnTo>
                  <a:pt x="2334" y="306"/>
                </a:lnTo>
                <a:lnTo>
                  <a:pt x="2334" y="306"/>
                </a:lnTo>
                <a:lnTo>
                  <a:pt x="2360" y="298"/>
                </a:lnTo>
                <a:lnTo>
                  <a:pt x="2360" y="298"/>
                </a:lnTo>
                <a:lnTo>
                  <a:pt x="2376" y="299"/>
                </a:lnTo>
                <a:lnTo>
                  <a:pt x="2412" y="340"/>
                </a:lnTo>
                <a:lnTo>
                  <a:pt x="2461" y="294"/>
                </a:lnTo>
                <a:lnTo>
                  <a:pt x="2461" y="294"/>
                </a:lnTo>
                <a:lnTo>
                  <a:pt x="2523" y="394"/>
                </a:lnTo>
                <a:lnTo>
                  <a:pt x="2546" y="453"/>
                </a:lnTo>
                <a:lnTo>
                  <a:pt x="2540" y="504"/>
                </a:lnTo>
                <a:lnTo>
                  <a:pt x="2523" y="544"/>
                </a:lnTo>
                <a:lnTo>
                  <a:pt x="2523" y="544"/>
                </a:lnTo>
                <a:lnTo>
                  <a:pt x="2481" y="572"/>
                </a:lnTo>
                <a:lnTo>
                  <a:pt x="2454" y="619"/>
                </a:lnTo>
                <a:lnTo>
                  <a:pt x="2444" y="655"/>
                </a:lnTo>
                <a:lnTo>
                  <a:pt x="2421" y="658"/>
                </a:lnTo>
                <a:lnTo>
                  <a:pt x="2387" y="688"/>
                </a:lnTo>
                <a:lnTo>
                  <a:pt x="2362" y="688"/>
                </a:lnTo>
                <a:lnTo>
                  <a:pt x="2362" y="688"/>
                </a:lnTo>
                <a:lnTo>
                  <a:pt x="2328" y="709"/>
                </a:lnTo>
                <a:lnTo>
                  <a:pt x="2328" y="709"/>
                </a:lnTo>
                <a:lnTo>
                  <a:pt x="2305" y="710"/>
                </a:lnTo>
                <a:lnTo>
                  <a:pt x="2305" y="710"/>
                </a:lnTo>
                <a:lnTo>
                  <a:pt x="2292" y="701"/>
                </a:lnTo>
                <a:lnTo>
                  <a:pt x="2292" y="701"/>
                </a:lnTo>
                <a:lnTo>
                  <a:pt x="2285" y="698"/>
                </a:lnTo>
                <a:lnTo>
                  <a:pt x="2281" y="710"/>
                </a:lnTo>
                <a:lnTo>
                  <a:pt x="2281" y="710"/>
                </a:lnTo>
                <a:lnTo>
                  <a:pt x="2278" y="720"/>
                </a:lnTo>
                <a:lnTo>
                  <a:pt x="2278" y="720"/>
                </a:lnTo>
                <a:lnTo>
                  <a:pt x="2265" y="742"/>
                </a:lnTo>
                <a:lnTo>
                  <a:pt x="2265" y="742"/>
                </a:lnTo>
                <a:lnTo>
                  <a:pt x="2251" y="784"/>
                </a:lnTo>
                <a:lnTo>
                  <a:pt x="2193" y="848"/>
                </a:lnTo>
                <a:lnTo>
                  <a:pt x="2163" y="869"/>
                </a:lnTo>
                <a:lnTo>
                  <a:pt x="2148" y="955"/>
                </a:lnTo>
                <a:lnTo>
                  <a:pt x="2148" y="955"/>
                </a:lnTo>
                <a:lnTo>
                  <a:pt x="2145" y="990"/>
                </a:lnTo>
                <a:lnTo>
                  <a:pt x="2130" y="1004"/>
                </a:lnTo>
                <a:lnTo>
                  <a:pt x="2130" y="1004"/>
                </a:lnTo>
                <a:lnTo>
                  <a:pt x="2112" y="1030"/>
                </a:lnTo>
                <a:lnTo>
                  <a:pt x="2078" y="1119"/>
                </a:lnTo>
                <a:lnTo>
                  <a:pt x="2078" y="1119"/>
                </a:lnTo>
                <a:lnTo>
                  <a:pt x="2065" y="1204"/>
                </a:lnTo>
                <a:lnTo>
                  <a:pt x="2065" y="1204"/>
                </a:lnTo>
                <a:lnTo>
                  <a:pt x="2036" y="1263"/>
                </a:lnTo>
                <a:lnTo>
                  <a:pt x="2036" y="1263"/>
                </a:lnTo>
                <a:lnTo>
                  <a:pt x="2039" y="1304"/>
                </a:lnTo>
                <a:lnTo>
                  <a:pt x="2039" y="1304"/>
                </a:lnTo>
                <a:lnTo>
                  <a:pt x="2076" y="1317"/>
                </a:lnTo>
                <a:lnTo>
                  <a:pt x="2089" y="1330"/>
                </a:lnTo>
                <a:lnTo>
                  <a:pt x="2089" y="1330"/>
                </a:lnTo>
                <a:lnTo>
                  <a:pt x="2088" y="1363"/>
                </a:lnTo>
                <a:lnTo>
                  <a:pt x="2096" y="1382"/>
                </a:lnTo>
                <a:lnTo>
                  <a:pt x="2096" y="1382"/>
                </a:lnTo>
                <a:lnTo>
                  <a:pt x="2119" y="1422"/>
                </a:lnTo>
                <a:lnTo>
                  <a:pt x="2119" y="1422"/>
                </a:lnTo>
                <a:lnTo>
                  <a:pt x="2106" y="1482"/>
                </a:lnTo>
                <a:lnTo>
                  <a:pt x="2106" y="1482"/>
                </a:lnTo>
                <a:lnTo>
                  <a:pt x="2119" y="1517"/>
                </a:lnTo>
                <a:lnTo>
                  <a:pt x="2119" y="1517"/>
                </a:lnTo>
                <a:lnTo>
                  <a:pt x="2148" y="1524"/>
                </a:lnTo>
                <a:lnTo>
                  <a:pt x="2148" y="1524"/>
                </a:lnTo>
                <a:lnTo>
                  <a:pt x="2150" y="1534"/>
                </a:lnTo>
                <a:lnTo>
                  <a:pt x="2150" y="1534"/>
                </a:lnTo>
                <a:lnTo>
                  <a:pt x="2140" y="1596"/>
                </a:lnTo>
                <a:lnTo>
                  <a:pt x="2073" y="1661"/>
                </a:lnTo>
                <a:lnTo>
                  <a:pt x="2059" y="1696"/>
                </a:lnTo>
                <a:lnTo>
                  <a:pt x="2053" y="1717"/>
                </a:lnTo>
                <a:lnTo>
                  <a:pt x="2063" y="1769"/>
                </a:lnTo>
                <a:lnTo>
                  <a:pt x="2023" y="1810"/>
                </a:lnTo>
                <a:lnTo>
                  <a:pt x="2023" y="1810"/>
                </a:lnTo>
                <a:lnTo>
                  <a:pt x="2019" y="1814"/>
                </a:lnTo>
                <a:lnTo>
                  <a:pt x="2019" y="1814"/>
                </a:lnTo>
                <a:lnTo>
                  <a:pt x="1964" y="1766"/>
                </a:lnTo>
                <a:lnTo>
                  <a:pt x="1905" y="1733"/>
                </a:lnTo>
                <a:lnTo>
                  <a:pt x="1905" y="1733"/>
                </a:lnTo>
                <a:lnTo>
                  <a:pt x="1886" y="1717"/>
                </a:lnTo>
                <a:lnTo>
                  <a:pt x="1823" y="1696"/>
                </a:lnTo>
                <a:lnTo>
                  <a:pt x="1823" y="1696"/>
                </a:lnTo>
                <a:lnTo>
                  <a:pt x="1787" y="1699"/>
                </a:lnTo>
                <a:lnTo>
                  <a:pt x="1787" y="1699"/>
                </a:lnTo>
                <a:lnTo>
                  <a:pt x="1755" y="1716"/>
                </a:lnTo>
                <a:lnTo>
                  <a:pt x="1702" y="1784"/>
                </a:lnTo>
                <a:lnTo>
                  <a:pt x="1691" y="1792"/>
                </a:lnTo>
                <a:lnTo>
                  <a:pt x="1670" y="1792"/>
                </a:lnTo>
                <a:lnTo>
                  <a:pt x="1670" y="1792"/>
                </a:lnTo>
                <a:lnTo>
                  <a:pt x="1614" y="1787"/>
                </a:lnTo>
                <a:lnTo>
                  <a:pt x="1570" y="1798"/>
                </a:lnTo>
                <a:lnTo>
                  <a:pt x="1570" y="1798"/>
                </a:lnTo>
                <a:lnTo>
                  <a:pt x="1459" y="1800"/>
                </a:lnTo>
                <a:lnTo>
                  <a:pt x="1439" y="1787"/>
                </a:lnTo>
                <a:lnTo>
                  <a:pt x="1439" y="1787"/>
                </a:lnTo>
                <a:lnTo>
                  <a:pt x="1413" y="1762"/>
                </a:lnTo>
                <a:lnTo>
                  <a:pt x="1379" y="1782"/>
                </a:lnTo>
                <a:lnTo>
                  <a:pt x="1379" y="1782"/>
                </a:lnTo>
                <a:lnTo>
                  <a:pt x="1322" y="1758"/>
                </a:lnTo>
                <a:lnTo>
                  <a:pt x="1298" y="1774"/>
                </a:lnTo>
                <a:lnTo>
                  <a:pt x="1298" y="1774"/>
                </a:lnTo>
                <a:lnTo>
                  <a:pt x="1281" y="1789"/>
                </a:lnTo>
                <a:lnTo>
                  <a:pt x="1281" y="1789"/>
                </a:lnTo>
                <a:lnTo>
                  <a:pt x="1256" y="1807"/>
                </a:lnTo>
                <a:lnTo>
                  <a:pt x="1227" y="1810"/>
                </a:lnTo>
                <a:lnTo>
                  <a:pt x="1227" y="1810"/>
                </a:lnTo>
                <a:lnTo>
                  <a:pt x="1188" y="1800"/>
                </a:lnTo>
                <a:lnTo>
                  <a:pt x="1188" y="1800"/>
                </a:lnTo>
                <a:lnTo>
                  <a:pt x="1142" y="1763"/>
                </a:lnTo>
                <a:lnTo>
                  <a:pt x="1150" y="1699"/>
                </a:lnTo>
                <a:lnTo>
                  <a:pt x="1132" y="1647"/>
                </a:lnTo>
                <a:lnTo>
                  <a:pt x="1132" y="1647"/>
                </a:lnTo>
                <a:lnTo>
                  <a:pt x="1103" y="1647"/>
                </a:lnTo>
                <a:lnTo>
                  <a:pt x="1095" y="1635"/>
                </a:lnTo>
                <a:lnTo>
                  <a:pt x="1093" y="1618"/>
                </a:lnTo>
                <a:lnTo>
                  <a:pt x="1114" y="1593"/>
                </a:lnTo>
                <a:lnTo>
                  <a:pt x="1114" y="1593"/>
                </a:lnTo>
                <a:lnTo>
                  <a:pt x="1116" y="1549"/>
                </a:lnTo>
                <a:lnTo>
                  <a:pt x="1105" y="1514"/>
                </a:lnTo>
                <a:lnTo>
                  <a:pt x="1080" y="1495"/>
                </a:lnTo>
                <a:lnTo>
                  <a:pt x="1049" y="1488"/>
                </a:lnTo>
                <a:lnTo>
                  <a:pt x="1036" y="1494"/>
                </a:lnTo>
                <a:lnTo>
                  <a:pt x="1018" y="1526"/>
                </a:lnTo>
                <a:lnTo>
                  <a:pt x="1000" y="1537"/>
                </a:lnTo>
                <a:lnTo>
                  <a:pt x="991" y="1575"/>
                </a:lnTo>
                <a:lnTo>
                  <a:pt x="991" y="1575"/>
                </a:lnTo>
                <a:lnTo>
                  <a:pt x="988" y="1593"/>
                </a:lnTo>
                <a:lnTo>
                  <a:pt x="988" y="1593"/>
                </a:lnTo>
                <a:lnTo>
                  <a:pt x="969" y="1606"/>
                </a:lnTo>
                <a:lnTo>
                  <a:pt x="935" y="1596"/>
                </a:lnTo>
                <a:lnTo>
                  <a:pt x="935" y="1596"/>
                </a:lnTo>
                <a:lnTo>
                  <a:pt x="916" y="1580"/>
                </a:lnTo>
                <a:lnTo>
                  <a:pt x="916" y="1580"/>
                </a:lnTo>
                <a:lnTo>
                  <a:pt x="870" y="1494"/>
                </a:lnTo>
                <a:lnTo>
                  <a:pt x="851" y="1474"/>
                </a:lnTo>
                <a:lnTo>
                  <a:pt x="798" y="1441"/>
                </a:lnTo>
                <a:lnTo>
                  <a:pt x="743" y="1429"/>
                </a:lnTo>
                <a:lnTo>
                  <a:pt x="716" y="1462"/>
                </a:lnTo>
                <a:lnTo>
                  <a:pt x="696" y="1459"/>
                </a:lnTo>
                <a:lnTo>
                  <a:pt x="696" y="1459"/>
                </a:lnTo>
                <a:lnTo>
                  <a:pt x="668" y="1452"/>
                </a:lnTo>
                <a:lnTo>
                  <a:pt x="668" y="1452"/>
                </a:lnTo>
                <a:lnTo>
                  <a:pt x="628" y="1471"/>
                </a:lnTo>
                <a:lnTo>
                  <a:pt x="616" y="1485"/>
                </a:lnTo>
                <a:lnTo>
                  <a:pt x="613" y="1506"/>
                </a:lnTo>
                <a:lnTo>
                  <a:pt x="613" y="1506"/>
                </a:lnTo>
                <a:lnTo>
                  <a:pt x="616" y="1562"/>
                </a:lnTo>
                <a:lnTo>
                  <a:pt x="605" y="1573"/>
                </a:lnTo>
                <a:lnTo>
                  <a:pt x="605" y="1573"/>
                </a:lnTo>
                <a:lnTo>
                  <a:pt x="579" y="1591"/>
                </a:lnTo>
                <a:lnTo>
                  <a:pt x="576" y="1604"/>
                </a:lnTo>
                <a:lnTo>
                  <a:pt x="576" y="1604"/>
                </a:lnTo>
                <a:lnTo>
                  <a:pt x="582" y="1616"/>
                </a:lnTo>
                <a:lnTo>
                  <a:pt x="582" y="1616"/>
                </a:lnTo>
                <a:lnTo>
                  <a:pt x="583" y="1634"/>
                </a:lnTo>
                <a:lnTo>
                  <a:pt x="570" y="1670"/>
                </a:lnTo>
                <a:lnTo>
                  <a:pt x="527" y="1693"/>
                </a:lnTo>
                <a:lnTo>
                  <a:pt x="527" y="1693"/>
                </a:lnTo>
                <a:lnTo>
                  <a:pt x="471" y="1710"/>
                </a:lnTo>
                <a:lnTo>
                  <a:pt x="442" y="1736"/>
                </a:lnTo>
                <a:lnTo>
                  <a:pt x="442" y="1736"/>
                </a:lnTo>
                <a:lnTo>
                  <a:pt x="406" y="1749"/>
                </a:lnTo>
                <a:lnTo>
                  <a:pt x="389" y="1742"/>
                </a:lnTo>
                <a:lnTo>
                  <a:pt x="389" y="1742"/>
                </a:lnTo>
                <a:lnTo>
                  <a:pt x="368" y="1738"/>
                </a:lnTo>
                <a:lnTo>
                  <a:pt x="350" y="1743"/>
                </a:lnTo>
                <a:lnTo>
                  <a:pt x="324" y="1771"/>
                </a:lnTo>
                <a:lnTo>
                  <a:pt x="246" y="1775"/>
                </a:lnTo>
                <a:lnTo>
                  <a:pt x="246" y="1775"/>
                </a:lnTo>
                <a:lnTo>
                  <a:pt x="239" y="1745"/>
                </a:lnTo>
                <a:lnTo>
                  <a:pt x="208" y="1745"/>
                </a:lnTo>
                <a:lnTo>
                  <a:pt x="185" y="1673"/>
                </a:lnTo>
                <a:lnTo>
                  <a:pt x="152" y="1632"/>
                </a:lnTo>
                <a:lnTo>
                  <a:pt x="149" y="1579"/>
                </a:lnTo>
                <a:lnTo>
                  <a:pt x="135" y="1531"/>
                </a:lnTo>
                <a:lnTo>
                  <a:pt x="102" y="1504"/>
                </a:lnTo>
                <a:lnTo>
                  <a:pt x="102" y="1504"/>
                </a:lnTo>
                <a:lnTo>
                  <a:pt x="69" y="1493"/>
                </a:lnTo>
                <a:lnTo>
                  <a:pt x="69" y="1493"/>
                </a:lnTo>
                <a:lnTo>
                  <a:pt x="33" y="1490"/>
                </a:lnTo>
                <a:lnTo>
                  <a:pt x="34" y="1482"/>
                </a:lnTo>
                <a:lnTo>
                  <a:pt x="25" y="1480"/>
                </a:lnTo>
                <a:lnTo>
                  <a:pt x="12" y="1487"/>
                </a:lnTo>
                <a:lnTo>
                  <a:pt x="0" y="1484"/>
                </a:lnTo>
                <a:lnTo>
                  <a:pt x="59" y="1383"/>
                </a:lnTo>
                <a:lnTo>
                  <a:pt x="74" y="1337"/>
                </a:lnTo>
                <a:lnTo>
                  <a:pt x="86" y="1331"/>
                </a:lnTo>
                <a:lnTo>
                  <a:pt x="92" y="1307"/>
                </a:lnTo>
                <a:lnTo>
                  <a:pt x="97" y="1305"/>
                </a:lnTo>
                <a:lnTo>
                  <a:pt x="103" y="1325"/>
                </a:lnTo>
                <a:lnTo>
                  <a:pt x="116" y="1330"/>
                </a:lnTo>
                <a:lnTo>
                  <a:pt x="125" y="1322"/>
                </a:lnTo>
                <a:lnTo>
                  <a:pt x="115" y="1320"/>
                </a:lnTo>
                <a:lnTo>
                  <a:pt x="121" y="1302"/>
                </a:lnTo>
                <a:lnTo>
                  <a:pt x="152" y="1281"/>
                </a:lnTo>
                <a:lnTo>
                  <a:pt x="170" y="1279"/>
                </a:lnTo>
                <a:lnTo>
                  <a:pt x="191" y="1298"/>
                </a:lnTo>
                <a:lnTo>
                  <a:pt x="206" y="1276"/>
                </a:lnTo>
                <a:lnTo>
                  <a:pt x="232" y="1261"/>
                </a:lnTo>
                <a:lnTo>
                  <a:pt x="278" y="1266"/>
                </a:lnTo>
                <a:lnTo>
                  <a:pt x="282" y="1288"/>
                </a:lnTo>
                <a:lnTo>
                  <a:pt x="286" y="1271"/>
                </a:lnTo>
                <a:lnTo>
                  <a:pt x="301" y="1255"/>
                </a:lnTo>
                <a:lnTo>
                  <a:pt x="309" y="1224"/>
                </a:lnTo>
                <a:lnTo>
                  <a:pt x="319" y="1227"/>
                </a:lnTo>
                <a:lnTo>
                  <a:pt x="318" y="1206"/>
                </a:lnTo>
                <a:lnTo>
                  <a:pt x="327" y="1212"/>
                </a:lnTo>
                <a:lnTo>
                  <a:pt x="344" y="1197"/>
                </a:lnTo>
                <a:lnTo>
                  <a:pt x="373" y="1207"/>
                </a:lnTo>
                <a:lnTo>
                  <a:pt x="409" y="1242"/>
                </a:lnTo>
                <a:lnTo>
                  <a:pt x="417" y="1262"/>
                </a:lnTo>
                <a:lnTo>
                  <a:pt x="419" y="1249"/>
                </a:lnTo>
                <a:lnTo>
                  <a:pt x="406" y="1219"/>
                </a:lnTo>
                <a:lnTo>
                  <a:pt x="412" y="1203"/>
                </a:lnTo>
                <a:lnTo>
                  <a:pt x="394" y="1191"/>
                </a:lnTo>
                <a:lnTo>
                  <a:pt x="397" y="1180"/>
                </a:lnTo>
                <a:lnTo>
                  <a:pt x="406" y="1187"/>
                </a:lnTo>
                <a:lnTo>
                  <a:pt x="415" y="1173"/>
                </a:lnTo>
                <a:lnTo>
                  <a:pt x="390" y="1174"/>
                </a:lnTo>
                <a:lnTo>
                  <a:pt x="390" y="1164"/>
                </a:lnTo>
                <a:lnTo>
                  <a:pt x="379" y="1154"/>
                </a:lnTo>
                <a:lnTo>
                  <a:pt x="366" y="1155"/>
                </a:lnTo>
                <a:lnTo>
                  <a:pt x="353" y="1142"/>
                </a:lnTo>
                <a:lnTo>
                  <a:pt x="348" y="1158"/>
                </a:lnTo>
                <a:lnTo>
                  <a:pt x="335" y="1163"/>
                </a:lnTo>
                <a:lnTo>
                  <a:pt x="322" y="1154"/>
                </a:lnTo>
                <a:lnTo>
                  <a:pt x="308" y="1171"/>
                </a:lnTo>
                <a:lnTo>
                  <a:pt x="295" y="1171"/>
                </a:lnTo>
                <a:lnTo>
                  <a:pt x="296" y="1163"/>
                </a:lnTo>
                <a:lnTo>
                  <a:pt x="285" y="1154"/>
                </a:lnTo>
                <a:lnTo>
                  <a:pt x="278" y="1168"/>
                </a:lnTo>
                <a:lnTo>
                  <a:pt x="246" y="1163"/>
                </a:lnTo>
                <a:lnTo>
                  <a:pt x="204" y="1173"/>
                </a:lnTo>
                <a:lnTo>
                  <a:pt x="190" y="1167"/>
                </a:lnTo>
                <a:lnTo>
                  <a:pt x="168" y="1187"/>
                </a:lnTo>
                <a:lnTo>
                  <a:pt x="152" y="1186"/>
                </a:lnTo>
                <a:lnTo>
                  <a:pt x="146" y="1168"/>
                </a:lnTo>
                <a:lnTo>
                  <a:pt x="136" y="1187"/>
                </a:lnTo>
                <a:lnTo>
                  <a:pt x="105" y="1174"/>
                </a:lnTo>
                <a:lnTo>
                  <a:pt x="85" y="1137"/>
                </a:lnTo>
                <a:lnTo>
                  <a:pt x="63" y="1148"/>
                </a:lnTo>
                <a:lnTo>
                  <a:pt x="50" y="1118"/>
                </a:lnTo>
                <a:lnTo>
                  <a:pt x="57" y="1093"/>
                </a:lnTo>
                <a:lnTo>
                  <a:pt x="69" y="1083"/>
                </a:lnTo>
                <a:lnTo>
                  <a:pt x="67" y="1075"/>
                </a:lnTo>
                <a:lnTo>
                  <a:pt x="54" y="1075"/>
                </a:lnTo>
                <a:lnTo>
                  <a:pt x="46" y="1066"/>
                </a:lnTo>
                <a:lnTo>
                  <a:pt x="61" y="1060"/>
                </a:lnTo>
                <a:lnTo>
                  <a:pt x="61" y="1050"/>
                </a:lnTo>
                <a:lnTo>
                  <a:pt x="82" y="1052"/>
                </a:lnTo>
                <a:lnTo>
                  <a:pt x="97" y="1031"/>
                </a:lnTo>
                <a:lnTo>
                  <a:pt x="123" y="1021"/>
                </a:lnTo>
                <a:lnTo>
                  <a:pt x="184" y="958"/>
                </a:lnTo>
                <a:lnTo>
                  <a:pt x="217" y="936"/>
                </a:lnTo>
                <a:lnTo>
                  <a:pt x="237" y="946"/>
                </a:lnTo>
                <a:lnTo>
                  <a:pt x="265" y="918"/>
                </a:lnTo>
                <a:lnTo>
                  <a:pt x="282" y="909"/>
                </a:lnTo>
                <a:lnTo>
                  <a:pt x="314" y="857"/>
                </a:lnTo>
                <a:lnTo>
                  <a:pt x="337" y="832"/>
                </a:lnTo>
                <a:lnTo>
                  <a:pt x="335" y="768"/>
                </a:lnTo>
                <a:lnTo>
                  <a:pt x="324" y="755"/>
                </a:lnTo>
                <a:lnTo>
                  <a:pt x="344" y="726"/>
                </a:lnTo>
                <a:lnTo>
                  <a:pt x="377" y="743"/>
                </a:lnTo>
                <a:lnTo>
                  <a:pt x="461" y="730"/>
                </a:lnTo>
                <a:lnTo>
                  <a:pt x="541" y="752"/>
                </a:lnTo>
                <a:lnTo>
                  <a:pt x="579" y="782"/>
                </a:lnTo>
                <a:lnTo>
                  <a:pt x="587" y="822"/>
                </a:lnTo>
                <a:lnTo>
                  <a:pt x="602" y="837"/>
                </a:lnTo>
                <a:lnTo>
                  <a:pt x="615" y="825"/>
                </a:lnTo>
                <a:lnTo>
                  <a:pt x="593" y="820"/>
                </a:lnTo>
                <a:lnTo>
                  <a:pt x="593" y="791"/>
                </a:lnTo>
                <a:lnTo>
                  <a:pt x="603" y="778"/>
                </a:lnTo>
                <a:lnTo>
                  <a:pt x="592" y="726"/>
                </a:lnTo>
                <a:lnTo>
                  <a:pt x="518" y="687"/>
                </a:lnTo>
                <a:lnTo>
                  <a:pt x="461" y="641"/>
                </a:lnTo>
                <a:lnTo>
                  <a:pt x="433" y="637"/>
                </a:lnTo>
                <a:lnTo>
                  <a:pt x="459" y="609"/>
                </a:lnTo>
                <a:lnTo>
                  <a:pt x="517" y="588"/>
                </a:lnTo>
                <a:lnTo>
                  <a:pt x="582" y="599"/>
                </a:lnTo>
                <a:lnTo>
                  <a:pt x="592" y="592"/>
                </a:lnTo>
                <a:lnTo>
                  <a:pt x="612" y="592"/>
                </a:lnTo>
                <a:lnTo>
                  <a:pt x="629" y="572"/>
                </a:lnTo>
                <a:lnTo>
                  <a:pt x="624" y="553"/>
                </a:lnTo>
                <a:lnTo>
                  <a:pt x="631" y="533"/>
                </a:lnTo>
                <a:lnTo>
                  <a:pt x="662" y="524"/>
                </a:lnTo>
                <a:lnTo>
                  <a:pt x="683" y="508"/>
                </a:lnTo>
                <a:lnTo>
                  <a:pt x="678" y="500"/>
                </a:lnTo>
                <a:lnTo>
                  <a:pt x="654" y="508"/>
                </a:lnTo>
                <a:lnTo>
                  <a:pt x="635" y="504"/>
                </a:lnTo>
                <a:lnTo>
                  <a:pt x="608" y="510"/>
                </a:lnTo>
                <a:lnTo>
                  <a:pt x="577" y="540"/>
                </a:lnTo>
                <a:lnTo>
                  <a:pt x="527" y="534"/>
                </a:lnTo>
                <a:lnTo>
                  <a:pt x="488" y="549"/>
                </a:lnTo>
                <a:lnTo>
                  <a:pt x="430" y="530"/>
                </a:lnTo>
                <a:lnTo>
                  <a:pt x="406" y="553"/>
                </a:lnTo>
                <a:lnTo>
                  <a:pt x="312" y="547"/>
                </a:lnTo>
                <a:lnTo>
                  <a:pt x="306" y="479"/>
                </a:lnTo>
                <a:lnTo>
                  <a:pt x="317" y="429"/>
                </a:lnTo>
                <a:lnTo>
                  <a:pt x="279" y="417"/>
                </a:lnTo>
                <a:lnTo>
                  <a:pt x="234" y="420"/>
                </a:lnTo>
                <a:lnTo>
                  <a:pt x="234" y="402"/>
                </a:lnTo>
                <a:lnTo>
                  <a:pt x="200" y="374"/>
                </a:lnTo>
                <a:lnTo>
                  <a:pt x="213" y="358"/>
                </a:lnTo>
                <a:lnTo>
                  <a:pt x="263" y="355"/>
                </a:lnTo>
                <a:lnTo>
                  <a:pt x="275" y="363"/>
                </a:lnTo>
                <a:lnTo>
                  <a:pt x="301" y="351"/>
                </a:lnTo>
                <a:lnTo>
                  <a:pt x="318" y="354"/>
                </a:lnTo>
                <a:lnTo>
                  <a:pt x="322" y="370"/>
                </a:lnTo>
                <a:lnTo>
                  <a:pt x="335" y="354"/>
                </a:lnTo>
                <a:lnTo>
                  <a:pt x="345" y="360"/>
                </a:lnTo>
                <a:lnTo>
                  <a:pt x="438" y="340"/>
                </a:lnTo>
                <a:lnTo>
                  <a:pt x="468" y="318"/>
                </a:lnTo>
                <a:lnTo>
                  <a:pt x="520" y="338"/>
                </a:lnTo>
                <a:lnTo>
                  <a:pt x="540" y="327"/>
                </a:lnTo>
                <a:lnTo>
                  <a:pt x="550" y="305"/>
                </a:lnTo>
                <a:lnTo>
                  <a:pt x="556" y="281"/>
                </a:lnTo>
                <a:lnTo>
                  <a:pt x="540" y="27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3" name="Freeform 17">
            <a:extLst>
              <a:ext uri="{FF2B5EF4-FFF2-40B4-BE49-F238E27FC236}">
                <a16:creationId xmlns:a16="http://schemas.microsoft.com/office/drawing/2014/main" id="{B88C63F4-A0FD-EF4F-A1F2-E208F02960A6}"/>
              </a:ext>
            </a:extLst>
          </p:cNvPr>
          <p:cNvSpPr>
            <a:spLocks noEditPoints="1"/>
          </p:cNvSpPr>
          <p:nvPr/>
        </p:nvSpPr>
        <p:spPr bwMode="auto">
          <a:xfrm>
            <a:off x="476786" y="4671684"/>
            <a:ext cx="2135738" cy="1439335"/>
          </a:xfrm>
          <a:custGeom>
            <a:avLst/>
            <a:gdLst>
              <a:gd name="T0" fmla="*/ 1695 w 4131"/>
              <a:gd name="T1" fmla="*/ 1982 h 2784"/>
              <a:gd name="T2" fmla="*/ 1368 w 4131"/>
              <a:gd name="T3" fmla="*/ 1957 h 2784"/>
              <a:gd name="T4" fmla="*/ 1495 w 4131"/>
              <a:gd name="T5" fmla="*/ 2198 h 2784"/>
              <a:gd name="T6" fmla="*/ 946 w 4131"/>
              <a:gd name="T7" fmla="*/ 1448 h 2784"/>
              <a:gd name="T8" fmla="*/ 862 w 4131"/>
              <a:gd name="T9" fmla="*/ 1519 h 2784"/>
              <a:gd name="T10" fmla="*/ 2295 w 4131"/>
              <a:gd name="T11" fmla="*/ 2387 h 2784"/>
              <a:gd name="T12" fmla="*/ 1011 w 4131"/>
              <a:gd name="T13" fmla="*/ 1653 h 2784"/>
              <a:gd name="T14" fmla="*/ 2182 w 4131"/>
              <a:gd name="T15" fmla="*/ 2679 h 2784"/>
              <a:gd name="T16" fmla="*/ 2103 w 4131"/>
              <a:gd name="T17" fmla="*/ 2601 h 2784"/>
              <a:gd name="T18" fmla="*/ 1077 w 4131"/>
              <a:gd name="T19" fmla="*/ 1802 h 2784"/>
              <a:gd name="T20" fmla="*/ 1077 w 4131"/>
              <a:gd name="T21" fmla="*/ 1802 h 2784"/>
              <a:gd name="T22" fmla="*/ 1579 w 4131"/>
              <a:gd name="T23" fmla="*/ 1229 h 2784"/>
              <a:gd name="T24" fmla="*/ 1345 w 4131"/>
              <a:gd name="T25" fmla="*/ 1541 h 2784"/>
              <a:gd name="T26" fmla="*/ 1310 w 4131"/>
              <a:gd name="T27" fmla="*/ 1634 h 2784"/>
              <a:gd name="T28" fmla="*/ 1470 w 4131"/>
              <a:gd name="T29" fmla="*/ 911 h 2784"/>
              <a:gd name="T30" fmla="*/ 1269 w 4131"/>
              <a:gd name="T31" fmla="*/ 1247 h 2784"/>
              <a:gd name="T32" fmla="*/ 1006 w 4131"/>
              <a:gd name="T33" fmla="*/ 1238 h 2784"/>
              <a:gd name="T34" fmla="*/ 1068 w 4131"/>
              <a:gd name="T35" fmla="*/ 1139 h 2784"/>
              <a:gd name="T36" fmla="*/ 1244 w 4131"/>
              <a:gd name="T37" fmla="*/ 716 h 2784"/>
              <a:gd name="T38" fmla="*/ 45 w 4131"/>
              <a:gd name="T39" fmla="*/ 1731 h 2784"/>
              <a:gd name="T40" fmla="*/ 2488 w 4131"/>
              <a:gd name="T41" fmla="*/ 2678 h 2784"/>
              <a:gd name="T42" fmla="*/ 4115 w 4131"/>
              <a:gd name="T43" fmla="*/ 1803 h 2784"/>
              <a:gd name="T44" fmla="*/ 4024 w 4131"/>
              <a:gd name="T45" fmla="*/ 1614 h 2784"/>
              <a:gd name="T46" fmla="*/ 3802 w 4131"/>
              <a:gd name="T47" fmla="*/ 1620 h 2784"/>
              <a:gd name="T48" fmla="*/ 3677 w 4131"/>
              <a:gd name="T49" fmla="*/ 1554 h 2784"/>
              <a:gd name="T50" fmla="*/ 3538 w 4131"/>
              <a:gd name="T51" fmla="*/ 1278 h 2784"/>
              <a:gd name="T52" fmla="*/ 3487 w 4131"/>
              <a:gd name="T53" fmla="*/ 1620 h 2784"/>
              <a:gd name="T54" fmla="*/ 3451 w 4131"/>
              <a:gd name="T55" fmla="*/ 1804 h 2784"/>
              <a:gd name="T56" fmla="*/ 3379 w 4131"/>
              <a:gd name="T57" fmla="*/ 2028 h 2784"/>
              <a:gd name="T58" fmla="*/ 3121 w 4131"/>
              <a:gd name="T59" fmla="*/ 1918 h 2784"/>
              <a:gd name="T60" fmla="*/ 3220 w 4131"/>
              <a:gd name="T61" fmla="*/ 1577 h 2784"/>
              <a:gd name="T62" fmla="*/ 2809 w 4131"/>
              <a:gd name="T63" fmla="*/ 1706 h 2784"/>
              <a:gd name="T64" fmla="*/ 2620 w 4131"/>
              <a:gd name="T65" fmla="*/ 2094 h 2784"/>
              <a:gd name="T66" fmla="*/ 2335 w 4131"/>
              <a:gd name="T67" fmla="*/ 1941 h 2784"/>
              <a:gd name="T68" fmla="*/ 1945 w 4131"/>
              <a:gd name="T69" fmla="*/ 2395 h 2784"/>
              <a:gd name="T70" fmla="*/ 1854 w 4131"/>
              <a:gd name="T71" fmla="*/ 2136 h 2784"/>
              <a:gd name="T72" fmla="*/ 1577 w 4131"/>
              <a:gd name="T73" fmla="*/ 1810 h 2784"/>
              <a:gd name="T74" fmla="*/ 1674 w 4131"/>
              <a:gd name="T75" fmla="*/ 1773 h 2784"/>
              <a:gd name="T76" fmla="*/ 1713 w 4131"/>
              <a:gd name="T77" fmla="*/ 1558 h 2784"/>
              <a:gd name="T78" fmla="*/ 1891 w 4131"/>
              <a:gd name="T79" fmla="*/ 1502 h 2784"/>
              <a:gd name="T80" fmla="*/ 1717 w 4131"/>
              <a:gd name="T81" fmla="*/ 1229 h 2784"/>
              <a:gd name="T82" fmla="*/ 1571 w 4131"/>
              <a:gd name="T83" fmla="*/ 1065 h 2784"/>
              <a:gd name="T84" fmla="*/ 1492 w 4131"/>
              <a:gd name="T85" fmla="*/ 848 h 2784"/>
              <a:gd name="T86" fmla="*/ 1632 w 4131"/>
              <a:gd name="T87" fmla="*/ 796 h 2784"/>
              <a:gd name="T88" fmla="*/ 1681 w 4131"/>
              <a:gd name="T89" fmla="*/ 542 h 2784"/>
              <a:gd name="T90" fmla="*/ 1736 w 4131"/>
              <a:gd name="T91" fmla="*/ 94 h 2784"/>
              <a:gd name="T92" fmla="*/ 2391 w 4131"/>
              <a:gd name="T93" fmla="*/ 56 h 2784"/>
              <a:gd name="T94" fmla="*/ 3002 w 4131"/>
              <a:gd name="T95" fmla="*/ 381 h 2784"/>
              <a:gd name="T96" fmla="*/ 3965 w 4131"/>
              <a:gd name="T97" fmla="*/ 813 h 2784"/>
              <a:gd name="T98" fmla="*/ 3775 w 4131"/>
              <a:gd name="T99" fmla="*/ 1113 h 2784"/>
              <a:gd name="T100" fmla="*/ 3926 w 4131"/>
              <a:gd name="T101" fmla="*/ 1238 h 2784"/>
              <a:gd name="T102" fmla="*/ 2486 w 4131"/>
              <a:gd name="T103" fmla="*/ 520 h 2784"/>
              <a:gd name="T104" fmla="*/ 3515 w 4131"/>
              <a:gd name="T105" fmla="*/ 2038 h 2784"/>
              <a:gd name="T106" fmla="*/ 3928 w 4131"/>
              <a:gd name="T107" fmla="*/ 1907 h 2784"/>
              <a:gd name="T108" fmla="*/ 2374 w 4131"/>
              <a:gd name="T109" fmla="*/ 2270 h 2784"/>
              <a:gd name="T110" fmla="*/ 3585 w 4131"/>
              <a:gd name="T111" fmla="*/ 2021 h 2784"/>
              <a:gd name="T112" fmla="*/ 4113 w 4131"/>
              <a:gd name="T113" fmla="*/ 2173 h 2784"/>
              <a:gd name="T114" fmla="*/ 2486 w 4131"/>
              <a:gd name="T115" fmla="*/ 2306 h 2784"/>
              <a:gd name="T116" fmla="*/ 2762 w 4131"/>
              <a:gd name="T117" fmla="*/ 2247 h 2784"/>
              <a:gd name="T118" fmla="*/ 2566 w 4131"/>
              <a:gd name="T119" fmla="*/ 2183 h 2784"/>
              <a:gd name="T120" fmla="*/ 3184 w 4131"/>
              <a:gd name="T121" fmla="*/ 2578 h 2784"/>
              <a:gd name="T122" fmla="*/ 2987 w 4131"/>
              <a:gd name="T123" fmla="*/ 2136 h 278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4131" h="2784">
                <a:moveTo>
                  <a:pt x="1198" y="2427"/>
                </a:moveTo>
                <a:lnTo>
                  <a:pt x="1205" y="2449"/>
                </a:lnTo>
                <a:lnTo>
                  <a:pt x="1194" y="2436"/>
                </a:lnTo>
                <a:lnTo>
                  <a:pt x="1172" y="2428"/>
                </a:lnTo>
                <a:lnTo>
                  <a:pt x="1159" y="2450"/>
                </a:lnTo>
                <a:lnTo>
                  <a:pt x="1152" y="2443"/>
                </a:lnTo>
                <a:lnTo>
                  <a:pt x="1155" y="2421"/>
                </a:lnTo>
                <a:lnTo>
                  <a:pt x="1148" y="2427"/>
                </a:lnTo>
                <a:lnTo>
                  <a:pt x="1138" y="2423"/>
                </a:lnTo>
                <a:lnTo>
                  <a:pt x="1146" y="2441"/>
                </a:lnTo>
                <a:lnTo>
                  <a:pt x="1138" y="2450"/>
                </a:lnTo>
                <a:lnTo>
                  <a:pt x="1129" y="2430"/>
                </a:lnTo>
                <a:lnTo>
                  <a:pt x="1120" y="2434"/>
                </a:lnTo>
                <a:lnTo>
                  <a:pt x="1110" y="2426"/>
                </a:lnTo>
                <a:lnTo>
                  <a:pt x="1103" y="2433"/>
                </a:lnTo>
                <a:lnTo>
                  <a:pt x="1084" y="2427"/>
                </a:lnTo>
                <a:lnTo>
                  <a:pt x="1093" y="2417"/>
                </a:lnTo>
                <a:lnTo>
                  <a:pt x="1089" y="2407"/>
                </a:lnTo>
                <a:lnTo>
                  <a:pt x="1071" y="2411"/>
                </a:lnTo>
                <a:lnTo>
                  <a:pt x="1077" y="2395"/>
                </a:lnTo>
                <a:lnTo>
                  <a:pt x="1083" y="2391"/>
                </a:lnTo>
                <a:lnTo>
                  <a:pt x="1090" y="2397"/>
                </a:lnTo>
                <a:lnTo>
                  <a:pt x="1101" y="2382"/>
                </a:lnTo>
                <a:lnTo>
                  <a:pt x="1083" y="2377"/>
                </a:lnTo>
                <a:lnTo>
                  <a:pt x="1086" y="2371"/>
                </a:lnTo>
                <a:lnTo>
                  <a:pt x="1097" y="2377"/>
                </a:lnTo>
                <a:lnTo>
                  <a:pt x="1104" y="2371"/>
                </a:lnTo>
                <a:lnTo>
                  <a:pt x="1097" y="2364"/>
                </a:lnTo>
                <a:lnTo>
                  <a:pt x="1113" y="2358"/>
                </a:lnTo>
                <a:lnTo>
                  <a:pt x="1136" y="2388"/>
                </a:lnTo>
                <a:lnTo>
                  <a:pt x="1182" y="2381"/>
                </a:lnTo>
                <a:lnTo>
                  <a:pt x="1195" y="2372"/>
                </a:lnTo>
                <a:lnTo>
                  <a:pt x="1192" y="2401"/>
                </a:lnTo>
                <a:lnTo>
                  <a:pt x="1205" y="2420"/>
                </a:lnTo>
                <a:lnTo>
                  <a:pt x="1198" y="2427"/>
                </a:lnTo>
                <a:close/>
                <a:moveTo>
                  <a:pt x="1692" y="2002"/>
                </a:moveTo>
                <a:lnTo>
                  <a:pt x="1679" y="1993"/>
                </a:lnTo>
                <a:lnTo>
                  <a:pt x="1681" y="1986"/>
                </a:lnTo>
                <a:lnTo>
                  <a:pt x="1695" y="1982"/>
                </a:lnTo>
                <a:lnTo>
                  <a:pt x="1687" y="1962"/>
                </a:lnTo>
                <a:lnTo>
                  <a:pt x="1671" y="1956"/>
                </a:lnTo>
                <a:lnTo>
                  <a:pt x="1658" y="1933"/>
                </a:lnTo>
                <a:lnTo>
                  <a:pt x="1643" y="1930"/>
                </a:lnTo>
                <a:lnTo>
                  <a:pt x="1646" y="1921"/>
                </a:lnTo>
                <a:lnTo>
                  <a:pt x="1633" y="1910"/>
                </a:lnTo>
                <a:lnTo>
                  <a:pt x="1632" y="1898"/>
                </a:lnTo>
                <a:lnTo>
                  <a:pt x="1615" y="1904"/>
                </a:lnTo>
                <a:lnTo>
                  <a:pt x="1626" y="1884"/>
                </a:lnTo>
                <a:lnTo>
                  <a:pt x="1600" y="1891"/>
                </a:lnTo>
                <a:lnTo>
                  <a:pt x="1597" y="1902"/>
                </a:lnTo>
                <a:lnTo>
                  <a:pt x="1583" y="1898"/>
                </a:lnTo>
                <a:lnTo>
                  <a:pt x="1558" y="1871"/>
                </a:lnTo>
                <a:lnTo>
                  <a:pt x="1571" y="1859"/>
                </a:lnTo>
                <a:lnTo>
                  <a:pt x="1558" y="1839"/>
                </a:lnTo>
                <a:lnTo>
                  <a:pt x="1541" y="1838"/>
                </a:lnTo>
                <a:lnTo>
                  <a:pt x="1541" y="1829"/>
                </a:lnTo>
                <a:lnTo>
                  <a:pt x="1483" y="1807"/>
                </a:lnTo>
                <a:lnTo>
                  <a:pt x="1455" y="1807"/>
                </a:lnTo>
                <a:lnTo>
                  <a:pt x="1449" y="1816"/>
                </a:lnTo>
                <a:lnTo>
                  <a:pt x="1459" y="1822"/>
                </a:lnTo>
                <a:lnTo>
                  <a:pt x="1452" y="1852"/>
                </a:lnTo>
                <a:lnTo>
                  <a:pt x="1470" y="1856"/>
                </a:lnTo>
                <a:lnTo>
                  <a:pt x="1470" y="1862"/>
                </a:lnTo>
                <a:lnTo>
                  <a:pt x="1443" y="1914"/>
                </a:lnTo>
                <a:lnTo>
                  <a:pt x="1433" y="1914"/>
                </a:lnTo>
                <a:lnTo>
                  <a:pt x="1429" y="1902"/>
                </a:lnTo>
                <a:lnTo>
                  <a:pt x="1427" y="1924"/>
                </a:lnTo>
                <a:lnTo>
                  <a:pt x="1416" y="1920"/>
                </a:lnTo>
                <a:lnTo>
                  <a:pt x="1404" y="1931"/>
                </a:lnTo>
                <a:lnTo>
                  <a:pt x="1424" y="1953"/>
                </a:lnTo>
                <a:lnTo>
                  <a:pt x="1391" y="1956"/>
                </a:lnTo>
                <a:lnTo>
                  <a:pt x="1384" y="1975"/>
                </a:lnTo>
                <a:lnTo>
                  <a:pt x="1397" y="1989"/>
                </a:lnTo>
                <a:lnTo>
                  <a:pt x="1377" y="1999"/>
                </a:lnTo>
                <a:lnTo>
                  <a:pt x="1368" y="1990"/>
                </a:lnTo>
                <a:lnTo>
                  <a:pt x="1367" y="1977"/>
                </a:lnTo>
                <a:lnTo>
                  <a:pt x="1375" y="1962"/>
                </a:lnTo>
                <a:lnTo>
                  <a:pt x="1368" y="1957"/>
                </a:lnTo>
                <a:lnTo>
                  <a:pt x="1339" y="1998"/>
                </a:lnTo>
                <a:lnTo>
                  <a:pt x="1344" y="2005"/>
                </a:lnTo>
                <a:lnTo>
                  <a:pt x="1336" y="2018"/>
                </a:lnTo>
                <a:lnTo>
                  <a:pt x="1296" y="2032"/>
                </a:lnTo>
                <a:lnTo>
                  <a:pt x="1287" y="2047"/>
                </a:lnTo>
                <a:lnTo>
                  <a:pt x="1243" y="2070"/>
                </a:lnTo>
                <a:lnTo>
                  <a:pt x="1246" y="2083"/>
                </a:lnTo>
                <a:lnTo>
                  <a:pt x="1259" y="2085"/>
                </a:lnTo>
                <a:lnTo>
                  <a:pt x="1259" y="2101"/>
                </a:lnTo>
                <a:lnTo>
                  <a:pt x="1247" y="2091"/>
                </a:lnTo>
                <a:lnTo>
                  <a:pt x="1227" y="2098"/>
                </a:lnTo>
                <a:lnTo>
                  <a:pt x="1208" y="2117"/>
                </a:lnTo>
                <a:lnTo>
                  <a:pt x="1210" y="2129"/>
                </a:lnTo>
                <a:lnTo>
                  <a:pt x="1197" y="2155"/>
                </a:lnTo>
                <a:lnTo>
                  <a:pt x="1244" y="2237"/>
                </a:lnTo>
                <a:lnTo>
                  <a:pt x="1260" y="2237"/>
                </a:lnTo>
                <a:lnTo>
                  <a:pt x="1267" y="2222"/>
                </a:lnTo>
                <a:lnTo>
                  <a:pt x="1286" y="2222"/>
                </a:lnTo>
                <a:lnTo>
                  <a:pt x="1292" y="2237"/>
                </a:lnTo>
                <a:lnTo>
                  <a:pt x="1273" y="2244"/>
                </a:lnTo>
                <a:lnTo>
                  <a:pt x="1280" y="2256"/>
                </a:lnTo>
                <a:lnTo>
                  <a:pt x="1263" y="2277"/>
                </a:lnTo>
                <a:lnTo>
                  <a:pt x="1293" y="2277"/>
                </a:lnTo>
                <a:lnTo>
                  <a:pt x="1290" y="2264"/>
                </a:lnTo>
                <a:lnTo>
                  <a:pt x="1305" y="2260"/>
                </a:lnTo>
                <a:lnTo>
                  <a:pt x="1321" y="2290"/>
                </a:lnTo>
                <a:lnTo>
                  <a:pt x="1345" y="2286"/>
                </a:lnTo>
                <a:lnTo>
                  <a:pt x="1362" y="2290"/>
                </a:lnTo>
                <a:lnTo>
                  <a:pt x="1364" y="2281"/>
                </a:lnTo>
                <a:lnTo>
                  <a:pt x="1410" y="2273"/>
                </a:lnTo>
                <a:lnTo>
                  <a:pt x="1397" y="2250"/>
                </a:lnTo>
                <a:lnTo>
                  <a:pt x="1420" y="2260"/>
                </a:lnTo>
                <a:lnTo>
                  <a:pt x="1436" y="2244"/>
                </a:lnTo>
                <a:lnTo>
                  <a:pt x="1447" y="2256"/>
                </a:lnTo>
                <a:lnTo>
                  <a:pt x="1463" y="2234"/>
                </a:lnTo>
                <a:lnTo>
                  <a:pt x="1492" y="2237"/>
                </a:lnTo>
                <a:lnTo>
                  <a:pt x="1501" y="2225"/>
                </a:lnTo>
                <a:lnTo>
                  <a:pt x="1486" y="2220"/>
                </a:lnTo>
                <a:lnTo>
                  <a:pt x="1495" y="2198"/>
                </a:lnTo>
                <a:lnTo>
                  <a:pt x="1515" y="2199"/>
                </a:lnTo>
                <a:lnTo>
                  <a:pt x="1515" y="2212"/>
                </a:lnTo>
                <a:lnTo>
                  <a:pt x="1522" y="2212"/>
                </a:lnTo>
                <a:lnTo>
                  <a:pt x="1550" y="2198"/>
                </a:lnTo>
                <a:lnTo>
                  <a:pt x="1535" y="2181"/>
                </a:lnTo>
                <a:lnTo>
                  <a:pt x="1551" y="2173"/>
                </a:lnTo>
                <a:lnTo>
                  <a:pt x="1554" y="2183"/>
                </a:lnTo>
                <a:lnTo>
                  <a:pt x="1566" y="2186"/>
                </a:lnTo>
                <a:lnTo>
                  <a:pt x="1560" y="2165"/>
                </a:lnTo>
                <a:lnTo>
                  <a:pt x="1580" y="2179"/>
                </a:lnTo>
                <a:lnTo>
                  <a:pt x="1576" y="2147"/>
                </a:lnTo>
                <a:lnTo>
                  <a:pt x="1602" y="2178"/>
                </a:lnTo>
                <a:lnTo>
                  <a:pt x="1590" y="2181"/>
                </a:lnTo>
                <a:lnTo>
                  <a:pt x="1594" y="2192"/>
                </a:lnTo>
                <a:lnTo>
                  <a:pt x="1602" y="2198"/>
                </a:lnTo>
                <a:lnTo>
                  <a:pt x="1616" y="2192"/>
                </a:lnTo>
                <a:lnTo>
                  <a:pt x="1616" y="2162"/>
                </a:lnTo>
                <a:lnTo>
                  <a:pt x="1638" y="2146"/>
                </a:lnTo>
                <a:lnTo>
                  <a:pt x="1646" y="2122"/>
                </a:lnTo>
                <a:lnTo>
                  <a:pt x="1666" y="2104"/>
                </a:lnTo>
                <a:lnTo>
                  <a:pt x="1653" y="2075"/>
                </a:lnTo>
                <a:lnTo>
                  <a:pt x="1664" y="2061"/>
                </a:lnTo>
                <a:lnTo>
                  <a:pt x="1675" y="2060"/>
                </a:lnTo>
                <a:lnTo>
                  <a:pt x="1678" y="2045"/>
                </a:lnTo>
                <a:lnTo>
                  <a:pt x="1656" y="2039"/>
                </a:lnTo>
                <a:lnTo>
                  <a:pt x="1656" y="2024"/>
                </a:lnTo>
                <a:lnTo>
                  <a:pt x="1684" y="2016"/>
                </a:lnTo>
                <a:lnTo>
                  <a:pt x="1694" y="2031"/>
                </a:lnTo>
                <a:lnTo>
                  <a:pt x="1700" y="2024"/>
                </a:lnTo>
                <a:lnTo>
                  <a:pt x="1689" y="2006"/>
                </a:lnTo>
                <a:lnTo>
                  <a:pt x="1692" y="2002"/>
                </a:lnTo>
                <a:close/>
                <a:moveTo>
                  <a:pt x="943" y="1532"/>
                </a:moveTo>
                <a:lnTo>
                  <a:pt x="947" y="1523"/>
                </a:lnTo>
                <a:lnTo>
                  <a:pt x="929" y="1510"/>
                </a:lnTo>
                <a:lnTo>
                  <a:pt x="931" y="1503"/>
                </a:lnTo>
                <a:lnTo>
                  <a:pt x="947" y="1508"/>
                </a:lnTo>
                <a:lnTo>
                  <a:pt x="926" y="1473"/>
                </a:lnTo>
                <a:lnTo>
                  <a:pt x="926" y="1447"/>
                </a:lnTo>
                <a:lnTo>
                  <a:pt x="946" y="1448"/>
                </a:lnTo>
                <a:lnTo>
                  <a:pt x="950" y="1440"/>
                </a:lnTo>
                <a:lnTo>
                  <a:pt x="1002" y="1443"/>
                </a:lnTo>
                <a:lnTo>
                  <a:pt x="1005" y="1431"/>
                </a:lnTo>
                <a:lnTo>
                  <a:pt x="1016" y="1434"/>
                </a:lnTo>
                <a:lnTo>
                  <a:pt x="1022" y="1411"/>
                </a:lnTo>
                <a:lnTo>
                  <a:pt x="1044" y="1408"/>
                </a:lnTo>
                <a:lnTo>
                  <a:pt x="1047" y="1382"/>
                </a:lnTo>
                <a:lnTo>
                  <a:pt x="1040" y="1356"/>
                </a:lnTo>
                <a:lnTo>
                  <a:pt x="1032" y="1355"/>
                </a:lnTo>
                <a:lnTo>
                  <a:pt x="1029" y="1363"/>
                </a:lnTo>
                <a:lnTo>
                  <a:pt x="1018" y="1359"/>
                </a:lnTo>
                <a:lnTo>
                  <a:pt x="1016" y="1368"/>
                </a:lnTo>
                <a:lnTo>
                  <a:pt x="1002" y="1362"/>
                </a:lnTo>
                <a:lnTo>
                  <a:pt x="995" y="1371"/>
                </a:lnTo>
                <a:lnTo>
                  <a:pt x="995" y="1382"/>
                </a:lnTo>
                <a:lnTo>
                  <a:pt x="983" y="1388"/>
                </a:lnTo>
                <a:lnTo>
                  <a:pt x="985" y="1397"/>
                </a:lnTo>
                <a:lnTo>
                  <a:pt x="963" y="1392"/>
                </a:lnTo>
                <a:lnTo>
                  <a:pt x="966" y="1404"/>
                </a:lnTo>
                <a:lnTo>
                  <a:pt x="944" y="1417"/>
                </a:lnTo>
                <a:lnTo>
                  <a:pt x="923" y="1421"/>
                </a:lnTo>
                <a:lnTo>
                  <a:pt x="905" y="1418"/>
                </a:lnTo>
                <a:lnTo>
                  <a:pt x="904" y="1408"/>
                </a:lnTo>
                <a:lnTo>
                  <a:pt x="887" y="1407"/>
                </a:lnTo>
                <a:lnTo>
                  <a:pt x="878" y="1412"/>
                </a:lnTo>
                <a:lnTo>
                  <a:pt x="874" y="1407"/>
                </a:lnTo>
                <a:lnTo>
                  <a:pt x="871" y="1424"/>
                </a:lnTo>
                <a:lnTo>
                  <a:pt x="881" y="1428"/>
                </a:lnTo>
                <a:lnTo>
                  <a:pt x="867" y="1434"/>
                </a:lnTo>
                <a:lnTo>
                  <a:pt x="864" y="1425"/>
                </a:lnTo>
                <a:lnTo>
                  <a:pt x="856" y="1438"/>
                </a:lnTo>
                <a:lnTo>
                  <a:pt x="867" y="1451"/>
                </a:lnTo>
                <a:lnTo>
                  <a:pt x="859" y="1454"/>
                </a:lnTo>
                <a:lnTo>
                  <a:pt x="859" y="1473"/>
                </a:lnTo>
                <a:lnTo>
                  <a:pt x="867" y="1470"/>
                </a:lnTo>
                <a:lnTo>
                  <a:pt x="854" y="1489"/>
                </a:lnTo>
                <a:lnTo>
                  <a:pt x="854" y="1510"/>
                </a:lnTo>
                <a:lnTo>
                  <a:pt x="865" y="1508"/>
                </a:lnTo>
                <a:lnTo>
                  <a:pt x="862" y="1519"/>
                </a:lnTo>
                <a:lnTo>
                  <a:pt x="875" y="1522"/>
                </a:lnTo>
                <a:lnTo>
                  <a:pt x="881" y="1535"/>
                </a:lnTo>
                <a:lnTo>
                  <a:pt x="905" y="1542"/>
                </a:lnTo>
                <a:lnTo>
                  <a:pt x="918" y="1539"/>
                </a:lnTo>
                <a:lnTo>
                  <a:pt x="943" y="1532"/>
                </a:lnTo>
                <a:close/>
                <a:moveTo>
                  <a:pt x="2341" y="2390"/>
                </a:moveTo>
                <a:lnTo>
                  <a:pt x="2350" y="2388"/>
                </a:lnTo>
                <a:lnTo>
                  <a:pt x="2358" y="2371"/>
                </a:lnTo>
                <a:lnTo>
                  <a:pt x="2347" y="2358"/>
                </a:lnTo>
                <a:lnTo>
                  <a:pt x="2321" y="2358"/>
                </a:lnTo>
                <a:lnTo>
                  <a:pt x="2319" y="2341"/>
                </a:lnTo>
                <a:lnTo>
                  <a:pt x="2299" y="2313"/>
                </a:lnTo>
                <a:lnTo>
                  <a:pt x="2301" y="2297"/>
                </a:lnTo>
                <a:lnTo>
                  <a:pt x="2288" y="2290"/>
                </a:lnTo>
                <a:lnTo>
                  <a:pt x="2289" y="2240"/>
                </a:lnTo>
                <a:lnTo>
                  <a:pt x="2270" y="2218"/>
                </a:lnTo>
                <a:lnTo>
                  <a:pt x="2259" y="2217"/>
                </a:lnTo>
                <a:lnTo>
                  <a:pt x="2240" y="2195"/>
                </a:lnTo>
                <a:lnTo>
                  <a:pt x="2217" y="2194"/>
                </a:lnTo>
                <a:lnTo>
                  <a:pt x="2208" y="2185"/>
                </a:lnTo>
                <a:lnTo>
                  <a:pt x="2154" y="2205"/>
                </a:lnTo>
                <a:lnTo>
                  <a:pt x="2136" y="2221"/>
                </a:lnTo>
                <a:lnTo>
                  <a:pt x="2130" y="2237"/>
                </a:lnTo>
                <a:lnTo>
                  <a:pt x="2142" y="2257"/>
                </a:lnTo>
                <a:lnTo>
                  <a:pt x="2135" y="2266"/>
                </a:lnTo>
                <a:lnTo>
                  <a:pt x="2142" y="2302"/>
                </a:lnTo>
                <a:lnTo>
                  <a:pt x="2135" y="2313"/>
                </a:lnTo>
                <a:lnTo>
                  <a:pt x="2148" y="2325"/>
                </a:lnTo>
                <a:lnTo>
                  <a:pt x="2139" y="2341"/>
                </a:lnTo>
                <a:lnTo>
                  <a:pt x="2174" y="2348"/>
                </a:lnTo>
                <a:lnTo>
                  <a:pt x="2184" y="2365"/>
                </a:lnTo>
                <a:lnTo>
                  <a:pt x="2195" y="2367"/>
                </a:lnTo>
                <a:lnTo>
                  <a:pt x="2204" y="2381"/>
                </a:lnTo>
                <a:lnTo>
                  <a:pt x="2197" y="2387"/>
                </a:lnTo>
                <a:lnTo>
                  <a:pt x="2226" y="2413"/>
                </a:lnTo>
                <a:lnTo>
                  <a:pt x="2253" y="2403"/>
                </a:lnTo>
                <a:lnTo>
                  <a:pt x="2298" y="2424"/>
                </a:lnTo>
                <a:lnTo>
                  <a:pt x="2289" y="2392"/>
                </a:lnTo>
                <a:lnTo>
                  <a:pt x="2295" y="2387"/>
                </a:lnTo>
                <a:lnTo>
                  <a:pt x="2315" y="2414"/>
                </a:lnTo>
                <a:lnTo>
                  <a:pt x="2338" y="2413"/>
                </a:lnTo>
                <a:lnTo>
                  <a:pt x="2351" y="2424"/>
                </a:lnTo>
                <a:lnTo>
                  <a:pt x="2365" y="2423"/>
                </a:lnTo>
                <a:lnTo>
                  <a:pt x="2357" y="2407"/>
                </a:lnTo>
                <a:lnTo>
                  <a:pt x="2344" y="2400"/>
                </a:lnTo>
                <a:lnTo>
                  <a:pt x="2341" y="2390"/>
                </a:lnTo>
                <a:close/>
                <a:moveTo>
                  <a:pt x="1068" y="1581"/>
                </a:moveTo>
                <a:lnTo>
                  <a:pt x="1063" y="1570"/>
                </a:lnTo>
                <a:lnTo>
                  <a:pt x="1047" y="1572"/>
                </a:lnTo>
                <a:lnTo>
                  <a:pt x="1021" y="1546"/>
                </a:lnTo>
                <a:lnTo>
                  <a:pt x="998" y="1541"/>
                </a:lnTo>
                <a:lnTo>
                  <a:pt x="989" y="1528"/>
                </a:lnTo>
                <a:lnTo>
                  <a:pt x="989" y="1503"/>
                </a:lnTo>
                <a:lnTo>
                  <a:pt x="980" y="1499"/>
                </a:lnTo>
                <a:lnTo>
                  <a:pt x="978" y="1531"/>
                </a:lnTo>
                <a:lnTo>
                  <a:pt x="956" y="1529"/>
                </a:lnTo>
                <a:lnTo>
                  <a:pt x="960" y="1555"/>
                </a:lnTo>
                <a:lnTo>
                  <a:pt x="953" y="1565"/>
                </a:lnTo>
                <a:lnTo>
                  <a:pt x="936" y="1555"/>
                </a:lnTo>
                <a:lnTo>
                  <a:pt x="940" y="1545"/>
                </a:lnTo>
                <a:lnTo>
                  <a:pt x="903" y="1552"/>
                </a:lnTo>
                <a:lnTo>
                  <a:pt x="900" y="1606"/>
                </a:lnTo>
                <a:lnTo>
                  <a:pt x="910" y="1636"/>
                </a:lnTo>
                <a:lnTo>
                  <a:pt x="923" y="1630"/>
                </a:lnTo>
                <a:lnTo>
                  <a:pt x="921" y="1620"/>
                </a:lnTo>
                <a:lnTo>
                  <a:pt x="930" y="1621"/>
                </a:lnTo>
                <a:lnTo>
                  <a:pt x="936" y="1633"/>
                </a:lnTo>
                <a:lnTo>
                  <a:pt x="930" y="1642"/>
                </a:lnTo>
                <a:lnTo>
                  <a:pt x="944" y="1650"/>
                </a:lnTo>
                <a:lnTo>
                  <a:pt x="944" y="1642"/>
                </a:lnTo>
                <a:lnTo>
                  <a:pt x="957" y="1643"/>
                </a:lnTo>
                <a:lnTo>
                  <a:pt x="959" y="1632"/>
                </a:lnTo>
                <a:lnTo>
                  <a:pt x="967" y="1632"/>
                </a:lnTo>
                <a:lnTo>
                  <a:pt x="973" y="1640"/>
                </a:lnTo>
                <a:lnTo>
                  <a:pt x="963" y="1650"/>
                </a:lnTo>
                <a:lnTo>
                  <a:pt x="966" y="1660"/>
                </a:lnTo>
                <a:lnTo>
                  <a:pt x="983" y="1666"/>
                </a:lnTo>
                <a:lnTo>
                  <a:pt x="1011" y="1653"/>
                </a:lnTo>
                <a:lnTo>
                  <a:pt x="1011" y="1634"/>
                </a:lnTo>
                <a:lnTo>
                  <a:pt x="1038" y="1616"/>
                </a:lnTo>
                <a:lnTo>
                  <a:pt x="1041" y="1597"/>
                </a:lnTo>
                <a:lnTo>
                  <a:pt x="1060" y="1603"/>
                </a:lnTo>
                <a:lnTo>
                  <a:pt x="1063" y="1581"/>
                </a:lnTo>
                <a:lnTo>
                  <a:pt x="1068" y="1581"/>
                </a:lnTo>
                <a:close/>
                <a:moveTo>
                  <a:pt x="2200" y="2653"/>
                </a:moveTo>
                <a:lnTo>
                  <a:pt x="2208" y="2640"/>
                </a:lnTo>
                <a:lnTo>
                  <a:pt x="2179" y="2612"/>
                </a:lnTo>
                <a:lnTo>
                  <a:pt x="2149" y="2601"/>
                </a:lnTo>
                <a:lnTo>
                  <a:pt x="2136" y="2629"/>
                </a:lnTo>
                <a:lnTo>
                  <a:pt x="2120" y="2627"/>
                </a:lnTo>
                <a:lnTo>
                  <a:pt x="2135" y="2633"/>
                </a:lnTo>
                <a:lnTo>
                  <a:pt x="2125" y="2640"/>
                </a:lnTo>
                <a:lnTo>
                  <a:pt x="2135" y="2648"/>
                </a:lnTo>
                <a:lnTo>
                  <a:pt x="2143" y="2640"/>
                </a:lnTo>
                <a:lnTo>
                  <a:pt x="2154" y="2663"/>
                </a:lnTo>
                <a:lnTo>
                  <a:pt x="2133" y="2681"/>
                </a:lnTo>
                <a:lnTo>
                  <a:pt x="2125" y="2704"/>
                </a:lnTo>
                <a:lnTo>
                  <a:pt x="2116" y="2702"/>
                </a:lnTo>
                <a:lnTo>
                  <a:pt x="2112" y="2711"/>
                </a:lnTo>
                <a:lnTo>
                  <a:pt x="2122" y="2720"/>
                </a:lnTo>
                <a:lnTo>
                  <a:pt x="2115" y="2731"/>
                </a:lnTo>
                <a:lnTo>
                  <a:pt x="2126" y="2740"/>
                </a:lnTo>
                <a:lnTo>
                  <a:pt x="2128" y="2760"/>
                </a:lnTo>
                <a:lnTo>
                  <a:pt x="2146" y="2743"/>
                </a:lnTo>
                <a:lnTo>
                  <a:pt x="2152" y="2747"/>
                </a:lnTo>
                <a:lnTo>
                  <a:pt x="2151" y="2776"/>
                </a:lnTo>
                <a:lnTo>
                  <a:pt x="2168" y="2784"/>
                </a:lnTo>
                <a:lnTo>
                  <a:pt x="2184" y="2766"/>
                </a:lnTo>
                <a:lnTo>
                  <a:pt x="2178" y="2753"/>
                </a:lnTo>
                <a:lnTo>
                  <a:pt x="2188" y="2743"/>
                </a:lnTo>
                <a:lnTo>
                  <a:pt x="2182" y="2718"/>
                </a:lnTo>
                <a:lnTo>
                  <a:pt x="2187" y="2714"/>
                </a:lnTo>
                <a:lnTo>
                  <a:pt x="2201" y="2725"/>
                </a:lnTo>
                <a:lnTo>
                  <a:pt x="2207" y="2705"/>
                </a:lnTo>
                <a:lnTo>
                  <a:pt x="2198" y="2701"/>
                </a:lnTo>
                <a:lnTo>
                  <a:pt x="2182" y="2705"/>
                </a:lnTo>
                <a:lnTo>
                  <a:pt x="2182" y="2679"/>
                </a:lnTo>
                <a:lnTo>
                  <a:pt x="2161" y="2672"/>
                </a:lnTo>
                <a:lnTo>
                  <a:pt x="2164" y="2658"/>
                </a:lnTo>
                <a:lnTo>
                  <a:pt x="2200" y="2653"/>
                </a:lnTo>
                <a:close/>
                <a:moveTo>
                  <a:pt x="2092" y="2570"/>
                </a:moveTo>
                <a:lnTo>
                  <a:pt x="2077" y="2563"/>
                </a:lnTo>
                <a:lnTo>
                  <a:pt x="2079" y="2552"/>
                </a:lnTo>
                <a:lnTo>
                  <a:pt x="2054" y="2545"/>
                </a:lnTo>
                <a:lnTo>
                  <a:pt x="2040" y="2552"/>
                </a:lnTo>
                <a:lnTo>
                  <a:pt x="2028" y="2542"/>
                </a:lnTo>
                <a:lnTo>
                  <a:pt x="2019" y="2555"/>
                </a:lnTo>
                <a:lnTo>
                  <a:pt x="2011" y="2531"/>
                </a:lnTo>
                <a:lnTo>
                  <a:pt x="1985" y="2532"/>
                </a:lnTo>
                <a:lnTo>
                  <a:pt x="1998" y="2541"/>
                </a:lnTo>
                <a:lnTo>
                  <a:pt x="1999" y="2550"/>
                </a:lnTo>
                <a:lnTo>
                  <a:pt x="2008" y="2551"/>
                </a:lnTo>
                <a:lnTo>
                  <a:pt x="2008" y="2563"/>
                </a:lnTo>
                <a:lnTo>
                  <a:pt x="1992" y="2564"/>
                </a:lnTo>
                <a:lnTo>
                  <a:pt x="1986" y="2577"/>
                </a:lnTo>
                <a:lnTo>
                  <a:pt x="1992" y="2581"/>
                </a:lnTo>
                <a:lnTo>
                  <a:pt x="1998" y="2571"/>
                </a:lnTo>
                <a:lnTo>
                  <a:pt x="2004" y="2577"/>
                </a:lnTo>
                <a:lnTo>
                  <a:pt x="1995" y="2588"/>
                </a:lnTo>
                <a:lnTo>
                  <a:pt x="1983" y="2588"/>
                </a:lnTo>
                <a:lnTo>
                  <a:pt x="1994" y="2594"/>
                </a:lnTo>
                <a:lnTo>
                  <a:pt x="1983" y="2606"/>
                </a:lnTo>
                <a:lnTo>
                  <a:pt x="1991" y="2612"/>
                </a:lnTo>
                <a:lnTo>
                  <a:pt x="1975" y="2619"/>
                </a:lnTo>
                <a:lnTo>
                  <a:pt x="2004" y="2626"/>
                </a:lnTo>
                <a:lnTo>
                  <a:pt x="2002" y="2648"/>
                </a:lnTo>
                <a:lnTo>
                  <a:pt x="2048" y="2658"/>
                </a:lnTo>
                <a:lnTo>
                  <a:pt x="2024" y="2629"/>
                </a:lnTo>
                <a:lnTo>
                  <a:pt x="2030" y="2623"/>
                </a:lnTo>
                <a:lnTo>
                  <a:pt x="2060" y="2620"/>
                </a:lnTo>
                <a:lnTo>
                  <a:pt x="2058" y="2637"/>
                </a:lnTo>
                <a:lnTo>
                  <a:pt x="2087" y="2640"/>
                </a:lnTo>
                <a:lnTo>
                  <a:pt x="2093" y="2636"/>
                </a:lnTo>
                <a:lnTo>
                  <a:pt x="2089" y="2623"/>
                </a:lnTo>
                <a:lnTo>
                  <a:pt x="2070" y="2601"/>
                </a:lnTo>
                <a:lnTo>
                  <a:pt x="2103" y="2601"/>
                </a:lnTo>
                <a:lnTo>
                  <a:pt x="2107" y="2590"/>
                </a:lnTo>
                <a:lnTo>
                  <a:pt x="2097" y="2586"/>
                </a:lnTo>
                <a:lnTo>
                  <a:pt x="2092" y="2570"/>
                </a:lnTo>
                <a:close/>
                <a:moveTo>
                  <a:pt x="2081" y="2681"/>
                </a:moveTo>
                <a:lnTo>
                  <a:pt x="2076" y="2671"/>
                </a:lnTo>
                <a:lnTo>
                  <a:pt x="2034" y="2663"/>
                </a:lnTo>
                <a:lnTo>
                  <a:pt x="2022" y="2671"/>
                </a:lnTo>
                <a:lnTo>
                  <a:pt x="2022" y="2681"/>
                </a:lnTo>
                <a:lnTo>
                  <a:pt x="2017" y="2676"/>
                </a:lnTo>
                <a:lnTo>
                  <a:pt x="2014" y="2661"/>
                </a:lnTo>
                <a:lnTo>
                  <a:pt x="1989" y="2666"/>
                </a:lnTo>
                <a:lnTo>
                  <a:pt x="1989" y="2653"/>
                </a:lnTo>
                <a:lnTo>
                  <a:pt x="1962" y="2637"/>
                </a:lnTo>
                <a:lnTo>
                  <a:pt x="1933" y="2661"/>
                </a:lnTo>
                <a:lnTo>
                  <a:pt x="1921" y="2661"/>
                </a:lnTo>
                <a:lnTo>
                  <a:pt x="1921" y="2672"/>
                </a:lnTo>
                <a:lnTo>
                  <a:pt x="1903" y="2682"/>
                </a:lnTo>
                <a:lnTo>
                  <a:pt x="1910" y="2698"/>
                </a:lnTo>
                <a:lnTo>
                  <a:pt x="1901" y="2711"/>
                </a:lnTo>
                <a:lnTo>
                  <a:pt x="1910" y="2715"/>
                </a:lnTo>
                <a:lnTo>
                  <a:pt x="1901" y="2727"/>
                </a:lnTo>
                <a:lnTo>
                  <a:pt x="1916" y="2761"/>
                </a:lnTo>
                <a:lnTo>
                  <a:pt x="1927" y="2754"/>
                </a:lnTo>
                <a:lnTo>
                  <a:pt x="1940" y="2763"/>
                </a:lnTo>
                <a:lnTo>
                  <a:pt x="2001" y="2734"/>
                </a:lnTo>
                <a:lnTo>
                  <a:pt x="2008" y="2715"/>
                </a:lnTo>
                <a:lnTo>
                  <a:pt x="2025" y="2715"/>
                </a:lnTo>
                <a:lnTo>
                  <a:pt x="2021" y="2705"/>
                </a:lnTo>
                <a:lnTo>
                  <a:pt x="2032" y="2698"/>
                </a:lnTo>
                <a:lnTo>
                  <a:pt x="2030" y="2686"/>
                </a:lnTo>
                <a:lnTo>
                  <a:pt x="2043" y="2689"/>
                </a:lnTo>
                <a:lnTo>
                  <a:pt x="2050" y="2676"/>
                </a:lnTo>
                <a:lnTo>
                  <a:pt x="2070" y="2712"/>
                </a:lnTo>
                <a:lnTo>
                  <a:pt x="2071" y="2682"/>
                </a:lnTo>
                <a:lnTo>
                  <a:pt x="2093" y="2707"/>
                </a:lnTo>
                <a:lnTo>
                  <a:pt x="2106" y="2691"/>
                </a:lnTo>
                <a:lnTo>
                  <a:pt x="2102" y="2673"/>
                </a:lnTo>
                <a:lnTo>
                  <a:pt x="2081" y="2681"/>
                </a:lnTo>
                <a:close/>
                <a:moveTo>
                  <a:pt x="1077" y="1802"/>
                </a:moveTo>
                <a:lnTo>
                  <a:pt x="1070" y="1812"/>
                </a:lnTo>
                <a:lnTo>
                  <a:pt x="1071" y="1825"/>
                </a:lnTo>
                <a:lnTo>
                  <a:pt x="1083" y="1835"/>
                </a:lnTo>
                <a:lnTo>
                  <a:pt x="1077" y="1855"/>
                </a:lnTo>
                <a:lnTo>
                  <a:pt x="1096" y="1853"/>
                </a:lnTo>
                <a:lnTo>
                  <a:pt x="1091" y="1838"/>
                </a:lnTo>
                <a:lnTo>
                  <a:pt x="1101" y="1839"/>
                </a:lnTo>
                <a:lnTo>
                  <a:pt x="1104" y="1829"/>
                </a:lnTo>
                <a:lnTo>
                  <a:pt x="1116" y="1848"/>
                </a:lnTo>
                <a:lnTo>
                  <a:pt x="1129" y="1838"/>
                </a:lnTo>
                <a:lnTo>
                  <a:pt x="1140" y="1846"/>
                </a:lnTo>
                <a:lnTo>
                  <a:pt x="1139" y="1840"/>
                </a:lnTo>
                <a:lnTo>
                  <a:pt x="1149" y="1838"/>
                </a:lnTo>
                <a:lnTo>
                  <a:pt x="1145" y="1829"/>
                </a:lnTo>
                <a:lnTo>
                  <a:pt x="1155" y="1817"/>
                </a:lnTo>
                <a:lnTo>
                  <a:pt x="1148" y="1797"/>
                </a:lnTo>
                <a:lnTo>
                  <a:pt x="1135" y="1809"/>
                </a:lnTo>
                <a:lnTo>
                  <a:pt x="1139" y="1773"/>
                </a:lnTo>
                <a:lnTo>
                  <a:pt x="1113" y="1780"/>
                </a:lnTo>
                <a:lnTo>
                  <a:pt x="1107" y="1774"/>
                </a:lnTo>
                <a:lnTo>
                  <a:pt x="1112" y="1763"/>
                </a:lnTo>
                <a:lnTo>
                  <a:pt x="1103" y="1768"/>
                </a:lnTo>
                <a:lnTo>
                  <a:pt x="1099" y="1757"/>
                </a:lnTo>
                <a:lnTo>
                  <a:pt x="1099" y="1741"/>
                </a:lnTo>
                <a:lnTo>
                  <a:pt x="1110" y="1735"/>
                </a:lnTo>
                <a:lnTo>
                  <a:pt x="1112" y="1719"/>
                </a:lnTo>
                <a:lnTo>
                  <a:pt x="1093" y="1724"/>
                </a:lnTo>
                <a:lnTo>
                  <a:pt x="1096" y="1709"/>
                </a:lnTo>
                <a:lnTo>
                  <a:pt x="1087" y="1717"/>
                </a:lnTo>
                <a:lnTo>
                  <a:pt x="1071" y="1709"/>
                </a:lnTo>
                <a:lnTo>
                  <a:pt x="1063" y="1718"/>
                </a:lnTo>
                <a:lnTo>
                  <a:pt x="1073" y="1744"/>
                </a:lnTo>
                <a:lnTo>
                  <a:pt x="1064" y="1767"/>
                </a:lnTo>
                <a:lnTo>
                  <a:pt x="1070" y="1777"/>
                </a:lnTo>
                <a:lnTo>
                  <a:pt x="1064" y="1789"/>
                </a:lnTo>
                <a:lnTo>
                  <a:pt x="1078" y="1781"/>
                </a:lnTo>
                <a:lnTo>
                  <a:pt x="1090" y="1791"/>
                </a:lnTo>
                <a:lnTo>
                  <a:pt x="1084" y="1804"/>
                </a:lnTo>
                <a:lnTo>
                  <a:pt x="1077" y="1802"/>
                </a:lnTo>
                <a:close/>
                <a:moveTo>
                  <a:pt x="1511" y="1238"/>
                </a:moveTo>
                <a:lnTo>
                  <a:pt x="1505" y="1221"/>
                </a:lnTo>
                <a:lnTo>
                  <a:pt x="1501" y="1244"/>
                </a:lnTo>
                <a:lnTo>
                  <a:pt x="1491" y="1252"/>
                </a:lnTo>
                <a:lnTo>
                  <a:pt x="1453" y="1245"/>
                </a:lnTo>
                <a:lnTo>
                  <a:pt x="1440" y="1237"/>
                </a:lnTo>
                <a:lnTo>
                  <a:pt x="1432" y="1270"/>
                </a:lnTo>
                <a:lnTo>
                  <a:pt x="1455" y="1271"/>
                </a:lnTo>
                <a:lnTo>
                  <a:pt x="1476" y="1286"/>
                </a:lnTo>
                <a:lnTo>
                  <a:pt x="1492" y="1287"/>
                </a:lnTo>
                <a:lnTo>
                  <a:pt x="1519" y="1254"/>
                </a:lnTo>
                <a:lnTo>
                  <a:pt x="1544" y="1255"/>
                </a:lnTo>
                <a:lnTo>
                  <a:pt x="1550" y="1263"/>
                </a:lnTo>
                <a:lnTo>
                  <a:pt x="1577" y="1260"/>
                </a:lnTo>
                <a:lnTo>
                  <a:pt x="1583" y="1276"/>
                </a:lnTo>
                <a:lnTo>
                  <a:pt x="1591" y="1265"/>
                </a:lnTo>
                <a:lnTo>
                  <a:pt x="1606" y="1265"/>
                </a:lnTo>
                <a:lnTo>
                  <a:pt x="1617" y="1278"/>
                </a:lnTo>
                <a:lnTo>
                  <a:pt x="1616" y="1289"/>
                </a:lnTo>
                <a:lnTo>
                  <a:pt x="1629" y="1283"/>
                </a:lnTo>
                <a:lnTo>
                  <a:pt x="1632" y="1300"/>
                </a:lnTo>
                <a:lnTo>
                  <a:pt x="1623" y="1301"/>
                </a:lnTo>
                <a:lnTo>
                  <a:pt x="1619" y="1314"/>
                </a:lnTo>
                <a:lnTo>
                  <a:pt x="1600" y="1319"/>
                </a:lnTo>
                <a:lnTo>
                  <a:pt x="1609" y="1332"/>
                </a:lnTo>
                <a:lnTo>
                  <a:pt x="1640" y="1340"/>
                </a:lnTo>
                <a:lnTo>
                  <a:pt x="1643" y="1323"/>
                </a:lnTo>
                <a:lnTo>
                  <a:pt x="1649" y="1332"/>
                </a:lnTo>
                <a:lnTo>
                  <a:pt x="1671" y="1320"/>
                </a:lnTo>
                <a:lnTo>
                  <a:pt x="1662" y="1284"/>
                </a:lnTo>
                <a:lnTo>
                  <a:pt x="1677" y="1281"/>
                </a:lnTo>
                <a:lnTo>
                  <a:pt x="1671" y="1254"/>
                </a:lnTo>
                <a:lnTo>
                  <a:pt x="1652" y="1261"/>
                </a:lnTo>
                <a:lnTo>
                  <a:pt x="1645" y="1248"/>
                </a:lnTo>
                <a:lnTo>
                  <a:pt x="1655" y="1244"/>
                </a:lnTo>
                <a:lnTo>
                  <a:pt x="1652" y="1238"/>
                </a:lnTo>
                <a:lnTo>
                  <a:pt x="1617" y="1237"/>
                </a:lnTo>
                <a:lnTo>
                  <a:pt x="1596" y="1244"/>
                </a:lnTo>
                <a:lnTo>
                  <a:pt x="1579" y="1229"/>
                </a:lnTo>
                <a:lnTo>
                  <a:pt x="1597" y="1221"/>
                </a:lnTo>
                <a:lnTo>
                  <a:pt x="1579" y="1208"/>
                </a:lnTo>
                <a:lnTo>
                  <a:pt x="1584" y="1199"/>
                </a:lnTo>
                <a:lnTo>
                  <a:pt x="1599" y="1203"/>
                </a:lnTo>
                <a:lnTo>
                  <a:pt x="1600" y="1182"/>
                </a:lnTo>
                <a:lnTo>
                  <a:pt x="1612" y="1192"/>
                </a:lnTo>
                <a:lnTo>
                  <a:pt x="1619" y="1179"/>
                </a:lnTo>
                <a:lnTo>
                  <a:pt x="1629" y="1176"/>
                </a:lnTo>
                <a:lnTo>
                  <a:pt x="1639" y="1191"/>
                </a:lnTo>
                <a:lnTo>
                  <a:pt x="1643" y="1185"/>
                </a:lnTo>
                <a:lnTo>
                  <a:pt x="1642" y="1167"/>
                </a:lnTo>
                <a:lnTo>
                  <a:pt x="1623" y="1160"/>
                </a:lnTo>
                <a:lnTo>
                  <a:pt x="1616" y="1144"/>
                </a:lnTo>
                <a:lnTo>
                  <a:pt x="1594" y="1139"/>
                </a:lnTo>
                <a:lnTo>
                  <a:pt x="1589" y="1149"/>
                </a:lnTo>
                <a:lnTo>
                  <a:pt x="1576" y="1147"/>
                </a:lnTo>
                <a:lnTo>
                  <a:pt x="1564" y="1123"/>
                </a:lnTo>
                <a:lnTo>
                  <a:pt x="1553" y="1118"/>
                </a:lnTo>
                <a:lnTo>
                  <a:pt x="1524" y="1137"/>
                </a:lnTo>
                <a:lnTo>
                  <a:pt x="1522" y="1143"/>
                </a:lnTo>
                <a:lnTo>
                  <a:pt x="1545" y="1160"/>
                </a:lnTo>
                <a:lnTo>
                  <a:pt x="1561" y="1191"/>
                </a:lnTo>
                <a:lnTo>
                  <a:pt x="1542" y="1202"/>
                </a:lnTo>
                <a:lnTo>
                  <a:pt x="1531" y="1189"/>
                </a:lnTo>
                <a:lnTo>
                  <a:pt x="1522" y="1191"/>
                </a:lnTo>
                <a:lnTo>
                  <a:pt x="1518" y="1219"/>
                </a:lnTo>
                <a:lnTo>
                  <a:pt x="1531" y="1231"/>
                </a:lnTo>
                <a:lnTo>
                  <a:pt x="1525" y="1242"/>
                </a:lnTo>
                <a:lnTo>
                  <a:pt x="1511" y="1238"/>
                </a:lnTo>
                <a:close/>
                <a:moveTo>
                  <a:pt x="1246" y="1545"/>
                </a:moveTo>
                <a:lnTo>
                  <a:pt x="1261" y="1521"/>
                </a:lnTo>
                <a:lnTo>
                  <a:pt x="1287" y="1519"/>
                </a:lnTo>
                <a:lnTo>
                  <a:pt x="1282" y="1532"/>
                </a:lnTo>
                <a:lnTo>
                  <a:pt x="1296" y="1539"/>
                </a:lnTo>
                <a:lnTo>
                  <a:pt x="1297" y="1572"/>
                </a:lnTo>
                <a:lnTo>
                  <a:pt x="1312" y="1565"/>
                </a:lnTo>
                <a:lnTo>
                  <a:pt x="1332" y="1575"/>
                </a:lnTo>
                <a:lnTo>
                  <a:pt x="1348" y="1562"/>
                </a:lnTo>
                <a:lnTo>
                  <a:pt x="1345" y="1541"/>
                </a:lnTo>
                <a:lnTo>
                  <a:pt x="1354" y="1531"/>
                </a:lnTo>
                <a:lnTo>
                  <a:pt x="1342" y="1487"/>
                </a:lnTo>
                <a:lnTo>
                  <a:pt x="1319" y="1473"/>
                </a:lnTo>
                <a:lnTo>
                  <a:pt x="1321" y="1457"/>
                </a:lnTo>
                <a:lnTo>
                  <a:pt x="1289" y="1470"/>
                </a:lnTo>
                <a:lnTo>
                  <a:pt x="1270" y="1456"/>
                </a:lnTo>
                <a:lnTo>
                  <a:pt x="1259" y="1430"/>
                </a:lnTo>
                <a:lnTo>
                  <a:pt x="1227" y="1440"/>
                </a:lnTo>
                <a:lnTo>
                  <a:pt x="1194" y="1423"/>
                </a:lnTo>
                <a:lnTo>
                  <a:pt x="1195" y="1438"/>
                </a:lnTo>
                <a:lnTo>
                  <a:pt x="1188" y="1444"/>
                </a:lnTo>
                <a:lnTo>
                  <a:pt x="1179" y="1444"/>
                </a:lnTo>
                <a:lnTo>
                  <a:pt x="1179" y="1434"/>
                </a:lnTo>
                <a:lnTo>
                  <a:pt x="1165" y="1440"/>
                </a:lnTo>
                <a:lnTo>
                  <a:pt x="1153" y="1434"/>
                </a:lnTo>
                <a:lnTo>
                  <a:pt x="1158" y="1443"/>
                </a:lnTo>
                <a:lnTo>
                  <a:pt x="1176" y="1446"/>
                </a:lnTo>
                <a:lnTo>
                  <a:pt x="1184" y="1470"/>
                </a:lnTo>
                <a:lnTo>
                  <a:pt x="1172" y="1480"/>
                </a:lnTo>
                <a:lnTo>
                  <a:pt x="1165" y="1503"/>
                </a:lnTo>
                <a:lnTo>
                  <a:pt x="1169" y="1509"/>
                </a:lnTo>
                <a:lnTo>
                  <a:pt x="1188" y="1490"/>
                </a:lnTo>
                <a:lnTo>
                  <a:pt x="1205" y="1487"/>
                </a:lnTo>
                <a:lnTo>
                  <a:pt x="1207" y="1506"/>
                </a:lnTo>
                <a:lnTo>
                  <a:pt x="1220" y="1500"/>
                </a:lnTo>
                <a:lnTo>
                  <a:pt x="1212" y="1535"/>
                </a:lnTo>
                <a:lnTo>
                  <a:pt x="1234" y="1532"/>
                </a:lnTo>
                <a:lnTo>
                  <a:pt x="1231" y="1539"/>
                </a:lnTo>
                <a:lnTo>
                  <a:pt x="1246" y="1545"/>
                </a:lnTo>
                <a:close/>
                <a:moveTo>
                  <a:pt x="1387" y="1693"/>
                </a:moveTo>
                <a:lnTo>
                  <a:pt x="1359" y="1704"/>
                </a:lnTo>
                <a:lnTo>
                  <a:pt x="1355" y="1691"/>
                </a:lnTo>
                <a:lnTo>
                  <a:pt x="1365" y="1676"/>
                </a:lnTo>
                <a:lnTo>
                  <a:pt x="1354" y="1663"/>
                </a:lnTo>
                <a:lnTo>
                  <a:pt x="1342" y="1665"/>
                </a:lnTo>
                <a:lnTo>
                  <a:pt x="1342" y="1650"/>
                </a:lnTo>
                <a:lnTo>
                  <a:pt x="1325" y="1650"/>
                </a:lnTo>
                <a:lnTo>
                  <a:pt x="1321" y="1637"/>
                </a:lnTo>
                <a:lnTo>
                  <a:pt x="1310" y="1634"/>
                </a:lnTo>
                <a:lnTo>
                  <a:pt x="1292" y="1639"/>
                </a:lnTo>
                <a:lnTo>
                  <a:pt x="1282" y="1668"/>
                </a:lnTo>
                <a:lnTo>
                  <a:pt x="1267" y="1657"/>
                </a:lnTo>
                <a:lnTo>
                  <a:pt x="1261" y="1675"/>
                </a:lnTo>
                <a:lnTo>
                  <a:pt x="1240" y="1676"/>
                </a:lnTo>
                <a:lnTo>
                  <a:pt x="1244" y="1695"/>
                </a:lnTo>
                <a:lnTo>
                  <a:pt x="1263" y="1683"/>
                </a:lnTo>
                <a:lnTo>
                  <a:pt x="1273" y="1696"/>
                </a:lnTo>
                <a:lnTo>
                  <a:pt x="1264" y="1718"/>
                </a:lnTo>
                <a:lnTo>
                  <a:pt x="1254" y="1725"/>
                </a:lnTo>
                <a:lnTo>
                  <a:pt x="1261" y="1735"/>
                </a:lnTo>
                <a:lnTo>
                  <a:pt x="1256" y="1750"/>
                </a:lnTo>
                <a:lnTo>
                  <a:pt x="1267" y="1754"/>
                </a:lnTo>
                <a:lnTo>
                  <a:pt x="1282" y="1742"/>
                </a:lnTo>
                <a:lnTo>
                  <a:pt x="1303" y="1744"/>
                </a:lnTo>
                <a:lnTo>
                  <a:pt x="1303" y="1732"/>
                </a:lnTo>
                <a:lnTo>
                  <a:pt x="1312" y="1727"/>
                </a:lnTo>
                <a:lnTo>
                  <a:pt x="1329" y="1727"/>
                </a:lnTo>
                <a:lnTo>
                  <a:pt x="1334" y="1738"/>
                </a:lnTo>
                <a:lnTo>
                  <a:pt x="1342" y="1737"/>
                </a:lnTo>
                <a:lnTo>
                  <a:pt x="1354" y="1718"/>
                </a:lnTo>
                <a:lnTo>
                  <a:pt x="1381" y="1715"/>
                </a:lnTo>
                <a:lnTo>
                  <a:pt x="1388" y="1708"/>
                </a:lnTo>
                <a:lnTo>
                  <a:pt x="1387" y="1693"/>
                </a:lnTo>
                <a:close/>
                <a:moveTo>
                  <a:pt x="1328" y="786"/>
                </a:moveTo>
                <a:lnTo>
                  <a:pt x="1319" y="820"/>
                </a:lnTo>
                <a:lnTo>
                  <a:pt x="1329" y="806"/>
                </a:lnTo>
                <a:lnTo>
                  <a:pt x="1332" y="819"/>
                </a:lnTo>
                <a:lnTo>
                  <a:pt x="1349" y="813"/>
                </a:lnTo>
                <a:lnTo>
                  <a:pt x="1339" y="827"/>
                </a:lnTo>
                <a:lnTo>
                  <a:pt x="1372" y="833"/>
                </a:lnTo>
                <a:lnTo>
                  <a:pt x="1372" y="824"/>
                </a:lnTo>
                <a:lnTo>
                  <a:pt x="1381" y="823"/>
                </a:lnTo>
                <a:lnTo>
                  <a:pt x="1395" y="842"/>
                </a:lnTo>
                <a:lnTo>
                  <a:pt x="1427" y="839"/>
                </a:lnTo>
                <a:lnTo>
                  <a:pt x="1446" y="850"/>
                </a:lnTo>
                <a:lnTo>
                  <a:pt x="1437" y="879"/>
                </a:lnTo>
                <a:lnTo>
                  <a:pt x="1455" y="884"/>
                </a:lnTo>
                <a:lnTo>
                  <a:pt x="1470" y="911"/>
                </a:lnTo>
                <a:lnTo>
                  <a:pt x="1485" y="918"/>
                </a:lnTo>
                <a:lnTo>
                  <a:pt x="1495" y="914"/>
                </a:lnTo>
                <a:lnTo>
                  <a:pt x="1512" y="879"/>
                </a:lnTo>
                <a:lnTo>
                  <a:pt x="1492" y="866"/>
                </a:lnTo>
                <a:lnTo>
                  <a:pt x="1485" y="823"/>
                </a:lnTo>
                <a:lnTo>
                  <a:pt x="1459" y="804"/>
                </a:lnTo>
                <a:lnTo>
                  <a:pt x="1459" y="783"/>
                </a:lnTo>
                <a:lnTo>
                  <a:pt x="1469" y="755"/>
                </a:lnTo>
                <a:lnTo>
                  <a:pt x="1459" y="744"/>
                </a:lnTo>
                <a:lnTo>
                  <a:pt x="1434" y="760"/>
                </a:lnTo>
                <a:lnTo>
                  <a:pt x="1427" y="741"/>
                </a:lnTo>
                <a:lnTo>
                  <a:pt x="1414" y="737"/>
                </a:lnTo>
                <a:lnTo>
                  <a:pt x="1391" y="748"/>
                </a:lnTo>
                <a:lnTo>
                  <a:pt x="1394" y="735"/>
                </a:lnTo>
                <a:lnTo>
                  <a:pt x="1374" y="725"/>
                </a:lnTo>
                <a:lnTo>
                  <a:pt x="1367" y="731"/>
                </a:lnTo>
                <a:lnTo>
                  <a:pt x="1355" y="729"/>
                </a:lnTo>
                <a:lnTo>
                  <a:pt x="1349" y="742"/>
                </a:lnTo>
                <a:lnTo>
                  <a:pt x="1334" y="739"/>
                </a:lnTo>
                <a:lnTo>
                  <a:pt x="1313" y="754"/>
                </a:lnTo>
                <a:lnTo>
                  <a:pt x="1312" y="774"/>
                </a:lnTo>
                <a:lnTo>
                  <a:pt x="1328" y="786"/>
                </a:lnTo>
                <a:close/>
                <a:moveTo>
                  <a:pt x="1184" y="1248"/>
                </a:moveTo>
                <a:lnTo>
                  <a:pt x="1172" y="1265"/>
                </a:lnTo>
                <a:lnTo>
                  <a:pt x="1145" y="1270"/>
                </a:lnTo>
                <a:lnTo>
                  <a:pt x="1175" y="1316"/>
                </a:lnTo>
                <a:lnTo>
                  <a:pt x="1199" y="1339"/>
                </a:lnTo>
                <a:lnTo>
                  <a:pt x="1208" y="1358"/>
                </a:lnTo>
                <a:lnTo>
                  <a:pt x="1205" y="1376"/>
                </a:lnTo>
                <a:lnTo>
                  <a:pt x="1246" y="1371"/>
                </a:lnTo>
                <a:lnTo>
                  <a:pt x="1254" y="1345"/>
                </a:lnTo>
                <a:lnTo>
                  <a:pt x="1237" y="1314"/>
                </a:lnTo>
                <a:lnTo>
                  <a:pt x="1250" y="1306"/>
                </a:lnTo>
                <a:lnTo>
                  <a:pt x="1251" y="1294"/>
                </a:lnTo>
                <a:lnTo>
                  <a:pt x="1272" y="1304"/>
                </a:lnTo>
                <a:lnTo>
                  <a:pt x="1300" y="1281"/>
                </a:lnTo>
                <a:lnTo>
                  <a:pt x="1283" y="1263"/>
                </a:lnTo>
                <a:lnTo>
                  <a:pt x="1270" y="1261"/>
                </a:lnTo>
                <a:lnTo>
                  <a:pt x="1269" y="1247"/>
                </a:lnTo>
                <a:lnTo>
                  <a:pt x="1279" y="1241"/>
                </a:lnTo>
                <a:lnTo>
                  <a:pt x="1302" y="1248"/>
                </a:lnTo>
                <a:lnTo>
                  <a:pt x="1313" y="1234"/>
                </a:lnTo>
                <a:lnTo>
                  <a:pt x="1306" y="1225"/>
                </a:lnTo>
                <a:lnTo>
                  <a:pt x="1297" y="1229"/>
                </a:lnTo>
                <a:lnTo>
                  <a:pt x="1287" y="1201"/>
                </a:lnTo>
                <a:lnTo>
                  <a:pt x="1280" y="1215"/>
                </a:lnTo>
                <a:lnTo>
                  <a:pt x="1267" y="1203"/>
                </a:lnTo>
                <a:lnTo>
                  <a:pt x="1254" y="1206"/>
                </a:lnTo>
                <a:lnTo>
                  <a:pt x="1240" y="1199"/>
                </a:lnTo>
                <a:lnTo>
                  <a:pt x="1230" y="1206"/>
                </a:lnTo>
                <a:lnTo>
                  <a:pt x="1240" y="1221"/>
                </a:lnTo>
                <a:lnTo>
                  <a:pt x="1230" y="1228"/>
                </a:lnTo>
                <a:lnTo>
                  <a:pt x="1233" y="1238"/>
                </a:lnTo>
                <a:lnTo>
                  <a:pt x="1248" y="1251"/>
                </a:lnTo>
                <a:lnTo>
                  <a:pt x="1240" y="1268"/>
                </a:lnTo>
                <a:lnTo>
                  <a:pt x="1201" y="1257"/>
                </a:lnTo>
                <a:lnTo>
                  <a:pt x="1195" y="1245"/>
                </a:lnTo>
                <a:lnTo>
                  <a:pt x="1184" y="1248"/>
                </a:lnTo>
                <a:close/>
                <a:moveTo>
                  <a:pt x="1211" y="956"/>
                </a:moveTo>
                <a:lnTo>
                  <a:pt x="1224" y="964"/>
                </a:lnTo>
                <a:lnTo>
                  <a:pt x="1250" y="964"/>
                </a:lnTo>
                <a:lnTo>
                  <a:pt x="1254" y="956"/>
                </a:lnTo>
                <a:lnTo>
                  <a:pt x="1272" y="953"/>
                </a:lnTo>
                <a:lnTo>
                  <a:pt x="1285" y="961"/>
                </a:lnTo>
                <a:lnTo>
                  <a:pt x="1318" y="960"/>
                </a:lnTo>
                <a:lnTo>
                  <a:pt x="1331" y="940"/>
                </a:lnTo>
                <a:lnTo>
                  <a:pt x="1321" y="937"/>
                </a:lnTo>
                <a:lnTo>
                  <a:pt x="1329" y="927"/>
                </a:lnTo>
                <a:lnTo>
                  <a:pt x="1322" y="920"/>
                </a:lnTo>
                <a:lnTo>
                  <a:pt x="1272" y="901"/>
                </a:lnTo>
                <a:lnTo>
                  <a:pt x="1261" y="902"/>
                </a:lnTo>
                <a:lnTo>
                  <a:pt x="1257" y="920"/>
                </a:lnTo>
                <a:lnTo>
                  <a:pt x="1241" y="918"/>
                </a:lnTo>
                <a:lnTo>
                  <a:pt x="1230" y="946"/>
                </a:lnTo>
                <a:lnTo>
                  <a:pt x="1220" y="940"/>
                </a:lnTo>
                <a:lnTo>
                  <a:pt x="1211" y="956"/>
                </a:lnTo>
                <a:close/>
                <a:moveTo>
                  <a:pt x="1016" y="1231"/>
                </a:moveTo>
                <a:lnTo>
                  <a:pt x="1006" y="1238"/>
                </a:lnTo>
                <a:lnTo>
                  <a:pt x="1016" y="1241"/>
                </a:lnTo>
                <a:lnTo>
                  <a:pt x="1025" y="1235"/>
                </a:lnTo>
                <a:lnTo>
                  <a:pt x="1035" y="1242"/>
                </a:lnTo>
                <a:lnTo>
                  <a:pt x="1042" y="1234"/>
                </a:lnTo>
                <a:lnTo>
                  <a:pt x="1060" y="1248"/>
                </a:lnTo>
                <a:lnTo>
                  <a:pt x="1068" y="1237"/>
                </a:lnTo>
                <a:lnTo>
                  <a:pt x="1100" y="1248"/>
                </a:lnTo>
                <a:lnTo>
                  <a:pt x="1119" y="1281"/>
                </a:lnTo>
                <a:lnTo>
                  <a:pt x="1125" y="1274"/>
                </a:lnTo>
                <a:lnTo>
                  <a:pt x="1116" y="1248"/>
                </a:lnTo>
                <a:lnTo>
                  <a:pt x="1129" y="1245"/>
                </a:lnTo>
                <a:lnTo>
                  <a:pt x="1133" y="1258"/>
                </a:lnTo>
                <a:lnTo>
                  <a:pt x="1159" y="1251"/>
                </a:lnTo>
                <a:lnTo>
                  <a:pt x="1149" y="1240"/>
                </a:lnTo>
                <a:lnTo>
                  <a:pt x="1152" y="1237"/>
                </a:lnTo>
                <a:lnTo>
                  <a:pt x="1188" y="1238"/>
                </a:lnTo>
                <a:lnTo>
                  <a:pt x="1176" y="1212"/>
                </a:lnTo>
                <a:lnTo>
                  <a:pt x="1211" y="1195"/>
                </a:lnTo>
                <a:lnTo>
                  <a:pt x="1212" y="1185"/>
                </a:lnTo>
                <a:lnTo>
                  <a:pt x="1194" y="1183"/>
                </a:lnTo>
                <a:lnTo>
                  <a:pt x="1185" y="1169"/>
                </a:lnTo>
                <a:lnTo>
                  <a:pt x="1212" y="1143"/>
                </a:lnTo>
                <a:lnTo>
                  <a:pt x="1188" y="1139"/>
                </a:lnTo>
                <a:lnTo>
                  <a:pt x="1187" y="1131"/>
                </a:lnTo>
                <a:lnTo>
                  <a:pt x="1198" y="1127"/>
                </a:lnTo>
                <a:lnTo>
                  <a:pt x="1201" y="1117"/>
                </a:lnTo>
                <a:lnTo>
                  <a:pt x="1178" y="1123"/>
                </a:lnTo>
                <a:lnTo>
                  <a:pt x="1172" y="1114"/>
                </a:lnTo>
                <a:lnTo>
                  <a:pt x="1179" y="1100"/>
                </a:lnTo>
                <a:lnTo>
                  <a:pt x="1142" y="1084"/>
                </a:lnTo>
                <a:lnTo>
                  <a:pt x="1149" y="1123"/>
                </a:lnTo>
                <a:lnTo>
                  <a:pt x="1139" y="1140"/>
                </a:lnTo>
                <a:lnTo>
                  <a:pt x="1120" y="1143"/>
                </a:lnTo>
                <a:lnTo>
                  <a:pt x="1113" y="1123"/>
                </a:lnTo>
                <a:lnTo>
                  <a:pt x="1103" y="1124"/>
                </a:lnTo>
                <a:lnTo>
                  <a:pt x="1109" y="1133"/>
                </a:lnTo>
                <a:lnTo>
                  <a:pt x="1101" y="1144"/>
                </a:lnTo>
                <a:lnTo>
                  <a:pt x="1081" y="1147"/>
                </a:lnTo>
                <a:lnTo>
                  <a:pt x="1068" y="1139"/>
                </a:lnTo>
                <a:lnTo>
                  <a:pt x="1068" y="1156"/>
                </a:lnTo>
                <a:lnTo>
                  <a:pt x="1051" y="1185"/>
                </a:lnTo>
                <a:lnTo>
                  <a:pt x="1042" y="1192"/>
                </a:lnTo>
                <a:lnTo>
                  <a:pt x="1034" y="1188"/>
                </a:lnTo>
                <a:lnTo>
                  <a:pt x="1038" y="1201"/>
                </a:lnTo>
                <a:lnTo>
                  <a:pt x="1029" y="1214"/>
                </a:lnTo>
                <a:lnTo>
                  <a:pt x="1011" y="1209"/>
                </a:lnTo>
                <a:lnTo>
                  <a:pt x="991" y="1215"/>
                </a:lnTo>
                <a:lnTo>
                  <a:pt x="991" y="1224"/>
                </a:lnTo>
                <a:lnTo>
                  <a:pt x="1011" y="1218"/>
                </a:lnTo>
                <a:lnTo>
                  <a:pt x="1016" y="1231"/>
                </a:lnTo>
                <a:close/>
                <a:moveTo>
                  <a:pt x="1127" y="832"/>
                </a:moveTo>
                <a:lnTo>
                  <a:pt x="1143" y="824"/>
                </a:lnTo>
                <a:lnTo>
                  <a:pt x="1143" y="840"/>
                </a:lnTo>
                <a:lnTo>
                  <a:pt x="1155" y="843"/>
                </a:lnTo>
                <a:lnTo>
                  <a:pt x="1148" y="819"/>
                </a:lnTo>
                <a:lnTo>
                  <a:pt x="1175" y="813"/>
                </a:lnTo>
                <a:lnTo>
                  <a:pt x="1171" y="835"/>
                </a:lnTo>
                <a:lnTo>
                  <a:pt x="1175" y="842"/>
                </a:lnTo>
                <a:lnTo>
                  <a:pt x="1189" y="843"/>
                </a:lnTo>
                <a:lnTo>
                  <a:pt x="1192" y="850"/>
                </a:lnTo>
                <a:lnTo>
                  <a:pt x="1207" y="848"/>
                </a:lnTo>
                <a:lnTo>
                  <a:pt x="1208" y="858"/>
                </a:lnTo>
                <a:lnTo>
                  <a:pt x="1218" y="859"/>
                </a:lnTo>
                <a:lnTo>
                  <a:pt x="1217" y="850"/>
                </a:lnTo>
                <a:lnTo>
                  <a:pt x="1225" y="850"/>
                </a:lnTo>
                <a:lnTo>
                  <a:pt x="1218" y="832"/>
                </a:lnTo>
                <a:lnTo>
                  <a:pt x="1246" y="833"/>
                </a:lnTo>
                <a:lnTo>
                  <a:pt x="1234" y="820"/>
                </a:lnTo>
                <a:lnTo>
                  <a:pt x="1231" y="806"/>
                </a:lnTo>
                <a:lnTo>
                  <a:pt x="1241" y="812"/>
                </a:lnTo>
                <a:lnTo>
                  <a:pt x="1253" y="801"/>
                </a:lnTo>
                <a:lnTo>
                  <a:pt x="1250" y="793"/>
                </a:lnTo>
                <a:lnTo>
                  <a:pt x="1227" y="784"/>
                </a:lnTo>
                <a:lnTo>
                  <a:pt x="1221" y="770"/>
                </a:lnTo>
                <a:lnTo>
                  <a:pt x="1227" y="742"/>
                </a:lnTo>
                <a:lnTo>
                  <a:pt x="1237" y="737"/>
                </a:lnTo>
                <a:lnTo>
                  <a:pt x="1248" y="742"/>
                </a:lnTo>
                <a:lnTo>
                  <a:pt x="1244" y="716"/>
                </a:lnTo>
                <a:lnTo>
                  <a:pt x="1254" y="686"/>
                </a:lnTo>
                <a:lnTo>
                  <a:pt x="1260" y="677"/>
                </a:lnTo>
                <a:lnTo>
                  <a:pt x="1292" y="673"/>
                </a:lnTo>
                <a:lnTo>
                  <a:pt x="1296" y="662"/>
                </a:lnTo>
                <a:lnTo>
                  <a:pt x="1322" y="657"/>
                </a:lnTo>
                <a:lnTo>
                  <a:pt x="1299" y="653"/>
                </a:lnTo>
                <a:lnTo>
                  <a:pt x="1250" y="666"/>
                </a:lnTo>
                <a:lnTo>
                  <a:pt x="1238" y="660"/>
                </a:lnTo>
                <a:lnTo>
                  <a:pt x="1243" y="670"/>
                </a:lnTo>
                <a:lnTo>
                  <a:pt x="1237" y="680"/>
                </a:lnTo>
                <a:lnTo>
                  <a:pt x="1187" y="734"/>
                </a:lnTo>
                <a:lnTo>
                  <a:pt x="1162" y="745"/>
                </a:lnTo>
                <a:lnTo>
                  <a:pt x="1129" y="744"/>
                </a:lnTo>
                <a:lnTo>
                  <a:pt x="1132" y="764"/>
                </a:lnTo>
                <a:lnTo>
                  <a:pt x="1117" y="784"/>
                </a:lnTo>
                <a:lnTo>
                  <a:pt x="1145" y="801"/>
                </a:lnTo>
                <a:lnTo>
                  <a:pt x="1139" y="817"/>
                </a:lnTo>
                <a:lnTo>
                  <a:pt x="1109" y="813"/>
                </a:lnTo>
                <a:lnTo>
                  <a:pt x="1109" y="822"/>
                </a:lnTo>
                <a:lnTo>
                  <a:pt x="1119" y="819"/>
                </a:lnTo>
                <a:lnTo>
                  <a:pt x="1127" y="832"/>
                </a:lnTo>
                <a:close/>
                <a:moveTo>
                  <a:pt x="117" y="1584"/>
                </a:moveTo>
                <a:lnTo>
                  <a:pt x="101" y="1591"/>
                </a:lnTo>
                <a:lnTo>
                  <a:pt x="96" y="1608"/>
                </a:lnTo>
                <a:lnTo>
                  <a:pt x="84" y="1608"/>
                </a:lnTo>
                <a:lnTo>
                  <a:pt x="72" y="1595"/>
                </a:lnTo>
                <a:lnTo>
                  <a:pt x="96" y="1577"/>
                </a:lnTo>
                <a:lnTo>
                  <a:pt x="51" y="1580"/>
                </a:lnTo>
                <a:lnTo>
                  <a:pt x="39" y="1587"/>
                </a:lnTo>
                <a:lnTo>
                  <a:pt x="41" y="1610"/>
                </a:lnTo>
                <a:lnTo>
                  <a:pt x="21" y="1629"/>
                </a:lnTo>
                <a:lnTo>
                  <a:pt x="21" y="1650"/>
                </a:lnTo>
                <a:lnTo>
                  <a:pt x="3" y="1662"/>
                </a:lnTo>
                <a:lnTo>
                  <a:pt x="8" y="1675"/>
                </a:lnTo>
                <a:lnTo>
                  <a:pt x="22" y="1681"/>
                </a:lnTo>
                <a:lnTo>
                  <a:pt x="22" y="1686"/>
                </a:lnTo>
                <a:lnTo>
                  <a:pt x="0" y="1691"/>
                </a:lnTo>
                <a:lnTo>
                  <a:pt x="18" y="1721"/>
                </a:lnTo>
                <a:lnTo>
                  <a:pt x="45" y="1731"/>
                </a:lnTo>
                <a:lnTo>
                  <a:pt x="44" y="1701"/>
                </a:lnTo>
                <a:lnTo>
                  <a:pt x="55" y="1698"/>
                </a:lnTo>
                <a:lnTo>
                  <a:pt x="55" y="1691"/>
                </a:lnTo>
                <a:lnTo>
                  <a:pt x="74" y="1689"/>
                </a:lnTo>
                <a:lnTo>
                  <a:pt x="64" y="1660"/>
                </a:lnTo>
                <a:lnTo>
                  <a:pt x="85" y="1660"/>
                </a:lnTo>
                <a:lnTo>
                  <a:pt x="91" y="1655"/>
                </a:lnTo>
                <a:lnTo>
                  <a:pt x="97" y="1652"/>
                </a:lnTo>
                <a:lnTo>
                  <a:pt x="101" y="1614"/>
                </a:lnTo>
                <a:lnTo>
                  <a:pt x="120" y="1606"/>
                </a:lnTo>
                <a:lnTo>
                  <a:pt x="126" y="1616"/>
                </a:lnTo>
                <a:lnTo>
                  <a:pt x="136" y="1603"/>
                </a:lnTo>
                <a:lnTo>
                  <a:pt x="132" y="1590"/>
                </a:lnTo>
                <a:lnTo>
                  <a:pt x="121" y="1590"/>
                </a:lnTo>
                <a:lnTo>
                  <a:pt x="117" y="1584"/>
                </a:lnTo>
                <a:close/>
                <a:moveTo>
                  <a:pt x="2609" y="2627"/>
                </a:moveTo>
                <a:lnTo>
                  <a:pt x="2593" y="2637"/>
                </a:lnTo>
                <a:lnTo>
                  <a:pt x="2586" y="2635"/>
                </a:lnTo>
                <a:lnTo>
                  <a:pt x="2595" y="2627"/>
                </a:lnTo>
                <a:lnTo>
                  <a:pt x="2596" y="2613"/>
                </a:lnTo>
                <a:lnTo>
                  <a:pt x="2582" y="2597"/>
                </a:lnTo>
                <a:lnTo>
                  <a:pt x="2596" y="2588"/>
                </a:lnTo>
                <a:lnTo>
                  <a:pt x="2595" y="2575"/>
                </a:lnTo>
                <a:lnTo>
                  <a:pt x="2566" y="2575"/>
                </a:lnTo>
                <a:lnTo>
                  <a:pt x="2560" y="2565"/>
                </a:lnTo>
                <a:lnTo>
                  <a:pt x="2548" y="2567"/>
                </a:lnTo>
                <a:lnTo>
                  <a:pt x="2543" y="2577"/>
                </a:lnTo>
                <a:lnTo>
                  <a:pt x="2527" y="2581"/>
                </a:lnTo>
                <a:lnTo>
                  <a:pt x="2524" y="2596"/>
                </a:lnTo>
                <a:lnTo>
                  <a:pt x="2502" y="2601"/>
                </a:lnTo>
                <a:lnTo>
                  <a:pt x="2511" y="2609"/>
                </a:lnTo>
                <a:lnTo>
                  <a:pt x="2494" y="2629"/>
                </a:lnTo>
                <a:lnTo>
                  <a:pt x="2502" y="2646"/>
                </a:lnTo>
                <a:lnTo>
                  <a:pt x="2488" y="2643"/>
                </a:lnTo>
                <a:lnTo>
                  <a:pt x="2485" y="2653"/>
                </a:lnTo>
                <a:lnTo>
                  <a:pt x="2491" y="2665"/>
                </a:lnTo>
                <a:lnTo>
                  <a:pt x="2499" y="2656"/>
                </a:lnTo>
                <a:lnTo>
                  <a:pt x="2505" y="2662"/>
                </a:lnTo>
                <a:lnTo>
                  <a:pt x="2488" y="2678"/>
                </a:lnTo>
                <a:lnTo>
                  <a:pt x="2498" y="2682"/>
                </a:lnTo>
                <a:lnTo>
                  <a:pt x="2494" y="2691"/>
                </a:lnTo>
                <a:lnTo>
                  <a:pt x="2501" y="2704"/>
                </a:lnTo>
                <a:lnTo>
                  <a:pt x="2505" y="2679"/>
                </a:lnTo>
                <a:lnTo>
                  <a:pt x="2521" y="2672"/>
                </a:lnTo>
                <a:lnTo>
                  <a:pt x="2543" y="2694"/>
                </a:lnTo>
                <a:lnTo>
                  <a:pt x="2541" y="2705"/>
                </a:lnTo>
                <a:lnTo>
                  <a:pt x="2573" y="2692"/>
                </a:lnTo>
                <a:lnTo>
                  <a:pt x="2587" y="2704"/>
                </a:lnTo>
                <a:lnTo>
                  <a:pt x="2606" y="2686"/>
                </a:lnTo>
                <a:lnTo>
                  <a:pt x="2616" y="2642"/>
                </a:lnTo>
                <a:lnTo>
                  <a:pt x="2609" y="2627"/>
                </a:lnTo>
                <a:close/>
                <a:moveTo>
                  <a:pt x="4049" y="1182"/>
                </a:moveTo>
                <a:lnTo>
                  <a:pt x="4063" y="1192"/>
                </a:lnTo>
                <a:lnTo>
                  <a:pt x="4079" y="1192"/>
                </a:lnTo>
                <a:lnTo>
                  <a:pt x="4076" y="1130"/>
                </a:lnTo>
                <a:lnTo>
                  <a:pt x="4046" y="1100"/>
                </a:lnTo>
                <a:lnTo>
                  <a:pt x="3997" y="1098"/>
                </a:lnTo>
                <a:lnTo>
                  <a:pt x="4001" y="1068"/>
                </a:lnTo>
                <a:lnTo>
                  <a:pt x="3988" y="1057"/>
                </a:lnTo>
                <a:lnTo>
                  <a:pt x="3962" y="1084"/>
                </a:lnTo>
                <a:lnTo>
                  <a:pt x="3959" y="1095"/>
                </a:lnTo>
                <a:lnTo>
                  <a:pt x="3941" y="1103"/>
                </a:lnTo>
                <a:lnTo>
                  <a:pt x="3942" y="1139"/>
                </a:lnTo>
                <a:lnTo>
                  <a:pt x="4039" y="1160"/>
                </a:lnTo>
                <a:lnTo>
                  <a:pt x="4047" y="1173"/>
                </a:lnTo>
                <a:lnTo>
                  <a:pt x="4050" y="1139"/>
                </a:lnTo>
                <a:lnTo>
                  <a:pt x="4043" y="1134"/>
                </a:lnTo>
                <a:lnTo>
                  <a:pt x="4043" y="1124"/>
                </a:lnTo>
                <a:lnTo>
                  <a:pt x="4059" y="1118"/>
                </a:lnTo>
                <a:lnTo>
                  <a:pt x="4073" y="1146"/>
                </a:lnTo>
                <a:lnTo>
                  <a:pt x="4076" y="1189"/>
                </a:lnTo>
                <a:lnTo>
                  <a:pt x="4053" y="1183"/>
                </a:lnTo>
                <a:lnTo>
                  <a:pt x="4049" y="1182"/>
                </a:lnTo>
                <a:close/>
                <a:moveTo>
                  <a:pt x="4044" y="1796"/>
                </a:moveTo>
                <a:lnTo>
                  <a:pt x="4053" y="1807"/>
                </a:lnTo>
                <a:lnTo>
                  <a:pt x="4070" y="1804"/>
                </a:lnTo>
                <a:lnTo>
                  <a:pt x="4086" y="1813"/>
                </a:lnTo>
                <a:lnTo>
                  <a:pt x="4115" y="1803"/>
                </a:lnTo>
                <a:lnTo>
                  <a:pt x="4118" y="1787"/>
                </a:lnTo>
                <a:lnTo>
                  <a:pt x="4083" y="1766"/>
                </a:lnTo>
                <a:lnTo>
                  <a:pt x="4090" y="1757"/>
                </a:lnTo>
                <a:lnTo>
                  <a:pt x="4089" y="1727"/>
                </a:lnTo>
                <a:lnTo>
                  <a:pt x="4105" y="1719"/>
                </a:lnTo>
                <a:lnTo>
                  <a:pt x="4102" y="1668"/>
                </a:lnTo>
                <a:lnTo>
                  <a:pt x="4115" y="1663"/>
                </a:lnTo>
                <a:lnTo>
                  <a:pt x="4115" y="1655"/>
                </a:lnTo>
                <a:lnTo>
                  <a:pt x="4096" y="1657"/>
                </a:lnTo>
                <a:lnTo>
                  <a:pt x="4093" y="1647"/>
                </a:lnTo>
                <a:lnTo>
                  <a:pt x="4106" y="1644"/>
                </a:lnTo>
                <a:lnTo>
                  <a:pt x="4096" y="1643"/>
                </a:lnTo>
                <a:lnTo>
                  <a:pt x="4092" y="1632"/>
                </a:lnTo>
                <a:lnTo>
                  <a:pt x="4079" y="1637"/>
                </a:lnTo>
                <a:lnTo>
                  <a:pt x="4064" y="1614"/>
                </a:lnTo>
                <a:lnTo>
                  <a:pt x="4072" y="1603"/>
                </a:lnTo>
                <a:lnTo>
                  <a:pt x="4069" y="1581"/>
                </a:lnTo>
                <a:lnTo>
                  <a:pt x="4062" y="1578"/>
                </a:lnTo>
                <a:lnTo>
                  <a:pt x="4046" y="1587"/>
                </a:lnTo>
                <a:lnTo>
                  <a:pt x="4034" y="1568"/>
                </a:lnTo>
                <a:lnTo>
                  <a:pt x="4044" y="1554"/>
                </a:lnTo>
                <a:lnTo>
                  <a:pt x="4060" y="1567"/>
                </a:lnTo>
                <a:lnTo>
                  <a:pt x="4067" y="1552"/>
                </a:lnTo>
                <a:lnTo>
                  <a:pt x="4072" y="1559"/>
                </a:lnTo>
                <a:lnTo>
                  <a:pt x="4063" y="1571"/>
                </a:lnTo>
                <a:lnTo>
                  <a:pt x="4077" y="1570"/>
                </a:lnTo>
                <a:lnTo>
                  <a:pt x="4079" y="1577"/>
                </a:lnTo>
                <a:lnTo>
                  <a:pt x="4086" y="1577"/>
                </a:lnTo>
                <a:lnTo>
                  <a:pt x="4082" y="1541"/>
                </a:lnTo>
                <a:lnTo>
                  <a:pt x="4010" y="1506"/>
                </a:lnTo>
                <a:lnTo>
                  <a:pt x="4001" y="1506"/>
                </a:lnTo>
                <a:lnTo>
                  <a:pt x="3995" y="1518"/>
                </a:lnTo>
                <a:lnTo>
                  <a:pt x="4004" y="1521"/>
                </a:lnTo>
                <a:lnTo>
                  <a:pt x="4013" y="1546"/>
                </a:lnTo>
                <a:lnTo>
                  <a:pt x="4033" y="1549"/>
                </a:lnTo>
                <a:lnTo>
                  <a:pt x="4026" y="1581"/>
                </a:lnTo>
                <a:lnTo>
                  <a:pt x="4030" y="1595"/>
                </a:lnTo>
                <a:lnTo>
                  <a:pt x="4056" y="1608"/>
                </a:lnTo>
                <a:lnTo>
                  <a:pt x="4024" y="1614"/>
                </a:lnTo>
                <a:lnTo>
                  <a:pt x="4014" y="1627"/>
                </a:lnTo>
                <a:lnTo>
                  <a:pt x="4015" y="1640"/>
                </a:lnTo>
                <a:lnTo>
                  <a:pt x="3984" y="1666"/>
                </a:lnTo>
                <a:lnTo>
                  <a:pt x="3974" y="1666"/>
                </a:lnTo>
                <a:lnTo>
                  <a:pt x="3964" y="1692"/>
                </a:lnTo>
                <a:lnTo>
                  <a:pt x="3975" y="1709"/>
                </a:lnTo>
                <a:lnTo>
                  <a:pt x="3951" y="1737"/>
                </a:lnTo>
                <a:lnTo>
                  <a:pt x="3968" y="1754"/>
                </a:lnTo>
                <a:lnTo>
                  <a:pt x="3997" y="1758"/>
                </a:lnTo>
                <a:lnTo>
                  <a:pt x="3997" y="1771"/>
                </a:lnTo>
                <a:lnTo>
                  <a:pt x="4018" y="1797"/>
                </a:lnTo>
                <a:lnTo>
                  <a:pt x="4044" y="1796"/>
                </a:lnTo>
                <a:close/>
                <a:moveTo>
                  <a:pt x="3935" y="1528"/>
                </a:moveTo>
                <a:lnTo>
                  <a:pt x="3912" y="1508"/>
                </a:lnTo>
                <a:lnTo>
                  <a:pt x="3897" y="1505"/>
                </a:lnTo>
                <a:lnTo>
                  <a:pt x="3903" y="1493"/>
                </a:lnTo>
                <a:lnTo>
                  <a:pt x="3886" y="1476"/>
                </a:lnTo>
                <a:lnTo>
                  <a:pt x="3871" y="1473"/>
                </a:lnTo>
                <a:lnTo>
                  <a:pt x="3873" y="1460"/>
                </a:lnTo>
                <a:lnTo>
                  <a:pt x="3861" y="1463"/>
                </a:lnTo>
                <a:lnTo>
                  <a:pt x="3864" y="1482"/>
                </a:lnTo>
                <a:lnTo>
                  <a:pt x="3851" y="1487"/>
                </a:lnTo>
                <a:lnTo>
                  <a:pt x="3832" y="1536"/>
                </a:lnTo>
                <a:lnTo>
                  <a:pt x="3824" y="1536"/>
                </a:lnTo>
                <a:lnTo>
                  <a:pt x="3837" y="1562"/>
                </a:lnTo>
                <a:lnTo>
                  <a:pt x="3809" y="1552"/>
                </a:lnTo>
                <a:lnTo>
                  <a:pt x="3809" y="1536"/>
                </a:lnTo>
                <a:lnTo>
                  <a:pt x="3804" y="1541"/>
                </a:lnTo>
                <a:lnTo>
                  <a:pt x="3802" y="1561"/>
                </a:lnTo>
                <a:lnTo>
                  <a:pt x="3796" y="1557"/>
                </a:lnTo>
                <a:lnTo>
                  <a:pt x="3788" y="1561"/>
                </a:lnTo>
                <a:lnTo>
                  <a:pt x="3789" y="1570"/>
                </a:lnTo>
                <a:lnTo>
                  <a:pt x="3812" y="1584"/>
                </a:lnTo>
                <a:lnTo>
                  <a:pt x="3805" y="1601"/>
                </a:lnTo>
                <a:lnTo>
                  <a:pt x="3817" y="1610"/>
                </a:lnTo>
                <a:lnTo>
                  <a:pt x="3830" y="1608"/>
                </a:lnTo>
                <a:lnTo>
                  <a:pt x="3817" y="1617"/>
                </a:lnTo>
                <a:lnTo>
                  <a:pt x="3802" y="1614"/>
                </a:lnTo>
                <a:lnTo>
                  <a:pt x="3802" y="1620"/>
                </a:lnTo>
                <a:lnTo>
                  <a:pt x="3814" y="1626"/>
                </a:lnTo>
                <a:lnTo>
                  <a:pt x="3825" y="1660"/>
                </a:lnTo>
                <a:lnTo>
                  <a:pt x="3814" y="1669"/>
                </a:lnTo>
                <a:lnTo>
                  <a:pt x="3825" y="1681"/>
                </a:lnTo>
                <a:lnTo>
                  <a:pt x="3831" y="1675"/>
                </a:lnTo>
                <a:lnTo>
                  <a:pt x="3837" y="1678"/>
                </a:lnTo>
                <a:lnTo>
                  <a:pt x="3832" y="1692"/>
                </a:lnTo>
                <a:lnTo>
                  <a:pt x="3815" y="1705"/>
                </a:lnTo>
                <a:lnTo>
                  <a:pt x="3834" y="1705"/>
                </a:lnTo>
                <a:lnTo>
                  <a:pt x="3841" y="1725"/>
                </a:lnTo>
                <a:lnTo>
                  <a:pt x="3827" y="1728"/>
                </a:lnTo>
                <a:lnTo>
                  <a:pt x="3822" y="1715"/>
                </a:lnTo>
                <a:lnTo>
                  <a:pt x="3805" y="1721"/>
                </a:lnTo>
                <a:lnTo>
                  <a:pt x="3808" y="1714"/>
                </a:lnTo>
                <a:lnTo>
                  <a:pt x="3788" y="1692"/>
                </a:lnTo>
                <a:lnTo>
                  <a:pt x="3745" y="1673"/>
                </a:lnTo>
                <a:lnTo>
                  <a:pt x="3723" y="1681"/>
                </a:lnTo>
                <a:lnTo>
                  <a:pt x="3736" y="1719"/>
                </a:lnTo>
                <a:lnTo>
                  <a:pt x="3730" y="1719"/>
                </a:lnTo>
                <a:lnTo>
                  <a:pt x="3704" y="1670"/>
                </a:lnTo>
                <a:lnTo>
                  <a:pt x="3694" y="1660"/>
                </a:lnTo>
                <a:lnTo>
                  <a:pt x="3684" y="1662"/>
                </a:lnTo>
                <a:lnTo>
                  <a:pt x="3681" y="1646"/>
                </a:lnTo>
                <a:lnTo>
                  <a:pt x="3687" y="1636"/>
                </a:lnTo>
                <a:lnTo>
                  <a:pt x="3698" y="1636"/>
                </a:lnTo>
                <a:lnTo>
                  <a:pt x="3701" y="1624"/>
                </a:lnTo>
                <a:lnTo>
                  <a:pt x="3683" y="1619"/>
                </a:lnTo>
                <a:lnTo>
                  <a:pt x="3683" y="1590"/>
                </a:lnTo>
                <a:lnTo>
                  <a:pt x="3694" y="1588"/>
                </a:lnTo>
                <a:lnTo>
                  <a:pt x="3690" y="1584"/>
                </a:lnTo>
                <a:lnTo>
                  <a:pt x="3698" y="1575"/>
                </a:lnTo>
                <a:lnTo>
                  <a:pt x="3723" y="1580"/>
                </a:lnTo>
                <a:lnTo>
                  <a:pt x="3726" y="1574"/>
                </a:lnTo>
                <a:lnTo>
                  <a:pt x="3717" y="1568"/>
                </a:lnTo>
                <a:lnTo>
                  <a:pt x="3703" y="1572"/>
                </a:lnTo>
                <a:lnTo>
                  <a:pt x="3703" y="1558"/>
                </a:lnTo>
                <a:lnTo>
                  <a:pt x="3684" y="1575"/>
                </a:lnTo>
                <a:lnTo>
                  <a:pt x="3691" y="1548"/>
                </a:lnTo>
                <a:lnTo>
                  <a:pt x="3677" y="1554"/>
                </a:lnTo>
                <a:lnTo>
                  <a:pt x="3675" y="1549"/>
                </a:lnTo>
                <a:lnTo>
                  <a:pt x="3680" y="1536"/>
                </a:lnTo>
                <a:lnTo>
                  <a:pt x="3703" y="1526"/>
                </a:lnTo>
                <a:lnTo>
                  <a:pt x="3698" y="1509"/>
                </a:lnTo>
                <a:lnTo>
                  <a:pt x="3710" y="1518"/>
                </a:lnTo>
                <a:lnTo>
                  <a:pt x="3729" y="1508"/>
                </a:lnTo>
                <a:lnTo>
                  <a:pt x="3727" y="1496"/>
                </a:lnTo>
                <a:lnTo>
                  <a:pt x="3737" y="1495"/>
                </a:lnTo>
                <a:lnTo>
                  <a:pt x="3734" y="1482"/>
                </a:lnTo>
                <a:lnTo>
                  <a:pt x="3769" y="1483"/>
                </a:lnTo>
                <a:lnTo>
                  <a:pt x="3749" y="1472"/>
                </a:lnTo>
                <a:lnTo>
                  <a:pt x="3736" y="1473"/>
                </a:lnTo>
                <a:lnTo>
                  <a:pt x="3747" y="1457"/>
                </a:lnTo>
                <a:lnTo>
                  <a:pt x="3736" y="1434"/>
                </a:lnTo>
                <a:lnTo>
                  <a:pt x="3729" y="1450"/>
                </a:lnTo>
                <a:lnTo>
                  <a:pt x="3717" y="1453"/>
                </a:lnTo>
                <a:lnTo>
                  <a:pt x="3717" y="1424"/>
                </a:lnTo>
                <a:lnTo>
                  <a:pt x="3694" y="1418"/>
                </a:lnTo>
                <a:lnTo>
                  <a:pt x="3716" y="1412"/>
                </a:lnTo>
                <a:lnTo>
                  <a:pt x="3719" y="1404"/>
                </a:lnTo>
                <a:lnTo>
                  <a:pt x="3711" y="1405"/>
                </a:lnTo>
                <a:lnTo>
                  <a:pt x="3707" y="1388"/>
                </a:lnTo>
                <a:lnTo>
                  <a:pt x="3694" y="1379"/>
                </a:lnTo>
                <a:lnTo>
                  <a:pt x="3691" y="1355"/>
                </a:lnTo>
                <a:lnTo>
                  <a:pt x="3671" y="1349"/>
                </a:lnTo>
                <a:lnTo>
                  <a:pt x="3668" y="1359"/>
                </a:lnTo>
                <a:lnTo>
                  <a:pt x="3657" y="1358"/>
                </a:lnTo>
                <a:lnTo>
                  <a:pt x="3635" y="1352"/>
                </a:lnTo>
                <a:lnTo>
                  <a:pt x="3639" y="1322"/>
                </a:lnTo>
                <a:lnTo>
                  <a:pt x="3660" y="1304"/>
                </a:lnTo>
                <a:lnTo>
                  <a:pt x="3668" y="1283"/>
                </a:lnTo>
                <a:lnTo>
                  <a:pt x="3649" y="1286"/>
                </a:lnTo>
                <a:lnTo>
                  <a:pt x="3638" y="1278"/>
                </a:lnTo>
                <a:lnTo>
                  <a:pt x="3623" y="1206"/>
                </a:lnTo>
                <a:lnTo>
                  <a:pt x="3602" y="1218"/>
                </a:lnTo>
                <a:lnTo>
                  <a:pt x="3577" y="1219"/>
                </a:lnTo>
                <a:lnTo>
                  <a:pt x="3582" y="1274"/>
                </a:lnTo>
                <a:lnTo>
                  <a:pt x="3570" y="1287"/>
                </a:lnTo>
                <a:lnTo>
                  <a:pt x="3538" y="1278"/>
                </a:lnTo>
                <a:lnTo>
                  <a:pt x="3528" y="1287"/>
                </a:lnTo>
                <a:lnTo>
                  <a:pt x="3511" y="1289"/>
                </a:lnTo>
                <a:lnTo>
                  <a:pt x="3508" y="1297"/>
                </a:lnTo>
                <a:lnTo>
                  <a:pt x="3497" y="1294"/>
                </a:lnTo>
                <a:lnTo>
                  <a:pt x="3495" y="1270"/>
                </a:lnTo>
                <a:lnTo>
                  <a:pt x="3488" y="1270"/>
                </a:lnTo>
                <a:lnTo>
                  <a:pt x="3479" y="1294"/>
                </a:lnTo>
                <a:lnTo>
                  <a:pt x="3420" y="1319"/>
                </a:lnTo>
                <a:lnTo>
                  <a:pt x="3397" y="1294"/>
                </a:lnTo>
                <a:lnTo>
                  <a:pt x="3354" y="1293"/>
                </a:lnTo>
                <a:lnTo>
                  <a:pt x="3354" y="1299"/>
                </a:lnTo>
                <a:lnTo>
                  <a:pt x="3367" y="1307"/>
                </a:lnTo>
                <a:lnTo>
                  <a:pt x="3394" y="1314"/>
                </a:lnTo>
                <a:lnTo>
                  <a:pt x="3412" y="1340"/>
                </a:lnTo>
                <a:lnTo>
                  <a:pt x="3420" y="1335"/>
                </a:lnTo>
                <a:lnTo>
                  <a:pt x="3451" y="1345"/>
                </a:lnTo>
                <a:lnTo>
                  <a:pt x="3466" y="1338"/>
                </a:lnTo>
                <a:lnTo>
                  <a:pt x="3472" y="1340"/>
                </a:lnTo>
                <a:lnTo>
                  <a:pt x="3445" y="1365"/>
                </a:lnTo>
                <a:lnTo>
                  <a:pt x="3416" y="1376"/>
                </a:lnTo>
                <a:lnTo>
                  <a:pt x="3403" y="1397"/>
                </a:lnTo>
                <a:lnTo>
                  <a:pt x="3402" y="1412"/>
                </a:lnTo>
                <a:lnTo>
                  <a:pt x="3367" y="1411"/>
                </a:lnTo>
                <a:lnTo>
                  <a:pt x="3373" y="1417"/>
                </a:lnTo>
                <a:lnTo>
                  <a:pt x="3413" y="1420"/>
                </a:lnTo>
                <a:lnTo>
                  <a:pt x="3429" y="1434"/>
                </a:lnTo>
                <a:lnTo>
                  <a:pt x="3422" y="1456"/>
                </a:lnTo>
                <a:lnTo>
                  <a:pt x="3391" y="1470"/>
                </a:lnTo>
                <a:lnTo>
                  <a:pt x="3379" y="1490"/>
                </a:lnTo>
                <a:lnTo>
                  <a:pt x="3406" y="1551"/>
                </a:lnTo>
                <a:lnTo>
                  <a:pt x="3420" y="1562"/>
                </a:lnTo>
                <a:lnTo>
                  <a:pt x="3428" y="1559"/>
                </a:lnTo>
                <a:lnTo>
                  <a:pt x="3438" y="1567"/>
                </a:lnTo>
                <a:lnTo>
                  <a:pt x="3438" y="1577"/>
                </a:lnTo>
                <a:lnTo>
                  <a:pt x="3465" y="1593"/>
                </a:lnTo>
                <a:lnTo>
                  <a:pt x="3469" y="1610"/>
                </a:lnTo>
                <a:lnTo>
                  <a:pt x="3479" y="1616"/>
                </a:lnTo>
                <a:lnTo>
                  <a:pt x="3472" y="1629"/>
                </a:lnTo>
                <a:lnTo>
                  <a:pt x="3487" y="1620"/>
                </a:lnTo>
                <a:lnTo>
                  <a:pt x="3505" y="1629"/>
                </a:lnTo>
                <a:lnTo>
                  <a:pt x="3501" y="1653"/>
                </a:lnTo>
                <a:lnTo>
                  <a:pt x="3523" y="1639"/>
                </a:lnTo>
                <a:lnTo>
                  <a:pt x="3521" y="1653"/>
                </a:lnTo>
                <a:lnTo>
                  <a:pt x="3538" y="1656"/>
                </a:lnTo>
                <a:lnTo>
                  <a:pt x="3530" y="1636"/>
                </a:lnTo>
                <a:lnTo>
                  <a:pt x="3557" y="1634"/>
                </a:lnTo>
                <a:lnTo>
                  <a:pt x="3556" y="1649"/>
                </a:lnTo>
                <a:lnTo>
                  <a:pt x="3549" y="1650"/>
                </a:lnTo>
                <a:lnTo>
                  <a:pt x="3550" y="1670"/>
                </a:lnTo>
                <a:lnTo>
                  <a:pt x="3577" y="1679"/>
                </a:lnTo>
                <a:lnTo>
                  <a:pt x="3577" y="1695"/>
                </a:lnTo>
                <a:lnTo>
                  <a:pt x="3556" y="1683"/>
                </a:lnTo>
                <a:lnTo>
                  <a:pt x="3550" y="1698"/>
                </a:lnTo>
                <a:lnTo>
                  <a:pt x="3540" y="1695"/>
                </a:lnTo>
                <a:lnTo>
                  <a:pt x="3533" y="1681"/>
                </a:lnTo>
                <a:lnTo>
                  <a:pt x="3524" y="1689"/>
                </a:lnTo>
                <a:lnTo>
                  <a:pt x="3540" y="1705"/>
                </a:lnTo>
                <a:lnTo>
                  <a:pt x="3589" y="1717"/>
                </a:lnTo>
                <a:lnTo>
                  <a:pt x="3585" y="1728"/>
                </a:lnTo>
                <a:lnTo>
                  <a:pt x="3592" y="1741"/>
                </a:lnTo>
                <a:lnTo>
                  <a:pt x="3589" y="1750"/>
                </a:lnTo>
                <a:lnTo>
                  <a:pt x="3605" y="1770"/>
                </a:lnTo>
                <a:lnTo>
                  <a:pt x="3605" y="1793"/>
                </a:lnTo>
                <a:lnTo>
                  <a:pt x="3573" y="1819"/>
                </a:lnTo>
                <a:lnTo>
                  <a:pt x="3573" y="1836"/>
                </a:lnTo>
                <a:lnTo>
                  <a:pt x="3563" y="1826"/>
                </a:lnTo>
                <a:lnTo>
                  <a:pt x="3554" y="1825"/>
                </a:lnTo>
                <a:lnTo>
                  <a:pt x="3547" y="1835"/>
                </a:lnTo>
                <a:lnTo>
                  <a:pt x="3528" y="1822"/>
                </a:lnTo>
                <a:lnTo>
                  <a:pt x="3528" y="1800"/>
                </a:lnTo>
                <a:lnTo>
                  <a:pt x="3521" y="1799"/>
                </a:lnTo>
                <a:lnTo>
                  <a:pt x="3521" y="1815"/>
                </a:lnTo>
                <a:lnTo>
                  <a:pt x="3500" y="1829"/>
                </a:lnTo>
                <a:lnTo>
                  <a:pt x="3481" y="1819"/>
                </a:lnTo>
                <a:lnTo>
                  <a:pt x="3481" y="1806"/>
                </a:lnTo>
                <a:lnTo>
                  <a:pt x="3455" y="1817"/>
                </a:lnTo>
                <a:lnTo>
                  <a:pt x="3449" y="1813"/>
                </a:lnTo>
                <a:lnTo>
                  <a:pt x="3451" y="1804"/>
                </a:lnTo>
                <a:lnTo>
                  <a:pt x="3439" y="1800"/>
                </a:lnTo>
                <a:lnTo>
                  <a:pt x="3413" y="1810"/>
                </a:lnTo>
                <a:lnTo>
                  <a:pt x="3367" y="1810"/>
                </a:lnTo>
                <a:lnTo>
                  <a:pt x="3368" y="1823"/>
                </a:lnTo>
                <a:lnTo>
                  <a:pt x="3410" y="1819"/>
                </a:lnTo>
                <a:lnTo>
                  <a:pt x="3415" y="1836"/>
                </a:lnTo>
                <a:lnTo>
                  <a:pt x="3439" y="1822"/>
                </a:lnTo>
                <a:lnTo>
                  <a:pt x="3432" y="1846"/>
                </a:lnTo>
                <a:lnTo>
                  <a:pt x="3420" y="1856"/>
                </a:lnTo>
                <a:lnTo>
                  <a:pt x="3391" y="1853"/>
                </a:lnTo>
                <a:lnTo>
                  <a:pt x="3389" y="1872"/>
                </a:lnTo>
                <a:lnTo>
                  <a:pt x="3423" y="1862"/>
                </a:lnTo>
                <a:lnTo>
                  <a:pt x="3443" y="1871"/>
                </a:lnTo>
                <a:lnTo>
                  <a:pt x="3465" y="1869"/>
                </a:lnTo>
                <a:lnTo>
                  <a:pt x="3453" y="1879"/>
                </a:lnTo>
                <a:lnTo>
                  <a:pt x="3478" y="1874"/>
                </a:lnTo>
                <a:lnTo>
                  <a:pt x="3489" y="1884"/>
                </a:lnTo>
                <a:lnTo>
                  <a:pt x="3478" y="1898"/>
                </a:lnTo>
                <a:lnTo>
                  <a:pt x="3485" y="1915"/>
                </a:lnTo>
                <a:lnTo>
                  <a:pt x="3475" y="1910"/>
                </a:lnTo>
                <a:lnTo>
                  <a:pt x="3471" y="1924"/>
                </a:lnTo>
                <a:lnTo>
                  <a:pt x="3464" y="1923"/>
                </a:lnTo>
                <a:lnTo>
                  <a:pt x="3477" y="1944"/>
                </a:lnTo>
                <a:lnTo>
                  <a:pt x="3471" y="1950"/>
                </a:lnTo>
                <a:lnTo>
                  <a:pt x="3475" y="1963"/>
                </a:lnTo>
                <a:lnTo>
                  <a:pt x="3452" y="1947"/>
                </a:lnTo>
                <a:lnTo>
                  <a:pt x="3438" y="1947"/>
                </a:lnTo>
                <a:lnTo>
                  <a:pt x="3429" y="1957"/>
                </a:lnTo>
                <a:lnTo>
                  <a:pt x="3435" y="1960"/>
                </a:lnTo>
                <a:lnTo>
                  <a:pt x="3430" y="1977"/>
                </a:lnTo>
                <a:lnTo>
                  <a:pt x="3412" y="1977"/>
                </a:lnTo>
                <a:lnTo>
                  <a:pt x="3406" y="1966"/>
                </a:lnTo>
                <a:lnTo>
                  <a:pt x="3387" y="1979"/>
                </a:lnTo>
                <a:lnTo>
                  <a:pt x="3407" y="2005"/>
                </a:lnTo>
                <a:lnTo>
                  <a:pt x="3403" y="2021"/>
                </a:lnTo>
                <a:lnTo>
                  <a:pt x="3397" y="2015"/>
                </a:lnTo>
                <a:lnTo>
                  <a:pt x="3389" y="2021"/>
                </a:lnTo>
                <a:lnTo>
                  <a:pt x="3387" y="2012"/>
                </a:lnTo>
                <a:lnTo>
                  <a:pt x="3379" y="2028"/>
                </a:lnTo>
                <a:lnTo>
                  <a:pt x="3371" y="2026"/>
                </a:lnTo>
                <a:lnTo>
                  <a:pt x="3367" y="2013"/>
                </a:lnTo>
                <a:lnTo>
                  <a:pt x="3347" y="2003"/>
                </a:lnTo>
                <a:lnTo>
                  <a:pt x="3340" y="2032"/>
                </a:lnTo>
                <a:lnTo>
                  <a:pt x="3334" y="2031"/>
                </a:lnTo>
                <a:lnTo>
                  <a:pt x="3337" y="2021"/>
                </a:lnTo>
                <a:lnTo>
                  <a:pt x="3328" y="2021"/>
                </a:lnTo>
                <a:lnTo>
                  <a:pt x="3308" y="2036"/>
                </a:lnTo>
                <a:lnTo>
                  <a:pt x="3298" y="2035"/>
                </a:lnTo>
                <a:lnTo>
                  <a:pt x="3318" y="2054"/>
                </a:lnTo>
                <a:lnTo>
                  <a:pt x="3312" y="2061"/>
                </a:lnTo>
                <a:lnTo>
                  <a:pt x="3296" y="2048"/>
                </a:lnTo>
                <a:lnTo>
                  <a:pt x="3288" y="2057"/>
                </a:lnTo>
                <a:lnTo>
                  <a:pt x="3311" y="2071"/>
                </a:lnTo>
                <a:lnTo>
                  <a:pt x="3311" y="2078"/>
                </a:lnTo>
                <a:lnTo>
                  <a:pt x="3318" y="2074"/>
                </a:lnTo>
                <a:lnTo>
                  <a:pt x="3322" y="2093"/>
                </a:lnTo>
                <a:lnTo>
                  <a:pt x="3302" y="2107"/>
                </a:lnTo>
                <a:lnTo>
                  <a:pt x="3285" y="2106"/>
                </a:lnTo>
                <a:lnTo>
                  <a:pt x="3272" y="2090"/>
                </a:lnTo>
                <a:lnTo>
                  <a:pt x="3263" y="2091"/>
                </a:lnTo>
                <a:lnTo>
                  <a:pt x="3263" y="2081"/>
                </a:lnTo>
                <a:lnTo>
                  <a:pt x="3283" y="2081"/>
                </a:lnTo>
                <a:lnTo>
                  <a:pt x="3270" y="2064"/>
                </a:lnTo>
                <a:lnTo>
                  <a:pt x="3263" y="2071"/>
                </a:lnTo>
                <a:lnTo>
                  <a:pt x="3262" y="2060"/>
                </a:lnTo>
                <a:lnTo>
                  <a:pt x="3249" y="2062"/>
                </a:lnTo>
                <a:lnTo>
                  <a:pt x="3256" y="2048"/>
                </a:lnTo>
                <a:lnTo>
                  <a:pt x="3240" y="2047"/>
                </a:lnTo>
                <a:lnTo>
                  <a:pt x="3230" y="2034"/>
                </a:lnTo>
                <a:lnTo>
                  <a:pt x="3201" y="2025"/>
                </a:lnTo>
                <a:lnTo>
                  <a:pt x="3208" y="2002"/>
                </a:lnTo>
                <a:lnTo>
                  <a:pt x="3226" y="1990"/>
                </a:lnTo>
                <a:lnTo>
                  <a:pt x="3177" y="1943"/>
                </a:lnTo>
                <a:lnTo>
                  <a:pt x="3159" y="1944"/>
                </a:lnTo>
                <a:lnTo>
                  <a:pt x="3158" y="1957"/>
                </a:lnTo>
                <a:lnTo>
                  <a:pt x="3138" y="1950"/>
                </a:lnTo>
                <a:lnTo>
                  <a:pt x="3141" y="1936"/>
                </a:lnTo>
                <a:lnTo>
                  <a:pt x="3121" y="1918"/>
                </a:lnTo>
                <a:lnTo>
                  <a:pt x="3109" y="1917"/>
                </a:lnTo>
                <a:lnTo>
                  <a:pt x="3097" y="1898"/>
                </a:lnTo>
                <a:lnTo>
                  <a:pt x="3099" y="1944"/>
                </a:lnTo>
                <a:lnTo>
                  <a:pt x="3083" y="1936"/>
                </a:lnTo>
                <a:lnTo>
                  <a:pt x="3076" y="1921"/>
                </a:lnTo>
                <a:lnTo>
                  <a:pt x="3056" y="1923"/>
                </a:lnTo>
                <a:lnTo>
                  <a:pt x="3054" y="1914"/>
                </a:lnTo>
                <a:lnTo>
                  <a:pt x="3040" y="1930"/>
                </a:lnTo>
                <a:lnTo>
                  <a:pt x="3038" y="1946"/>
                </a:lnTo>
                <a:lnTo>
                  <a:pt x="3030" y="1933"/>
                </a:lnTo>
                <a:lnTo>
                  <a:pt x="2978" y="1940"/>
                </a:lnTo>
                <a:lnTo>
                  <a:pt x="2950" y="1926"/>
                </a:lnTo>
                <a:lnTo>
                  <a:pt x="2952" y="1902"/>
                </a:lnTo>
                <a:lnTo>
                  <a:pt x="2935" y="1892"/>
                </a:lnTo>
                <a:lnTo>
                  <a:pt x="2943" y="1856"/>
                </a:lnTo>
                <a:lnTo>
                  <a:pt x="2963" y="1838"/>
                </a:lnTo>
                <a:lnTo>
                  <a:pt x="2975" y="1838"/>
                </a:lnTo>
                <a:lnTo>
                  <a:pt x="2971" y="1826"/>
                </a:lnTo>
                <a:lnTo>
                  <a:pt x="2991" y="1813"/>
                </a:lnTo>
                <a:lnTo>
                  <a:pt x="2987" y="1802"/>
                </a:lnTo>
                <a:lnTo>
                  <a:pt x="2997" y="1780"/>
                </a:lnTo>
                <a:lnTo>
                  <a:pt x="3001" y="1794"/>
                </a:lnTo>
                <a:lnTo>
                  <a:pt x="3014" y="1799"/>
                </a:lnTo>
                <a:lnTo>
                  <a:pt x="3037" y="1793"/>
                </a:lnTo>
                <a:lnTo>
                  <a:pt x="3030" y="1776"/>
                </a:lnTo>
                <a:lnTo>
                  <a:pt x="3037" y="1771"/>
                </a:lnTo>
                <a:lnTo>
                  <a:pt x="3037" y="1728"/>
                </a:lnTo>
                <a:lnTo>
                  <a:pt x="3083" y="1682"/>
                </a:lnTo>
                <a:lnTo>
                  <a:pt x="3131" y="1670"/>
                </a:lnTo>
                <a:lnTo>
                  <a:pt x="3139" y="1626"/>
                </a:lnTo>
                <a:lnTo>
                  <a:pt x="3158" y="1606"/>
                </a:lnTo>
                <a:lnTo>
                  <a:pt x="3146" y="1591"/>
                </a:lnTo>
                <a:lnTo>
                  <a:pt x="3151" y="1577"/>
                </a:lnTo>
                <a:lnTo>
                  <a:pt x="3172" y="1567"/>
                </a:lnTo>
                <a:lnTo>
                  <a:pt x="3191" y="1541"/>
                </a:lnTo>
                <a:lnTo>
                  <a:pt x="3204" y="1551"/>
                </a:lnTo>
                <a:lnTo>
                  <a:pt x="3211" y="1535"/>
                </a:lnTo>
                <a:lnTo>
                  <a:pt x="3221" y="1536"/>
                </a:lnTo>
                <a:lnTo>
                  <a:pt x="3220" y="1577"/>
                </a:lnTo>
                <a:lnTo>
                  <a:pt x="3229" y="1578"/>
                </a:lnTo>
                <a:lnTo>
                  <a:pt x="3230" y="1587"/>
                </a:lnTo>
                <a:lnTo>
                  <a:pt x="3217" y="1630"/>
                </a:lnTo>
                <a:lnTo>
                  <a:pt x="3230" y="1644"/>
                </a:lnTo>
                <a:lnTo>
                  <a:pt x="3279" y="1649"/>
                </a:lnTo>
                <a:lnTo>
                  <a:pt x="3291" y="1629"/>
                </a:lnTo>
                <a:lnTo>
                  <a:pt x="3283" y="1613"/>
                </a:lnTo>
                <a:lnTo>
                  <a:pt x="3301" y="1594"/>
                </a:lnTo>
                <a:lnTo>
                  <a:pt x="3309" y="1559"/>
                </a:lnTo>
                <a:lnTo>
                  <a:pt x="3330" y="1554"/>
                </a:lnTo>
                <a:lnTo>
                  <a:pt x="3328" y="1545"/>
                </a:lnTo>
                <a:lnTo>
                  <a:pt x="3309" y="1544"/>
                </a:lnTo>
                <a:lnTo>
                  <a:pt x="3298" y="1469"/>
                </a:lnTo>
                <a:lnTo>
                  <a:pt x="3275" y="1467"/>
                </a:lnTo>
                <a:lnTo>
                  <a:pt x="3260" y="1473"/>
                </a:lnTo>
                <a:lnTo>
                  <a:pt x="3240" y="1513"/>
                </a:lnTo>
                <a:lnTo>
                  <a:pt x="3233" y="1502"/>
                </a:lnTo>
                <a:lnTo>
                  <a:pt x="3206" y="1490"/>
                </a:lnTo>
                <a:lnTo>
                  <a:pt x="3191" y="1512"/>
                </a:lnTo>
                <a:lnTo>
                  <a:pt x="3177" y="1497"/>
                </a:lnTo>
                <a:lnTo>
                  <a:pt x="3161" y="1451"/>
                </a:lnTo>
                <a:lnTo>
                  <a:pt x="3132" y="1459"/>
                </a:lnTo>
                <a:lnTo>
                  <a:pt x="3102" y="1497"/>
                </a:lnTo>
                <a:lnTo>
                  <a:pt x="3095" y="1538"/>
                </a:lnTo>
                <a:lnTo>
                  <a:pt x="3082" y="1562"/>
                </a:lnTo>
                <a:lnTo>
                  <a:pt x="3069" y="1567"/>
                </a:lnTo>
                <a:lnTo>
                  <a:pt x="3056" y="1588"/>
                </a:lnTo>
                <a:lnTo>
                  <a:pt x="2987" y="1591"/>
                </a:lnTo>
                <a:lnTo>
                  <a:pt x="2975" y="1572"/>
                </a:lnTo>
                <a:lnTo>
                  <a:pt x="2963" y="1570"/>
                </a:lnTo>
                <a:lnTo>
                  <a:pt x="2939" y="1591"/>
                </a:lnTo>
                <a:lnTo>
                  <a:pt x="2930" y="1619"/>
                </a:lnTo>
                <a:lnTo>
                  <a:pt x="2910" y="1634"/>
                </a:lnTo>
                <a:lnTo>
                  <a:pt x="2857" y="1655"/>
                </a:lnTo>
                <a:lnTo>
                  <a:pt x="2850" y="1663"/>
                </a:lnTo>
                <a:lnTo>
                  <a:pt x="2852" y="1675"/>
                </a:lnTo>
                <a:lnTo>
                  <a:pt x="2841" y="1681"/>
                </a:lnTo>
                <a:lnTo>
                  <a:pt x="2825" y="1708"/>
                </a:lnTo>
                <a:lnTo>
                  <a:pt x="2809" y="1706"/>
                </a:lnTo>
                <a:lnTo>
                  <a:pt x="2776" y="1730"/>
                </a:lnTo>
                <a:lnTo>
                  <a:pt x="2716" y="1724"/>
                </a:lnTo>
                <a:lnTo>
                  <a:pt x="2680" y="1730"/>
                </a:lnTo>
                <a:lnTo>
                  <a:pt x="2695" y="1738"/>
                </a:lnTo>
                <a:lnTo>
                  <a:pt x="2707" y="1731"/>
                </a:lnTo>
                <a:lnTo>
                  <a:pt x="2734" y="1734"/>
                </a:lnTo>
                <a:lnTo>
                  <a:pt x="2734" y="1751"/>
                </a:lnTo>
                <a:lnTo>
                  <a:pt x="2759" y="1764"/>
                </a:lnTo>
                <a:lnTo>
                  <a:pt x="2759" y="1771"/>
                </a:lnTo>
                <a:lnTo>
                  <a:pt x="2742" y="1773"/>
                </a:lnTo>
                <a:lnTo>
                  <a:pt x="2743" y="1786"/>
                </a:lnTo>
                <a:lnTo>
                  <a:pt x="2733" y="1794"/>
                </a:lnTo>
                <a:lnTo>
                  <a:pt x="2729" y="1819"/>
                </a:lnTo>
                <a:lnTo>
                  <a:pt x="2710" y="1836"/>
                </a:lnTo>
                <a:lnTo>
                  <a:pt x="2727" y="1848"/>
                </a:lnTo>
                <a:lnTo>
                  <a:pt x="2756" y="1842"/>
                </a:lnTo>
                <a:lnTo>
                  <a:pt x="2753" y="1869"/>
                </a:lnTo>
                <a:lnTo>
                  <a:pt x="2749" y="1875"/>
                </a:lnTo>
                <a:lnTo>
                  <a:pt x="2740" y="1859"/>
                </a:lnTo>
                <a:lnTo>
                  <a:pt x="2724" y="1861"/>
                </a:lnTo>
                <a:lnTo>
                  <a:pt x="2726" y="1905"/>
                </a:lnTo>
                <a:lnTo>
                  <a:pt x="2697" y="1898"/>
                </a:lnTo>
                <a:lnTo>
                  <a:pt x="2677" y="1923"/>
                </a:lnTo>
                <a:lnTo>
                  <a:pt x="2681" y="1936"/>
                </a:lnTo>
                <a:lnTo>
                  <a:pt x="2707" y="1959"/>
                </a:lnTo>
                <a:lnTo>
                  <a:pt x="2705" y="1967"/>
                </a:lnTo>
                <a:lnTo>
                  <a:pt x="2690" y="1967"/>
                </a:lnTo>
                <a:lnTo>
                  <a:pt x="2682" y="1996"/>
                </a:lnTo>
                <a:lnTo>
                  <a:pt x="2704" y="2011"/>
                </a:lnTo>
                <a:lnTo>
                  <a:pt x="2710" y="2034"/>
                </a:lnTo>
                <a:lnTo>
                  <a:pt x="2697" y="2038"/>
                </a:lnTo>
                <a:lnTo>
                  <a:pt x="2690" y="2032"/>
                </a:lnTo>
                <a:lnTo>
                  <a:pt x="2672" y="2048"/>
                </a:lnTo>
                <a:lnTo>
                  <a:pt x="2648" y="2019"/>
                </a:lnTo>
                <a:lnTo>
                  <a:pt x="2638" y="2034"/>
                </a:lnTo>
                <a:lnTo>
                  <a:pt x="2644" y="2062"/>
                </a:lnTo>
                <a:lnTo>
                  <a:pt x="2655" y="2075"/>
                </a:lnTo>
                <a:lnTo>
                  <a:pt x="2639" y="2094"/>
                </a:lnTo>
                <a:lnTo>
                  <a:pt x="2620" y="2094"/>
                </a:lnTo>
                <a:lnTo>
                  <a:pt x="2610" y="2080"/>
                </a:lnTo>
                <a:lnTo>
                  <a:pt x="2525" y="2077"/>
                </a:lnTo>
                <a:lnTo>
                  <a:pt x="2553" y="2122"/>
                </a:lnTo>
                <a:lnTo>
                  <a:pt x="2550" y="2147"/>
                </a:lnTo>
                <a:lnTo>
                  <a:pt x="2528" y="2116"/>
                </a:lnTo>
                <a:lnTo>
                  <a:pt x="2501" y="2106"/>
                </a:lnTo>
                <a:lnTo>
                  <a:pt x="2481" y="2087"/>
                </a:lnTo>
                <a:lnTo>
                  <a:pt x="2471" y="2083"/>
                </a:lnTo>
                <a:lnTo>
                  <a:pt x="2455" y="2094"/>
                </a:lnTo>
                <a:lnTo>
                  <a:pt x="2436" y="2093"/>
                </a:lnTo>
                <a:lnTo>
                  <a:pt x="2413" y="2077"/>
                </a:lnTo>
                <a:lnTo>
                  <a:pt x="2417" y="2051"/>
                </a:lnTo>
                <a:lnTo>
                  <a:pt x="2381" y="2051"/>
                </a:lnTo>
                <a:lnTo>
                  <a:pt x="2383" y="2035"/>
                </a:lnTo>
                <a:lnTo>
                  <a:pt x="2399" y="2028"/>
                </a:lnTo>
                <a:lnTo>
                  <a:pt x="2386" y="1972"/>
                </a:lnTo>
                <a:lnTo>
                  <a:pt x="2391" y="1964"/>
                </a:lnTo>
                <a:lnTo>
                  <a:pt x="2383" y="1959"/>
                </a:lnTo>
                <a:lnTo>
                  <a:pt x="2391" y="1930"/>
                </a:lnTo>
                <a:lnTo>
                  <a:pt x="2388" y="1902"/>
                </a:lnTo>
                <a:lnTo>
                  <a:pt x="2401" y="1888"/>
                </a:lnTo>
                <a:lnTo>
                  <a:pt x="2391" y="1888"/>
                </a:lnTo>
                <a:lnTo>
                  <a:pt x="2390" y="1879"/>
                </a:lnTo>
                <a:lnTo>
                  <a:pt x="2387" y="1864"/>
                </a:lnTo>
                <a:lnTo>
                  <a:pt x="2397" y="1848"/>
                </a:lnTo>
                <a:lnTo>
                  <a:pt x="2381" y="1830"/>
                </a:lnTo>
                <a:lnTo>
                  <a:pt x="2386" y="1809"/>
                </a:lnTo>
                <a:lnTo>
                  <a:pt x="2367" y="1793"/>
                </a:lnTo>
                <a:lnTo>
                  <a:pt x="2374" y="1786"/>
                </a:lnTo>
                <a:lnTo>
                  <a:pt x="2367" y="1742"/>
                </a:lnTo>
                <a:lnTo>
                  <a:pt x="2375" y="1714"/>
                </a:lnTo>
                <a:lnTo>
                  <a:pt x="2388" y="1702"/>
                </a:lnTo>
                <a:lnTo>
                  <a:pt x="2383" y="1699"/>
                </a:lnTo>
                <a:lnTo>
                  <a:pt x="2370" y="1735"/>
                </a:lnTo>
                <a:lnTo>
                  <a:pt x="2354" y="1748"/>
                </a:lnTo>
                <a:lnTo>
                  <a:pt x="2344" y="1918"/>
                </a:lnTo>
                <a:lnTo>
                  <a:pt x="2354" y="1930"/>
                </a:lnTo>
                <a:lnTo>
                  <a:pt x="2337" y="1934"/>
                </a:lnTo>
                <a:lnTo>
                  <a:pt x="2335" y="1941"/>
                </a:lnTo>
                <a:lnTo>
                  <a:pt x="2339" y="1982"/>
                </a:lnTo>
                <a:lnTo>
                  <a:pt x="2347" y="1989"/>
                </a:lnTo>
                <a:lnTo>
                  <a:pt x="2335" y="1995"/>
                </a:lnTo>
                <a:lnTo>
                  <a:pt x="2337" y="2005"/>
                </a:lnTo>
                <a:lnTo>
                  <a:pt x="2325" y="2002"/>
                </a:lnTo>
                <a:lnTo>
                  <a:pt x="2301" y="2016"/>
                </a:lnTo>
                <a:lnTo>
                  <a:pt x="2315" y="2045"/>
                </a:lnTo>
                <a:lnTo>
                  <a:pt x="2276" y="2104"/>
                </a:lnTo>
                <a:lnTo>
                  <a:pt x="2266" y="2097"/>
                </a:lnTo>
                <a:lnTo>
                  <a:pt x="2250" y="2111"/>
                </a:lnTo>
                <a:lnTo>
                  <a:pt x="2233" y="2109"/>
                </a:lnTo>
                <a:lnTo>
                  <a:pt x="2203" y="2137"/>
                </a:lnTo>
                <a:lnTo>
                  <a:pt x="2191" y="2134"/>
                </a:lnTo>
                <a:lnTo>
                  <a:pt x="2198" y="2149"/>
                </a:lnTo>
                <a:lnTo>
                  <a:pt x="2190" y="2152"/>
                </a:lnTo>
                <a:lnTo>
                  <a:pt x="2175" y="2137"/>
                </a:lnTo>
                <a:lnTo>
                  <a:pt x="2164" y="2149"/>
                </a:lnTo>
                <a:lnTo>
                  <a:pt x="2151" y="2146"/>
                </a:lnTo>
                <a:lnTo>
                  <a:pt x="2141" y="2172"/>
                </a:lnTo>
                <a:lnTo>
                  <a:pt x="2123" y="2168"/>
                </a:lnTo>
                <a:lnTo>
                  <a:pt x="2113" y="2186"/>
                </a:lnTo>
                <a:lnTo>
                  <a:pt x="2103" y="2176"/>
                </a:lnTo>
                <a:lnTo>
                  <a:pt x="2093" y="2191"/>
                </a:lnTo>
                <a:lnTo>
                  <a:pt x="2102" y="2201"/>
                </a:lnTo>
                <a:lnTo>
                  <a:pt x="2084" y="2221"/>
                </a:lnTo>
                <a:lnTo>
                  <a:pt x="2090" y="2235"/>
                </a:lnTo>
                <a:lnTo>
                  <a:pt x="2100" y="2235"/>
                </a:lnTo>
                <a:lnTo>
                  <a:pt x="2099" y="2277"/>
                </a:lnTo>
                <a:lnTo>
                  <a:pt x="2068" y="2296"/>
                </a:lnTo>
                <a:lnTo>
                  <a:pt x="2079" y="2306"/>
                </a:lnTo>
                <a:lnTo>
                  <a:pt x="2066" y="2323"/>
                </a:lnTo>
                <a:lnTo>
                  <a:pt x="2070" y="2338"/>
                </a:lnTo>
                <a:lnTo>
                  <a:pt x="2067" y="2356"/>
                </a:lnTo>
                <a:lnTo>
                  <a:pt x="2074" y="2367"/>
                </a:lnTo>
                <a:lnTo>
                  <a:pt x="2060" y="2372"/>
                </a:lnTo>
                <a:lnTo>
                  <a:pt x="2041" y="2356"/>
                </a:lnTo>
                <a:lnTo>
                  <a:pt x="1998" y="2351"/>
                </a:lnTo>
                <a:lnTo>
                  <a:pt x="1970" y="2391"/>
                </a:lnTo>
                <a:lnTo>
                  <a:pt x="1945" y="2395"/>
                </a:lnTo>
                <a:lnTo>
                  <a:pt x="1939" y="2414"/>
                </a:lnTo>
                <a:lnTo>
                  <a:pt x="1923" y="2408"/>
                </a:lnTo>
                <a:lnTo>
                  <a:pt x="1927" y="2368"/>
                </a:lnTo>
                <a:lnTo>
                  <a:pt x="1916" y="2358"/>
                </a:lnTo>
                <a:lnTo>
                  <a:pt x="1940" y="2328"/>
                </a:lnTo>
                <a:lnTo>
                  <a:pt x="1930" y="2307"/>
                </a:lnTo>
                <a:lnTo>
                  <a:pt x="1930" y="2273"/>
                </a:lnTo>
                <a:lnTo>
                  <a:pt x="1904" y="2261"/>
                </a:lnTo>
                <a:lnTo>
                  <a:pt x="1894" y="2274"/>
                </a:lnTo>
                <a:lnTo>
                  <a:pt x="1878" y="2274"/>
                </a:lnTo>
                <a:lnTo>
                  <a:pt x="1858" y="2294"/>
                </a:lnTo>
                <a:lnTo>
                  <a:pt x="1847" y="2297"/>
                </a:lnTo>
                <a:lnTo>
                  <a:pt x="1847" y="2287"/>
                </a:lnTo>
                <a:lnTo>
                  <a:pt x="1836" y="2279"/>
                </a:lnTo>
                <a:lnTo>
                  <a:pt x="1835" y="2269"/>
                </a:lnTo>
                <a:lnTo>
                  <a:pt x="1842" y="2267"/>
                </a:lnTo>
                <a:lnTo>
                  <a:pt x="1858" y="2281"/>
                </a:lnTo>
                <a:lnTo>
                  <a:pt x="1862" y="2276"/>
                </a:lnTo>
                <a:lnTo>
                  <a:pt x="1854" y="2264"/>
                </a:lnTo>
                <a:lnTo>
                  <a:pt x="1872" y="2266"/>
                </a:lnTo>
                <a:lnTo>
                  <a:pt x="1857" y="2254"/>
                </a:lnTo>
                <a:lnTo>
                  <a:pt x="1864" y="2241"/>
                </a:lnTo>
                <a:lnTo>
                  <a:pt x="1849" y="2238"/>
                </a:lnTo>
                <a:lnTo>
                  <a:pt x="1849" y="2225"/>
                </a:lnTo>
                <a:lnTo>
                  <a:pt x="1893" y="2218"/>
                </a:lnTo>
                <a:lnTo>
                  <a:pt x="1872" y="2189"/>
                </a:lnTo>
                <a:lnTo>
                  <a:pt x="1877" y="2181"/>
                </a:lnTo>
                <a:lnTo>
                  <a:pt x="1872" y="2175"/>
                </a:lnTo>
                <a:lnTo>
                  <a:pt x="1900" y="2183"/>
                </a:lnTo>
                <a:lnTo>
                  <a:pt x="1903" y="2191"/>
                </a:lnTo>
                <a:lnTo>
                  <a:pt x="1923" y="2162"/>
                </a:lnTo>
                <a:lnTo>
                  <a:pt x="1909" y="2139"/>
                </a:lnTo>
                <a:lnTo>
                  <a:pt x="1919" y="2123"/>
                </a:lnTo>
                <a:lnTo>
                  <a:pt x="1910" y="2110"/>
                </a:lnTo>
                <a:lnTo>
                  <a:pt x="1890" y="2127"/>
                </a:lnTo>
                <a:lnTo>
                  <a:pt x="1881" y="2120"/>
                </a:lnTo>
                <a:lnTo>
                  <a:pt x="1867" y="2122"/>
                </a:lnTo>
                <a:lnTo>
                  <a:pt x="1867" y="2140"/>
                </a:lnTo>
                <a:lnTo>
                  <a:pt x="1854" y="2136"/>
                </a:lnTo>
                <a:lnTo>
                  <a:pt x="1842" y="2113"/>
                </a:lnTo>
                <a:lnTo>
                  <a:pt x="1819" y="2096"/>
                </a:lnTo>
                <a:lnTo>
                  <a:pt x="1818" y="2088"/>
                </a:lnTo>
                <a:lnTo>
                  <a:pt x="1834" y="2080"/>
                </a:lnTo>
                <a:lnTo>
                  <a:pt x="1845" y="2094"/>
                </a:lnTo>
                <a:lnTo>
                  <a:pt x="1854" y="2088"/>
                </a:lnTo>
                <a:lnTo>
                  <a:pt x="1841" y="2075"/>
                </a:lnTo>
                <a:lnTo>
                  <a:pt x="1839" y="2065"/>
                </a:lnTo>
                <a:lnTo>
                  <a:pt x="1851" y="2058"/>
                </a:lnTo>
                <a:lnTo>
                  <a:pt x="1844" y="2047"/>
                </a:lnTo>
                <a:lnTo>
                  <a:pt x="1832" y="2051"/>
                </a:lnTo>
                <a:lnTo>
                  <a:pt x="1819" y="2034"/>
                </a:lnTo>
                <a:lnTo>
                  <a:pt x="1819" y="2024"/>
                </a:lnTo>
                <a:lnTo>
                  <a:pt x="1836" y="2021"/>
                </a:lnTo>
                <a:lnTo>
                  <a:pt x="1821" y="1983"/>
                </a:lnTo>
                <a:lnTo>
                  <a:pt x="1845" y="1969"/>
                </a:lnTo>
                <a:lnTo>
                  <a:pt x="1831" y="1944"/>
                </a:lnTo>
                <a:lnTo>
                  <a:pt x="1796" y="1941"/>
                </a:lnTo>
                <a:lnTo>
                  <a:pt x="1798" y="1931"/>
                </a:lnTo>
                <a:lnTo>
                  <a:pt x="1816" y="1927"/>
                </a:lnTo>
                <a:lnTo>
                  <a:pt x="1835" y="1911"/>
                </a:lnTo>
                <a:lnTo>
                  <a:pt x="1829" y="1897"/>
                </a:lnTo>
                <a:lnTo>
                  <a:pt x="1812" y="1900"/>
                </a:lnTo>
                <a:lnTo>
                  <a:pt x="1811" y="1908"/>
                </a:lnTo>
                <a:lnTo>
                  <a:pt x="1793" y="1908"/>
                </a:lnTo>
                <a:lnTo>
                  <a:pt x="1793" y="1879"/>
                </a:lnTo>
                <a:lnTo>
                  <a:pt x="1751" y="1865"/>
                </a:lnTo>
                <a:lnTo>
                  <a:pt x="1756" y="1887"/>
                </a:lnTo>
                <a:lnTo>
                  <a:pt x="1728" y="1891"/>
                </a:lnTo>
                <a:lnTo>
                  <a:pt x="1728" y="1908"/>
                </a:lnTo>
                <a:lnTo>
                  <a:pt x="1702" y="1921"/>
                </a:lnTo>
                <a:lnTo>
                  <a:pt x="1688" y="1907"/>
                </a:lnTo>
                <a:lnTo>
                  <a:pt x="1705" y="1887"/>
                </a:lnTo>
                <a:lnTo>
                  <a:pt x="1705" y="1865"/>
                </a:lnTo>
                <a:lnTo>
                  <a:pt x="1665" y="1862"/>
                </a:lnTo>
                <a:lnTo>
                  <a:pt x="1615" y="1838"/>
                </a:lnTo>
                <a:lnTo>
                  <a:pt x="1579" y="1849"/>
                </a:lnTo>
                <a:lnTo>
                  <a:pt x="1561" y="1829"/>
                </a:lnTo>
                <a:lnTo>
                  <a:pt x="1577" y="1810"/>
                </a:lnTo>
                <a:lnTo>
                  <a:pt x="1519" y="1790"/>
                </a:lnTo>
                <a:lnTo>
                  <a:pt x="1530" y="1771"/>
                </a:lnTo>
                <a:lnTo>
                  <a:pt x="1521" y="1761"/>
                </a:lnTo>
                <a:lnTo>
                  <a:pt x="1527" y="1742"/>
                </a:lnTo>
                <a:lnTo>
                  <a:pt x="1521" y="1737"/>
                </a:lnTo>
                <a:lnTo>
                  <a:pt x="1544" y="1718"/>
                </a:lnTo>
                <a:lnTo>
                  <a:pt x="1537" y="1708"/>
                </a:lnTo>
                <a:lnTo>
                  <a:pt x="1528" y="1719"/>
                </a:lnTo>
                <a:lnTo>
                  <a:pt x="1506" y="1714"/>
                </a:lnTo>
                <a:lnTo>
                  <a:pt x="1486" y="1693"/>
                </a:lnTo>
                <a:lnTo>
                  <a:pt x="1479" y="1643"/>
                </a:lnTo>
                <a:lnTo>
                  <a:pt x="1486" y="1632"/>
                </a:lnTo>
                <a:lnTo>
                  <a:pt x="1478" y="1619"/>
                </a:lnTo>
                <a:lnTo>
                  <a:pt x="1492" y="1606"/>
                </a:lnTo>
                <a:lnTo>
                  <a:pt x="1483" y="1587"/>
                </a:lnTo>
                <a:lnTo>
                  <a:pt x="1489" y="1562"/>
                </a:lnTo>
                <a:lnTo>
                  <a:pt x="1499" y="1570"/>
                </a:lnTo>
                <a:lnTo>
                  <a:pt x="1511" y="1549"/>
                </a:lnTo>
                <a:lnTo>
                  <a:pt x="1511" y="1518"/>
                </a:lnTo>
                <a:lnTo>
                  <a:pt x="1531" y="1457"/>
                </a:lnTo>
                <a:lnTo>
                  <a:pt x="1554" y="1447"/>
                </a:lnTo>
                <a:lnTo>
                  <a:pt x="1573" y="1464"/>
                </a:lnTo>
                <a:lnTo>
                  <a:pt x="1567" y="1479"/>
                </a:lnTo>
                <a:lnTo>
                  <a:pt x="1590" y="1476"/>
                </a:lnTo>
                <a:lnTo>
                  <a:pt x="1584" y="1490"/>
                </a:lnTo>
                <a:lnTo>
                  <a:pt x="1602" y="1499"/>
                </a:lnTo>
                <a:lnTo>
                  <a:pt x="1607" y="1535"/>
                </a:lnTo>
                <a:lnTo>
                  <a:pt x="1623" y="1539"/>
                </a:lnTo>
                <a:lnTo>
                  <a:pt x="1639" y="1559"/>
                </a:lnTo>
                <a:lnTo>
                  <a:pt x="1639" y="1571"/>
                </a:lnTo>
                <a:lnTo>
                  <a:pt x="1612" y="1583"/>
                </a:lnTo>
                <a:lnTo>
                  <a:pt x="1607" y="1617"/>
                </a:lnTo>
                <a:lnTo>
                  <a:pt x="1615" y="1633"/>
                </a:lnTo>
                <a:lnTo>
                  <a:pt x="1602" y="1650"/>
                </a:lnTo>
                <a:lnTo>
                  <a:pt x="1606" y="1660"/>
                </a:lnTo>
                <a:lnTo>
                  <a:pt x="1648" y="1676"/>
                </a:lnTo>
                <a:lnTo>
                  <a:pt x="1645" y="1728"/>
                </a:lnTo>
                <a:lnTo>
                  <a:pt x="1669" y="1740"/>
                </a:lnTo>
                <a:lnTo>
                  <a:pt x="1674" y="1773"/>
                </a:lnTo>
                <a:lnTo>
                  <a:pt x="1681" y="1750"/>
                </a:lnTo>
                <a:lnTo>
                  <a:pt x="1692" y="1745"/>
                </a:lnTo>
                <a:lnTo>
                  <a:pt x="1728" y="1770"/>
                </a:lnTo>
                <a:lnTo>
                  <a:pt x="1741" y="1767"/>
                </a:lnTo>
                <a:lnTo>
                  <a:pt x="1738" y="1779"/>
                </a:lnTo>
                <a:lnTo>
                  <a:pt x="1813" y="1819"/>
                </a:lnTo>
                <a:lnTo>
                  <a:pt x="1811" y="1803"/>
                </a:lnTo>
                <a:lnTo>
                  <a:pt x="1862" y="1777"/>
                </a:lnTo>
                <a:lnTo>
                  <a:pt x="1870" y="1755"/>
                </a:lnTo>
                <a:lnTo>
                  <a:pt x="1868" y="1747"/>
                </a:lnTo>
                <a:lnTo>
                  <a:pt x="1855" y="1747"/>
                </a:lnTo>
                <a:lnTo>
                  <a:pt x="1842" y="1758"/>
                </a:lnTo>
                <a:lnTo>
                  <a:pt x="1832" y="1753"/>
                </a:lnTo>
                <a:lnTo>
                  <a:pt x="1818" y="1764"/>
                </a:lnTo>
                <a:lnTo>
                  <a:pt x="1811" y="1712"/>
                </a:lnTo>
                <a:lnTo>
                  <a:pt x="1800" y="1712"/>
                </a:lnTo>
                <a:lnTo>
                  <a:pt x="1789" y="1732"/>
                </a:lnTo>
                <a:lnTo>
                  <a:pt x="1775" y="1689"/>
                </a:lnTo>
                <a:lnTo>
                  <a:pt x="1756" y="1693"/>
                </a:lnTo>
                <a:lnTo>
                  <a:pt x="1764" y="1660"/>
                </a:lnTo>
                <a:lnTo>
                  <a:pt x="1751" y="1659"/>
                </a:lnTo>
                <a:lnTo>
                  <a:pt x="1751" y="1644"/>
                </a:lnTo>
                <a:lnTo>
                  <a:pt x="1737" y="1644"/>
                </a:lnTo>
                <a:lnTo>
                  <a:pt x="1731" y="1668"/>
                </a:lnTo>
                <a:lnTo>
                  <a:pt x="1720" y="1665"/>
                </a:lnTo>
                <a:lnTo>
                  <a:pt x="1705" y="1683"/>
                </a:lnTo>
                <a:lnTo>
                  <a:pt x="1687" y="1668"/>
                </a:lnTo>
                <a:lnTo>
                  <a:pt x="1715" y="1632"/>
                </a:lnTo>
                <a:lnTo>
                  <a:pt x="1713" y="1598"/>
                </a:lnTo>
                <a:lnTo>
                  <a:pt x="1704" y="1588"/>
                </a:lnTo>
                <a:lnTo>
                  <a:pt x="1714" y="1590"/>
                </a:lnTo>
                <a:lnTo>
                  <a:pt x="1724" y="1604"/>
                </a:lnTo>
                <a:lnTo>
                  <a:pt x="1733" y="1597"/>
                </a:lnTo>
                <a:lnTo>
                  <a:pt x="1728" y="1584"/>
                </a:lnTo>
                <a:lnTo>
                  <a:pt x="1718" y="1580"/>
                </a:lnTo>
                <a:lnTo>
                  <a:pt x="1720" y="1565"/>
                </a:lnTo>
                <a:lnTo>
                  <a:pt x="1700" y="1562"/>
                </a:lnTo>
                <a:lnTo>
                  <a:pt x="1701" y="1552"/>
                </a:lnTo>
                <a:lnTo>
                  <a:pt x="1713" y="1558"/>
                </a:lnTo>
                <a:lnTo>
                  <a:pt x="1720" y="1545"/>
                </a:lnTo>
                <a:lnTo>
                  <a:pt x="1747" y="1583"/>
                </a:lnTo>
                <a:lnTo>
                  <a:pt x="1746" y="1598"/>
                </a:lnTo>
                <a:lnTo>
                  <a:pt x="1751" y="1607"/>
                </a:lnTo>
                <a:lnTo>
                  <a:pt x="1769" y="1588"/>
                </a:lnTo>
                <a:lnTo>
                  <a:pt x="1779" y="1587"/>
                </a:lnTo>
                <a:lnTo>
                  <a:pt x="1782" y="1574"/>
                </a:lnTo>
                <a:lnTo>
                  <a:pt x="1790" y="1584"/>
                </a:lnTo>
                <a:lnTo>
                  <a:pt x="1800" y="1567"/>
                </a:lnTo>
                <a:lnTo>
                  <a:pt x="1821" y="1578"/>
                </a:lnTo>
                <a:lnTo>
                  <a:pt x="1818" y="1590"/>
                </a:lnTo>
                <a:lnTo>
                  <a:pt x="1795" y="1606"/>
                </a:lnTo>
                <a:lnTo>
                  <a:pt x="1775" y="1643"/>
                </a:lnTo>
                <a:lnTo>
                  <a:pt x="1795" y="1666"/>
                </a:lnTo>
                <a:lnTo>
                  <a:pt x="1812" y="1659"/>
                </a:lnTo>
                <a:lnTo>
                  <a:pt x="1812" y="1675"/>
                </a:lnTo>
                <a:lnTo>
                  <a:pt x="1828" y="1678"/>
                </a:lnTo>
                <a:lnTo>
                  <a:pt x="1841" y="1698"/>
                </a:lnTo>
                <a:lnTo>
                  <a:pt x="1911" y="1706"/>
                </a:lnTo>
                <a:lnTo>
                  <a:pt x="1940" y="1731"/>
                </a:lnTo>
                <a:lnTo>
                  <a:pt x="1958" y="1706"/>
                </a:lnTo>
                <a:lnTo>
                  <a:pt x="1934" y="1699"/>
                </a:lnTo>
                <a:lnTo>
                  <a:pt x="1930" y="1678"/>
                </a:lnTo>
                <a:lnTo>
                  <a:pt x="1937" y="1675"/>
                </a:lnTo>
                <a:lnTo>
                  <a:pt x="1976" y="1679"/>
                </a:lnTo>
                <a:lnTo>
                  <a:pt x="1982" y="1695"/>
                </a:lnTo>
                <a:lnTo>
                  <a:pt x="2041" y="1719"/>
                </a:lnTo>
                <a:lnTo>
                  <a:pt x="2096" y="1725"/>
                </a:lnTo>
                <a:lnTo>
                  <a:pt x="2105" y="1717"/>
                </a:lnTo>
                <a:lnTo>
                  <a:pt x="2089" y="1704"/>
                </a:lnTo>
                <a:lnTo>
                  <a:pt x="2054" y="1702"/>
                </a:lnTo>
                <a:lnTo>
                  <a:pt x="2028" y="1676"/>
                </a:lnTo>
                <a:lnTo>
                  <a:pt x="1999" y="1662"/>
                </a:lnTo>
                <a:lnTo>
                  <a:pt x="1992" y="1637"/>
                </a:lnTo>
                <a:lnTo>
                  <a:pt x="2004" y="1614"/>
                </a:lnTo>
                <a:lnTo>
                  <a:pt x="1981" y="1607"/>
                </a:lnTo>
                <a:lnTo>
                  <a:pt x="1960" y="1611"/>
                </a:lnTo>
                <a:lnTo>
                  <a:pt x="1939" y="1559"/>
                </a:lnTo>
                <a:lnTo>
                  <a:pt x="1891" y="1502"/>
                </a:lnTo>
                <a:lnTo>
                  <a:pt x="1874" y="1495"/>
                </a:lnTo>
                <a:lnTo>
                  <a:pt x="1847" y="1497"/>
                </a:lnTo>
                <a:lnTo>
                  <a:pt x="1834" y="1500"/>
                </a:lnTo>
                <a:lnTo>
                  <a:pt x="1821" y="1518"/>
                </a:lnTo>
                <a:lnTo>
                  <a:pt x="1812" y="1512"/>
                </a:lnTo>
                <a:lnTo>
                  <a:pt x="1808" y="1487"/>
                </a:lnTo>
                <a:lnTo>
                  <a:pt x="1785" y="1487"/>
                </a:lnTo>
                <a:lnTo>
                  <a:pt x="1777" y="1497"/>
                </a:lnTo>
                <a:lnTo>
                  <a:pt x="1773" y="1485"/>
                </a:lnTo>
                <a:lnTo>
                  <a:pt x="1757" y="1490"/>
                </a:lnTo>
                <a:lnTo>
                  <a:pt x="1749" y="1477"/>
                </a:lnTo>
                <a:lnTo>
                  <a:pt x="1737" y="1485"/>
                </a:lnTo>
                <a:lnTo>
                  <a:pt x="1736" y="1496"/>
                </a:lnTo>
                <a:lnTo>
                  <a:pt x="1717" y="1493"/>
                </a:lnTo>
                <a:lnTo>
                  <a:pt x="1720" y="1505"/>
                </a:lnTo>
                <a:lnTo>
                  <a:pt x="1705" y="1510"/>
                </a:lnTo>
                <a:lnTo>
                  <a:pt x="1664" y="1496"/>
                </a:lnTo>
                <a:lnTo>
                  <a:pt x="1662" y="1487"/>
                </a:lnTo>
                <a:lnTo>
                  <a:pt x="1692" y="1467"/>
                </a:lnTo>
                <a:lnTo>
                  <a:pt x="1688" y="1454"/>
                </a:lnTo>
                <a:lnTo>
                  <a:pt x="1698" y="1446"/>
                </a:lnTo>
                <a:lnTo>
                  <a:pt x="1689" y="1440"/>
                </a:lnTo>
                <a:lnTo>
                  <a:pt x="1710" y="1431"/>
                </a:lnTo>
                <a:lnTo>
                  <a:pt x="1708" y="1407"/>
                </a:lnTo>
                <a:lnTo>
                  <a:pt x="1672" y="1410"/>
                </a:lnTo>
                <a:lnTo>
                  <a:pt x="1659" y="1371"/>
                </a:lnTo>
                <a:lnTo>
                  <a:pt x="1675" y="1352"/>
                </a:lnTo>
                <a:lnTo>
                  <a:pt x="1675" y="1338"/>
                </a:lnTo>
                <a:lnTo>
                  <a:pt x="1684" y="1326"/>
                </a:lnTo>
                <a:lnTo>
                  <a:pt x="1694" y="1329"/>
                </a:lnTo>
                <a:lnTo>
                  <a:pt x="1698" y="1313"/>
                </a:lnTo>
                <a:lnTo>
                  <a:pt x="1704" y="1304"/>
                </a:lnTo>
                <a:lnTo>
                  <a:pt x="1711" y="1307"/>
                </a:lnTo>
                <a:lnTo>
                  <a:pt x="1714" y="1294"/>
                </a:lnTo>
                <a:lnTo>
                  <a:pt x="1727" y="1283"/>
                </a:lnTo>
                <a:lnTo>
                  <a:pt x="1746" y="1281"/>
                </a:lnTo>
                <a:lnTo>
                  <a:pt x="1733" y="1271"/>
                </a:lnTo>
                <a:lnTo>
                  <a:pt x="1731" y="1237"/>
                </a:lnTo>
                <a:lnTo>
                  <a:pt x="1717" y="1229"/>
                </a:lnTo>
                <a:lnTo>
                  <a:pt x="1728" y="1206"/>
                </a:lnTo>
                <a:lnTo>
                  <a:pt x="1715" y="1201"/>
                </a:lnTo>
                <a:lnTo>
                  <a:pt x="1705" y="1199"/>
                </a:lnTo>
                <a:lnTo>
                  <a:pt x="1714" y="1178"/>
                </a:lnTo>
                <a:lnTo>
                  <a:pt x="1711" y="1165"/>
                </a:lnTo>
                <a:lnTo>
                  <a:pt x="1718" y="1169"/>
                </a:lnTo>
                <a:lnTo>
                  <a:pt x="1726" y="1165"/>
                </a:lnTo>
                <a:lnTo>
                  <a:pt x="1734" y="1142"/>
                </a:lnTo>
                <a:lnTo>
                  <a:pt x="1711" y="1120"/>
                </a:lnTo>
                <a:lnTo>
                  <a:pt x="1707" y="1107"/>
                </a:lnTo>
                <a:lnTo>
                  <a:pt x="1718" y="1094"/>
                </a:lnTo>
                <a:lnTo>
                  <a:pt x="1705" y="1072"/>
                </a:lnTo>
                <a:lnTo>
                  <a:pt x="1714" y="1032"/>
                </a:lnTo>
                <a:lnTo>
                  <a:pt x="1694" y="1019"/>
                </a:lnTo>
                <a:lnTo>
                  <a:pt x="1691" y="984"/>
                </a:lnTo>
                <a:lnTo>
                  <a:pt x="1677" y="960"/>
                </a:lnTo>
                <a:lnTo>
                  <a:pt x="1669" y="970"/>
                </a:lnTo>
                <a:lnTo>
                  <a:pt x="1671" y="1010"/>
                </a:lnTo>
                <a:lnTo>
                  <a:pt x="1656" y="1022"/>
                </a:lnTo>
                <a:lnTo>
                  <a:pt x="1658" y="1036"/>
                </a:lnTo>
                <a:lnTo>
                  <a:pt x="1671" y="1033"/>
                </a:lnTo>
                <a:lnTo>
                  <a:pt x="1682" y="1046"/>
                </a:lnTo>
                <a:lnTo>
                  <a:pt x="1666" y="1072"/>
                </a:lnTo>
                <a:lnTo>
                  <a:pt x="1681" y="1082"/>
                </a:lnTo>
                <a:lnTo>
                  <a:pt x="1668" y="1097"/>
                </a:lnTo>
                <a:lnTo>
                  <a:pt x="1675" y="1114"/>
                </a:lnTo>
                <a:lnTo>
                  <a:pt x="1671" y="1121"/>
                </a:lnTo>
                <a:lnTo>
                  <a:pt x="1643" y="1120"/>
                </a:lnTo>
                <a:lnTo>
                  <a:pt x="1640" y="1129"/>
                </a:lnTo>
                <a:lnTo>
                  <a:pt x="1630" y="1133"/>
                </a:lnTo>
                <a:lnTo>
                  <a:pt x="1606" y="1130"/>
                </a:lnTo>
                <a:lnTo>
                  <a:pt x="1602" y="1101"/>
                </a:lnTo>
                <a:lnTo>
                  <a:pt x="1584" y="1097"/>
                </a:lnTo>
                <a:lnTo>
                  <a:pt x="1576" y="1110"/>
                </a:lnTo>
                <a:lnTo>
                  <a:pt x="1567" y="1106"/>
                </a:lnTo>
                <a:lnTo>
                  <a:pt x="1563" y="1093"/>
                </a:lnTo>
                <a:lnTo>
                  <a:pt x="1571" y="1095"/>
                </a:lnTo>
                <a:lnTo>
                  <a:pt x="1590" y="1074"/>
                </a:lnTo>
                <a:lnTo>
                  <a:pt x="1571" y="1065"/>
                </a:lnTo>
                <a:lnTo>
                  <a:pt x="1567" y="1049"/>
                </a:lnTo>
                <a:lnTo>
                  <a:pt x="1547" y="1028"/>
                </a:lnTo>
                <a:lnTo>
                  <a:pt x="1550" y="1008"/>
                </a:lnTo>
                <a:lnTo>
                  <a:pt x="1558" y="1005"/>
                </a:lnTo>
                <a:lnTo>
                  <a:pt x="1563" y="989"/>
                </a:lnTo>
                <a:lnTo>
                  <a:pt x="1576" y="982"/>
                </a:lnTo>
                <a:lnTo>
                  <a:pt x="1570" y="1008"/>
                </a:lnTo>
                <a:lnTo>
                  <a:pt x="1583" y="1008"/>
                </a:lnTo>
                <a:lnTo>
                  <a:pt x="1587" y="996"/>
                </a:lnTo>
                <a:lnTo>
                  <a:pt x="1602" y="1026"/>
                </a:lnTo>
                <a:lnTo>
                  <a:pt x="1636" y="1009"/>
                </a:lnTo>
                <a:lnTo>
                  <a:pt x="1642" y="993"/>
                </a:lnTo>
                <a:lnTo>
                  <a:pt x="1653" y="990"/>
                </a:lnTo>
                <a:lnTo>
                  <a:pt x="1653" y="971"/>
                </a:lnTo>
                <a:lnTo>
                  <a:pt x="1619" y="964"/>
                </a:lnTo>
                <a:lnTo>
                  <a:pt x="1708" y="908"/>
                </a:lnTo>
                <a:lnTo>
                  <a:pt x="1707" y="881"/>
                </a:lnTo>
                <a:lnTo>
                  <a:pt x="1689" y="861"/>
                </a:lnTo>
                <a:lnTo>
                  <a:pt x="1672" y="861"/>
                </a:lnTo>
                <a:lnTo>
                  <a:pt x="1643" y="875"/>
                </a:lnTo>
                <a:lnTo>
                  <a:pt x="1635" y="858"/>
                </a:lnTo>
                <a:lnTo>
                  <a:pt x="1643" y="849"/>
                </a:lnTo>
                <a:lnTo>
                  <a:pt x="1638" y="839"/>
                </a:lnTo>
                <a:lnTo>
                  <a:pt x="1609" y="832"/>
                </a:lnTo>
                <a:lnTo>
                  <a:pt x="1623" y="827"/>
                </a:lnTo>
                <a:lnTo>
                  <a:pt x="1632" y="814"/>
                </a:lnTo>
                <a:lnTo>
                  <a:pt x="1610" y="775"/>
                </a:lnTo>
                <a:lnTo>
                  <a:pt x="1586" y="774"/>
                </a:lnTo>
                <a:lnTo>
                  <a:pt x="1584" y="787"/>
                </a:lnTo>
                <a:lnTo>
                  <a:pt x="1560" y="771"/>
                </a:lnTo>
                <a:lnTo>
                  <a:pt x="1581" y="810"/>
                </a:lnTo>
                <a:lnTo>
                  <a:pt x="1557" y="830"/>
                </a:lnTo>
                <a:lnTo>
                  <a:pt x="1576" y="835"/>
                </a:lnTo>
                <a:lnTo>
                  <a:pt x="1579" y="846"/>
                </a:lnTo>
                <a:lnTo>
                  <a:pt x="1555" y="868"/>
                </a:lnTo>
                <a:lnTo>
                  <a:pt x="1544" y="836"/>
                </a:lnTo>
                <a:lnTo>
                  <a:pt x="1530" y="830"/>
                </a:lnTo>
                <a:lnTo>
                  <a:pt x="1515" y="846"/>
                </a:lnTo>
                <a:lnTo>
                  <a:pt x="1492" y="848"/>
                </a:lnTo>
                <a:lnTo>
                  <a:pt x="1493" y="829"/>
                </a:lnTo>
                <a:lnTo>
                  <a:pt x="1482" y="794"/>
                </a:lnTo>
                <a:lnTo>
                  <a:pt x="1463" y="783"/>
                </a:lnTo>
                <a:lnTo>
                  <a:pt x="1470" y="760"/>
                </a:lnTo>
                <a:lnTo>
                  <a:pt x="1501" y="757"/>
                </a:lnTo>
                <a:lnTo>
                  <a:pt x="1460" y="714"/>
                </a:lnTo>
                <a:lnTo>
                  <a:pt x="1475" y="679"/>
                </a:lnTo>
                <a:lnTo>
                  <a:pt x="1482" y="688"/>
                </a:lnTo>
                <a:lnTo>
                  <a:pt x="1489" y="685"/>
                </a:lnTo>
                <a:lnTo>
                  <a:pt x="1481" y="670"/>
                </a:lnTo>
                <a:lnTo>
                  <a:pt x="1485" y="660"/>
                </a:lnTo>
                <a:lnTo>
                  <a:pt x="1511" y="644"/>
                </a:lnTo>
                <a:lnTo>
                  <a:pt x="1524" y="679"/>
                </a:lnTo>
                <a:lnTo>
                  <a:pt x="1541" y="675"/>
                </a:lnTo>
                <a:lnTo>
                  <a:pt x="1535" y="666"/>
                </a:lnTo>
                <a:lnTo>
                  <a:pt x="1542" y="665"/>
                </a:lnTo>
                <a:lnTo>
                  <a:pt x="1567" y="672"/>
                </a:lnTo>
                <a:lnTo>
                  <a:pt x="1568" y="695"/>
                </a:lnTo>
                <a:lnTo>
                  <a:pt x="1591" y="693"/>
                </a:lnTo>
                <a:lnTo>
                  <a:pt x="1607" y="663"/>
                </a:lnTo>
                <a:lnTo>
                  <a:pt x="1596" y="656"/>
                </a:lnTo>
                <a:lnTo>
                  <a:pt x="1597" y="650"/>
                </a:lnTo>
                <a:lnTo>
                  <a:pt x="1604" y="643"/>
                </a:lnTo>
                <a:lnTo>
                  <a:pt x="1615" y="650"/>
                </a:lnTo>
                <a:lnTo>
                  <a:pt x="1635" y="627"/>
                </a:lnTo>
                <a:lnTo>
                  <a:pt x="1635" y="673"/>
                </a:lnTo>
                <a:lnTo>
                  <a:pt x="1620" y="702"/>
                </a:lnTo>
                <a:lnTo>
                  <a:pt x="1626" y="705"/>
                </a:lnTo>
                <a:lnTo>
                  <a:pt x="1623" y="715"/>
                </a:lnTo>
                <a:lnTo>
                  <a:pt x="1609" y="719"/>
                </a:lnTo>
                <a:lnTo>
                  <a:pt x="1606" y="735"/>
                </a:lnTo>
                <a:lnTo>
                  <a:pt x="1615" y="742"/>
                </a:lnTo>
                <a:lnTo>
                  <a:pt x="1616" y="757"/>
                </a:lnTo>
                <a:lnTo>
                  <a:pt x="1607" y="763"/>
                </a:lnTo>
                <a:lnTo>
                  <a:pt x="1629" y="767"/>
                </a:lnTo>
                <a:lnTo>
                  <a:pt x="1645" y="748"/>
                </a:lnTo>
                <a:lnTo>
                  <a:pt x="1643" y="778"/>
                </a:lnTo>
                <a:lnTo>
                  <a:pt x="1630" y="786"/>
                </a:lnTo>
                <a:lnTo>
                  <a:pt x="1632" y="796"/>
                </a:lnTo>
                <a:lnTo>
                  <a:pt x="1638" y="801"/>
                </a:lnTo>
                <a:lnTo>
                  <a:pt x="1642" y="793"/>
                </a:lnTo>
                <a:lnTo>
                  <a:pt x="1653" y="804"/>
                </a:lnTo>
                <a:lnTo>
                  <a:pt x="1666" y="793"/>
                </a:lnTo>
                <a:lnTo>
                  <a:pt x="1671" y="829"/>
                </a:lnTo>
                <a:lnTo>
                  <a:pt x="1678" y="827"/>
                </a:lnTo>
                <a:lnTo>
                  <a:pt x="1692" y="788"/>
                </a:lnTo>
                <a:lnTo>
                  <a:pt x="1711" y="780"/>
                </a:lnTo>
                <a:lnTo>
                  <a:pt x="1700" y="820"/>
                </a:lnTo>
                <a:lnTo>
                  <a:pt x="1708" y="823"/>
                </a:lnTo>
                <a:lnTo>
                  <a:pt x="1720" y="799"/>
                </a:lnTo>
                <a:lnTo>
                  <a:pt x="1737" y="826"/>
                </a:lnTo>
                <a:lnTo>
                  <a:pt x="1738" y="833"/>
                </a:lnTo>
                <a:lnTo>
                  <a:pt x="1710" y="866"/>
                </a:lnTo>
                <a:lnTo>
                  <a:pt x="1727" y="866"/>
                </a:lnTo>
                <a:lnTo>
                  <a:pt x="1728" y="899"/>
                </a:lnTo>
                <a:lnTo>
                  <a:pt x="1769" y="898"/>
                </a:lnTo>
                <a:lnTo>
                  <a:pt x="1759" y="881"/>
                </a:lnTo>
                <a:lnTo>
                  <a:pt x="1759" y="866"/>
                </a:lnTo>
                <a:lnTo>
                  <a:pt x="1766" y="856"/>
                </a:lnTo>
                <a:lnTo>
                  <a:pt x="1796" y="842"/>
                </a:lnTo>
                <a:lnTo>
                  <a:pt x="1822" y="800"/>
                </a:lnTo>
                <a:lnTo>
                  <a:pt x="1785" y="783"/>
                </a:lnTo>
                <a:lnTo>
                  <a:pt x="1823" y="771"/>
                </a:lnTo>
                <a:lnTo>
                  <a:pt x="1835" y="750"/>
                </a:lnTo>
                <a:lnTo>
                  <a:pt x="1803" y="738"/>
                </a:lnTo>
                <a:lnTo>
                  <a:pt x="1762" y="737"/>
                </a:lnTo>
                <a:lnTo>
                  <a:pt x="1733" y="680"/>
                </a:lnTo>
                <a:lnTo>
                  <a:pt x="1711" y="670"/>
                </a:lnTo>
                <a:lnTo>
                  <a:pt x="1695" y="646"/>
                </a:lnTo>
                <a:lnTo>
                  <a:pt x="1697" y="631"/>
                </a:lnTo>
                <a:lnTo>
                  <a:pt x="1679" y="630"/>
                </a:lnTo>
                <a:lnTo>
                  <a:pt x="1669" y="611"/>
                </a:lnTo>
                <a:lnTo>
                  <a:pt x="1658" y="610"/>
                </a:lnTo>
                <a:lnTo>
                  <a:pt x="1662" y="585"/>
                </a:lnTo>
                <a:lnTo>
                  <a:pt x="1645" y="577"/>
                </a:lnTo>
                <a:lnTo>
                  <a:pt x="1674" y="567"/>
                </a:lnTo>
                <a:lnTo>
                  <a:pt x="1671" y="546"/>
                </a:lnTo>
                <a:lnTo>
                  <a:pt x="1681" y="542"/>
                </a:lnTo>
                <a:lnTo>
                  <a:pt x="1687" y="520"/>
                </a:lnTo>
                <a:lnTo>
                  <a:pt x="1653" y="538"/>
                </a:lnTo>
                <a:lnTo>
                  <a:pt x="1653" y="529"/>
                </a:lnTo>
                <a:lnTo>
                  <a:pt x="1635" y="526"/>
                </a:lnTo>
                <a:lnTo>
                  <a:pt x="1612" y="536"/>
                </a:lnTo>
                <a:lnTo>
                  <a:pt x="1606" y="526"/>
                </a:lnTo>
                <a:lnTo>
                  <a:pt x="1584" y="522"/>
                </a:lnTo>
                <a:lnTo>
                  <a:pt x="1587" y="509"/>
                </a:lnTo>
                <a:lnTo>
                  <a:pt x="1580" y="492"/>
                </a:lnTo>
                <a:lnTo>
                  <a:pt x="1568" y="481"/>
                </a:lnTo>
                <a:lnTo>
                  <a:pt x="1554" y="480"/>
                </a:lnTo>
                <a:lnTo>
                  <a:pt x="1554" y="471"/>
                </a:lnTo>
                <a:lnTo>
                  <a:pt x="1574" y="434"/>
                </a:lnTo>
                <a:lnTo>
                  <a:pt x="1586" y="461"/>
                </a:lnTo>
                <a:lnTo>
                  <a:pt x="1599" y="471"/>
                </a:lnTo>
                <a:lnTo>
                  <a:pt x="1599" y="484"/>
                </a:lnTo>
                <a:lnTo>
                  <a:pt x="1610" y="464"/>
                </a:lnTo>
                <a:lnTo>
                  <a:pt x="1623" y="460"/>
                </a:lnTo>
                <a:lnTo>
                  <a:pt x="1613" y="443"/>
                </a:lnTo>
                <a:lnTo>
                  <a:pt x="1642" y="404"/>
                </a:lnTo>
                <a:lnTo>
                  <a:pt x="1636" y="391"/>
                </a:lnTo>
                <a:lnTo>
                  <a:pt x="1613" y="398"/>
                </a:lnTo>
                <a:lnTo>
                  <a:pt x="1606" y="391"/>
                </a:lnTo>
                <a:lnTo>
                  <a:pt x="1619" y="368"/>
                </a:lnTo>
                <a:lnTo>
                  <a:pt x="1675" y="368"/>
                </a:lnTo>
                <a:lnTo>
                  <a:pt x="1687" y="326"/>
                </a:lnTo>
                <a:lnTo>
                  <a:pt x="1688" y="273"/>
                </a:lnTo>
                <a:lnTo>
                  <a:pt x="1720" y="193"/>
                </a:lnTo>
                <a:lnTo>
                  <a:pt x="1746" y="203"/>
                </a:lnTo>
                <a:lnTo>
                  <a:pt x="1759" y="200"/>
                </a:lnTo>
                <a:lnTo>
                  <a:pt x="1775" y="218"/>
                </a:lnTo>
                <a:lnTo>
                  <a:pt x="1803" y="221"/>
                </a:lnTo>
                <a:lnTo>
                  <a:pt x="1799" y="209"/>
                </a:lnTo>
                <a:lnTo>
                  <a:pt x="1780" y="212"/>
                </a:lnTo>
                <a:lnTo>
                  <a:pt x="1775" y="199"/>
                </a:lnTo>
                <a:lnTo>
                  <a:pt x="1741" y="179"/>
                </a:lnTo>
                <a:lnTo>
                  <a:pt x="1728" y="136"/>
                </a:lnTo>
                <a:lnTo>
                  <a:pt x="1741" y="102"/>
                </a:lnTo>
                <a:lnTo>
                  <a:pt x="1736" y="94"/>
                </a:lnTo>
                <a:lnTo>
                  <a:pt x="1763" y="68"/>
                </a:lnTo>
                <a:lnTo>
                  <a:pt x="1802" y="71"/>
                </a:lnTo>
                <a:lnTo>
                  <a:pt x="1808" y="61"/>
                </a:lnTo>
                <a:lnTo>
                  <a:pt x="1844" y="64"/>
                </a:lnTo>
                <a:lnTo>
                  <a:pt x="1844" y="64"/>
                </a:lnTo>
                <a:lnTo>
                  <a:pt x="1877" y="75"/>
                </a:lnTo>
                <a:lnTo>
                  <a:pt x="1877" y="75"/>
                </a:lnTo>
                <a:lnTo>
                  <a:pt x="1910" y="102"/>
                </a:lnTo>
                <a:lnTo>
                  <a:pt x="1924" y="150"/>
                </a:lnTo>
                <a:lnTo>
                  <a:pt x="1927" y="203"/>
                </a:lnTo>
                <a:lnTo>
                  <a:pt x="1960" y="244"/>
                </a:lnTo>
                <a:lnTo>
                  <a:pt x="1983" y="316"/>
                </a:lnTo>
                <a:lnTo>
                  <a:pt x="2014" y="316"/>
                </a:lnTo>
                <a:lnTo>
                  <a:pt x="2021" y="346"/>
                </a:lnTo>
                <a:lnTo>
                  <a:pt x="2021" y="346"/>
                </a:lnTo>
                <a:lnTo>
                  <a:pt x="2099" y="343"/>
                </a:lnTo>
                <a:lnTo>
                  <a:pt x="2125" y="314"/>
                </a:lnTo>
                <a:lnTo>
                  <a:pt x="2143" y="309"/>
                </a:lnTo>
                <a:lnTo>
                  <a:pt x="2164" y="313"/>
                </a:lnTo>
                <a:lnTo>
                  <a:pt x="2164" y="313"/>
                </a:lnTo>
                <a:lnTo>
                  <a:pt x="2181" y="320"/>
                </a:lnTo>
                <a:lnTo>
                  <a:pt x="2217" y="307"/>
                </a:lnTo>
                <a:lnTo>
                  <a:pt x="2217" y="307"/>
                </a:lnTo>
                <a:lnTo>
                  <a:pt x="2246" y="281"/>
                </a:lnTo>
                <a:lnTo>
                  <a:pt x="2302" y="264"/>
                </a:lnTo>
                <a:lnTo>
                  <a:pt x="2302" y="264"/>
                </a:lnTo>
                <a:lnTo>
                  <a:pt x="2345" y="241"/>
                </a:lnTo>
                <a:lnTo>
                  <a:pt x="2358" y="205"/>
                </a:lnTo>
                <a:lnTo>
                  <a:pt x="2357" y="187"/>
                </a:lnTo>
                <a:lnTo>
                  <a:pt x="2357" y="187"/>
                </a:lnTo>
                <a:lnTo>
                  <a:pt x="2351" y="175"/>
                </a:lnTo>
                <a:lnTo>
                  <a:pt x="2351" y="175"/>
                </a:lnTo>
                <a:lnTo>
                  <a:pt x="2354" y="162"/>
                </a:lnTo>
                <a:lnTo>
                  <a:pt x="2380" y="144"/>
                </a:lnTo>
                <a:lnTo>
                  <a:pt x="2380" y="144"/>
                </a:lnTo>
                <a:lnTo>
                  <a:pt x="2391" y="133"/>
                </a:lnTo>
                <a:lnTo>
                  <a:pt x="2388" y="77"/>
                </a:lnTo>
                <a:lnTo>
                  <a:pt x="2388" y="77"/>
                </a:lnTo>
                <a:lnTo>
                  <a:pt x="2391" y="56"/>
                </a:lnTo>
                <a:lnTo>
                  <a:pt x="2403" y="42"/>
                </a:lnTo>
                <a:lnTo>
                  <a:pt x="2443" y="23"/>
                </a:lnTo>
                <a:lnTo>
                  <a:pt x="2443" y="23"/>
                </a:lnTo>
                <a:lnTo>
                  <a:pt x="2471" y="30"/>
                </a:lnTo>
                <a:lnTo>
                  <a:pt x="2471" y="30"/>
                </a:lnTo>
                <a:lnTo>
                  <a:pt x="2491" y="33"/>
                </a:lnTo>
                <a:lnTo>
                  <a:pt x="2518" y="0"/>
                </a:lnTo>
                <a:lnTo>
                  <a:pt x="2573" y="12"/>
                </a:lnTo>
                <a:lnTo>
                  <a:pt x="2626" y="45"/>
                </a:lnTo>
                <a:lnTo>
                  <a:pt x="2645" y="65"/>
                </a:lnTo>
                <a:lnTo>
                  <a:pt x="2691" y="151"/>
                </a:lnTo>
                <a:lnTo>
                  <a:pt x="2691" y="151"/>
                </a:lnTo>
                <a:lnTo>
                  <a:pt x="2710" y="167"/>
                </a:lnTo>
                <a:lnTo>
                  <a:pt x="2710" y="167"/>
                </a:lnTo>
                <a:lnTo>
                  <a:pt x="2744" y="177"/>
                </a:lnTo>
                <a:lnTo>
                  <a:pt x="2763" y="164"/>
                </a:lnTo>
                <a:lnTo>
                  <a:pt x="2763" y="164"/>
                </a:lnTo>
                <a:lnTo>
                  <a:pt x="2766" y="146"/>
                </a:lnTo>
                <a:lnTo>
                  <a:pt x="2766" y="146"/>
                </a:lnTo>
                <a:lnTo>
                  <a:pt x="2775" y="108"/>
                </a:lnTo>
                <a:lnTo>
                  <a:pt x="2793" y="97"/>
                </a:lnTo>
                <a:lnTo>
                  <a:pt x="2811" y="65"/>
                </a:lnTo>
                <a:lnTo>
                  <a:pt x="2824" y="59"/>
                </a:lnTo>
                <a:lnTo>
                  <a:pt x="2855" y="66"/>
                </a:lnTo>
                <a:lnTo>
                  <a:pt x="2880" y="85"/>
                </a:lnTo>
                <a:lnTo>
                  <a:pt x="2891" y="120"/>
                </a:lnTo>
                <a:lnTo>
                  <a:pt x="2889" y="164"/>
                </a:lnTo>
                <a:lnTo>
                  <a:pt x="2889" y="164"/>
                </a:lnTo>
                <a:lnTo>
                  <a:pt x="2868" y="189"/>
                </a:lnTo>
                <a:lnTo>
                  <a:pt x="2870" y="206"/>
                </a:lnTo>
                <a:lnTo>
                  <a:pt x="2878" y="218"/>
                </a:lnTo>
                <a:lnTo>
                  <a:pt x="2907" y="218"/>
                </a:lnTo>
                <a:lnTo>
                  <a:pt x="2907" y="218"/>
                </a:lnTo>
                <a:lnTo>
                  <a:pt x="2925" y="270"/>
                </a:lnTo>
                <a:lnTo>
                  <a:pt x="2917" y="334"/>
                </a:lnTo>
                <a:lnTo>
                  <a:pt x="2963" y="371"/>
                </a:lnTo>
                <a:lnTo>
                  <a:pt x="2963" y="371"/>
                </a:lnTo>
                <a:lnTo>
                  <a:pt x="3002" y="381"/>
                </a:lnTo>
                <a:lnTo>
                  <a:pt x="3002" y="381"/>
                </a:lnTo>
                <a:lnTo>
                  <a:pt x="3031" y="378"/>
                </a:lnTo>
                <a:lnTo>
                  <a:pt x="3056" y="360"/>
                </a:lnTo>
                <a:lnTo>
                  <a:pt x="3056" y="360"/>
                </a:lnTo>
                <a:lnTo>
                  <a:pt x="3073" y="345"/>
                </a:lnTo>
                <a:lnTo>
                  <a:pt x="3073" y="345"/>
                </a:lnTo>
                <a:lnTo>
                  <a:pt x="3097" y="329"/>
                </a:lnTo>
                <a:lnTo>
                  <a:pt x="3154" y="353"/>
                </a:lnTo>
                <a:lnTo>
                  <a:pt x="3154" y="353"/>
                </a:lnTo>
                <a:lnTo>
                  <a:pt x="3188" y="333"/>
                </a:lnTo>
                <a:lnTo>
                  <a:pt x="3214" y="358"/>
                </a:lnTo>
                <a:lnTo>
                  <a:pt x="3214" y="358"/>
                </a:lnTo>
                <a:lnTo>
                  <a:pt x="3234" y="371"/>
                </a:lnTo>
                <a:lnTo>
                  <a:pt x="3345" y="369"/>
                </a:lnTo>
                <a:lnTo>
                  <a:pt x="3345" y="369"/>
                </a:lnTo>
                <a:lnTo>
                  <a:pt x="3389" y="358"/>
                </a:lnTo>
                <a:lnTo>
                  <a:pt x="3445" y="363"/>
                </a:lnTo>
                <a:lnTo>
                  <a:pt x="3445" y="363"/>
                </a:lnTo>
                <a:lnTo>
                  <a:pt x="3465" y="363"/>
                </a:lnTo>
                <a:lnTo>
                  <a:pt x="3477" y="355"/>
                </a:lnTo>
                <a:lnTo>
                  <a:pt x="3530" y="287"/>
                </a:lnTo>
                <a:lnTo>
                  <a:pt x="3562" y="270"/>
                </a:lnTo>
                <a:lnTo>
                  <a:pt x="3562" y="270"/>
                </a:lnTo>
                <a:lnTo>
                  <a:pt x="3598" y="267"/>
                </a:lnTo>
                <a:lnTo>
                  <a:pt x="3598" y="267"/>
                </a:lnTo>
                <a:lnTo>
                  <a:pt x="3661" y="288"/>
                </a:lnTo>
                <a:lnTo>
                  <a:pt x="3678" y="304"/>
                </a:lnTo>
                <a:lnTo>
                  <a:pt x="3678" y="304"/>
                </a:lnTo>
                <a:lnTo>
                  <a:pt x="3739" y="337"/>
                </a:lnTo>
                <a:lnTo>
                  <a:pt x="3794" y="385"/>
                </a:lnTo>
                <a:lnTo>
                  <a:pt x="3794" y="385"/>
                </a:lnTo>
                <a:lnTo>
                  <a:pt x="3779" y="398"/>
                </a:lnTo>
                <a:lnTo>
                  <a:pt x="3779" y="425"/>
                </a:lnTo>
                <a:lnTo>
                  <a:pt x="3827" y="480"/>
                </a:lnTo>
                <a:lnTo>
                  <a:pt x="3844" y="644"/>
                </a:lnTo>
                <a:lnTo>
                  <a:pt x="3867" y="676"/>
                </a:lnTo>
                <a:lnTo>
                  <a:pt x="3906" y="696"/>
                </a:lnTo>
                <a:lnTo>
                  <a:pt x="3961" y="761"/>
                </a:lnTo>
                <a:lnTo>
                  <a:pt x="3965" y="813"/>
                </a:lnTo>
                <a:lnTo>
                  <a:pt x="3965" y="813"/>
                </a:lnTo>
                <a:lnTo>
                  <a:pt x="3984" y="832"/>
                </a:lnTo>
                <a:lnTo>
                  <a:pt x="3984" y="832"/>
                </a:lnTo>
                <a:lnTo>
                  <a:pt x="3998" y="855"/>
                </a:lnTo>
                <a:lnTo>
                  <a:pt x="4027" y="866"/>
                </a:lnTo>
                <a:lnTo>
                  <a:pt x="4049" y="901"/>
                </a:lnTo>
                <a:lnTo>
                  <a:pt x="4049" y="901"/>
                </a:lnTo>
                <a:lnTo>
                  <a:pt x="4080" y="924"/>
                </a:lnTo>
                <a:lnTo>
                  <a:pt x="4080" y="924"/>
                </a:lnTo>
                <a:lnTo>
                  <a:pt x="4108" y="999"/>
                </a:lnTo>
                <a:lnTo>
                  <a:pt x="4108" y="1051"/>
                </a:lnTo>
                <a:lnTo>
                  <a:pt x="4121" y="1057"/>
                </a:lnTo>
                <a:lnTo>
                  <a:pt x="4121" y="1072"/>
                </a:lnTo>
                <a:lnTo>
                  <a:pt x="4088" y="1078"/>
                </a:lnTo>
                <a:lnTo>
                  <a:pt x="4070" y="1071"/>
                </a:lnTo>
                <a:lnTo>
                  <a:pt x="4046" y="1018"/>
                </a:lnTo>
                <a:lnTo>
                  <a:pt x="4036" y="1016"/>
                </a:lnTo>
                <a:lnTo>
                  <a:pt x="4024" y="1038"/>
                </a:lnTo>
                <a:lnTo>
                  <a:pt x="3992" y="1046"/>
                </a:lnTo>
                <a:lnTo>
                  <a:pt x="3991" y="995"/>
                </a:lnTo>
                <a:lnTo>
                  <a:pt x="3965" y="959"/>
                </a:lnTo>
                <a:lnTo>
                  <a:pt x="3966" y="987"/>
                </a:lnTo>
                <a:lnTo>
                  <a:pt x="3979" y="997"/>
                </a:lnTo>
                <a:lnTo>
                  <a:pt x="3987" y="1052"/>
                </a:lnTo>
                <a:lnTo>
                  <a:pt x="3958" y="1072"/>
                </a:lnTo>
                <a:lnTo>
                  <a:pt x="3954" y="1090"/>
                </a:lnTo>
                <a:lnTo>
                  <a:pt x="3942" y="1087"/>
                </a:lnTo>
                <a:lnTo>
                  <a:pt x="3930" y="1103"/>
                </a:lnTo>
                <a:lnTo>
                  <a:pt x="3917" y="1103"/>
                </a:lnTo>
                <a:lnTo>
                  <a:pt x="3915" y="1111"/>
                </a:lnTo>
                <a:lnTo>
                  <a:pt x="3923" y="1129"/>
                </a:lnTo>
                <a:lnTo>
                  <a:pt x="3893" y="1149"/>
                </a:lnTo>
                <a:lnTo>
                  <a:pt x="3866" y="1156"/>
                </a:lnTo>
                <a:lnTo>
                  <a:pt x="3868" y="1165"/>
                </a:lnTo>
                <a:lnTo>
                  <a:pt x="3848" y="1182"/>
                </a:lnTo>
                <a:lnTo>
                  <a:pt x="3831" y="1159"/>
                </a:lnTo>
                <a:lnTo>
                  <a:pt x="3840" y="1149"/>
                </a:lnTo>
                <a:lnTo>
                  <a:pt x="3802" y="1153"/>
                </a:lnTo>
                <a:lnTo>
                  <a:pt x="3794" y="1130"/>
                </a:lnTo>
                <a:lnTo>
                  <a:pt x="3775" y="1113"/>
                </a:lnTo>
                <a:lnTo>
                  <a:pt x="3778" y="1068"/>
                </a:lnTo>
                <a:lnTo>
                  <a:pt x="3765" y="1057"/>
                </a:lnTo>
                <a:lnTo>
                  <a:pt x="3770" y="1078"/>
                </a:lnTo>
                <a:lnTo>
                  <a:pt x="3762" y="1110"/>
                </a:lnTo>
                <a:lnTo>
                  <a:pt x="3742" y="1114"/>
                </a:lnTo>
                <a:lnTo>
                  <a:pt x="3736" y="1108"/>
                </a:lnTo>
                <a:lnTo>
                  <a:pt x="3727" y="1120"/>
                </a:lnTo>
                <a:lnTo>
                  <a:pt x="3747" y="1126"/>
                </a:lnTo>
                <a:lnTo>
                  <a:pt x="3770" y="1153"/>
                </a:lnTo>
                <a:lnTo>
                  <a:pt x="3762" y="1167"/>
                </a:lnTo>
                <a:lnTo>
                  <a:pt x="3772" y="1186"/>
                </a:lnTo>
                <a:lnTo>
                  <a:pt x="3763" y="1191"/>
                </a:lnTo>
                <a:lnTo>
                  <a:pt x="3755" y="1172"/>
                </a:lnTo>
                <a:lnTo>
                  <a:pt x="3742" y="1185"/>
                </a:lnTo>
                <a:lnTo>
                  <a:pt x="3730" y="1175"/>
                </a:lnTo>
                <a:lnTo>
                  <a:pt x="3720" y="1186"/>
                </a:lnTo>
                <a:lnTo>
                  <a:pt x="3740" y="1188"/>
                </a:lnTo>
                <a:lnTo>
                  <a:pt x="3746" y="1196"/>
                </a:lnTo>
                <a:lnTo>
                  <a:pt x="3747" y="1221"/>
                </a:lnTo>
                <a:lnTo>
                  <a:pt x="3772" y="1245"/>
                </a:lnTo>
                <a:lnTo>
                  <a:pt x="3768" y="1252"/>
                </a:lnTo>
                <a:lnTo>
                  <a:pt x="3775" y="1263"/>
                </a:lnTo>
                <a:lnTo>
                  <a:pt x="3781" y="1267"/>
                </a:lnTo>
                <a:lnTo>
                  <a:pt x="3789" y="1260"/>
                </a:lnTo>
                <a:lnTo>
                  <a:pt x="3801" y="1278"/>
                </a:lnTo>
                <a:lnTo>
                  <a:pt x="3827" y="1276"/>
                </a:lnTo>
                <a:lnTo>
                  <a:pt x="3825" y="1289"/>
                </a:lnTo>
                <a:lnTo>
                  <a:pt x="3811" y="1289"/>
                </a:lnTo>
                <a:lnTo>
                  <a:pt x="3809" y="1299"/>
                </a:lnTo>
                <a:lnTo>
                  <a:pt x="3814" y="1312"/>
                </a:lnTo>
                <a:lnTo>
                  <a:pt x="3830" y="1325"/>
                </a:lnTo>
                <a:lnTo>
                  <a:pt x="3831" y="1304"/>
                </a:lnTo>
                <a:lnTo>
                  <a:pt x="3845" y="1304"/>
                </a:lnTo>
                <a:lnTo>
                  <a:pt x="3873" y="1319"/>
                </a:lnTo>
                <a:lnTo>
                  <a:pt x="3894" y="1296"/>
                </a:lnTo>
                <a:lnTo>
                  <a:pt x="3917" y="1287"/>
                </a:lnTo>
                <a:lnTo>
                  <a:pt x="3935" y="1260"/>
                </a:lnTo>
                <a:lnTo>
                  <a:pt x="3925" y="1251"/>
                </a:lnTo>
                <a:lnTo>
                  <a:pt x="3926" y="1238"/>
                </a:lnTo>
                <a:lnTo>
                  <a:pt x="3936" y="1254"/>
                </a:lnTo>
                <a:lnTo>
                  <a:pt x="3938" y="1247"/>
                </a:lnTo>
                <a:lnTo>
                  <a:pt x="3965" y="1248"/>
                </a:lnTo>
                <a:lnTo>
                  <a:pt x="3994" y="1237"/>
                </a:lnTo>
                <a:lnTo>
                  <a:pt x="3977" y="1252"/>
                </a:lnTo>
                <a:lnTo>
                  <a:pt x="4008" y="1265"/>
                </a:lnTo>
                <a:lnTo>
                  <a:pt x="4005" y="1251"/>
                </a:lnTo>
                <a:lnTo>
                  <a:pt x="4047" y="1237"/>
                </a:lnTo>
                <a:lnTo>
                  <a:pt x="4072" y="1260"/>
                </a:lnTo>
                <a:lnTo>
                  <a:pt x="4056" y="1264"/>
                </a:lnTo>
                <a:lnTo>
                  <a:pt x="4062" y="1278"/>
                </a:lnTo>
                <a:lnTo>
                  <a:pt x="4049" y="1320"/>
                </a:lnTo>
                <a:lnTo>
                  <a:pt x="4062" y="1325"/>
                </a:lnTo>
                <a:lnTo>
                  <a:pt x="4049" y="1330"/>
                </a:lnTo>
                <a:lnTo>
                  <a:pt x="4052" y="1369"/>
                </a:lnTo>
                <a:lnTo>
                  <a:pt x="4036" y="1368"/>
                </a:lnTo>
                <a:lnTo>
                  <a:pt x="4030" y="1397"/>
                </a:lnTo>
                <a:lnTo>
                  <a:pt x="4011" y="1415"/>
                </a:lnTo>
                <a:lnTo>
                  <a:pt x="4024" y="1440"/>
                </a:lnTo>
                <a:lnTo>
                  <a:pt x="4018" y="1461"/>
                </a:lnTo>
                <a:lnTo>
                  <a:pt x="4028" y="1469"/>
                </a:lnTo>
                <a:lnTo>
                  <a:pt x="4017" y="1476"/>
                </a:lnTo>
                <a:lnTo>
                  <a:pt x="4031" y="1486"/>
                </a:lnTo>
                <a:lnTo>
                  <a:pt x="4028" y="1497"/>
                </a:lnTo>
                <a:lnTo>
                  <a:pt x="4021" y="1502"/>
                </a:lnTo>
                <a:lnTo>
                  <a:pt x="3992" y="1497"/>
                </a:lnTo>
                <a:lnTo>
                  <a:pt x="3988" y="1518"/>
                </a:lnTo>
                <a:lnTo>
                  <a:pt x="3942" y="1535"/>
                </a:lnTo>
                <a:lnTo>
                  <a:pt x="3930" y="1534"/>
                </a:lnTo>
                <a:lnTo>
                  <a:pt x="3935" y="1528"/>
                </a:lnTo>
                <a:close/>
                <a:moveTo>
                  <a:pt x="2780" y="592"/>
                </a:moveTo>
                <a:lnTo>
                  <a:pt x="2733" y="587"/>
                </a:lnTo>
                <a:lnTo>
                  <a:pt x="2714" y="506"/>
                </a:lnTo>
                <a:lnTo>
                  <a:pt x="2680" y="464"/>
                </a:lnTo>
                <a:lnTo>
                  <a:pt x="2646" y="448"/>
                </a:lnTo>
                <a:lnTo>
                  <a:pt x="2603" y="447"/>
                </a:lnTo>
                <a:lnTo>
                  <a:pt x="2558" y="464"/>
                </a:lnTo>
                <a:lnTo>
                  <a:pt x="2522" y="483"/>
                </a:lnTo>
                <a:lnTo>
                  <a:pt x="2486" y="520"/>
                </a:lnTo>
                <a:lnTo>
                  <a:pt x="2460" y="522"/>
                </a:lnTo>
                <a:lnTo>
                  <a:pt x="2423" y="509"/>
                </a:lnTo>
                <a:lnTo>
                  <a:pt x="2396" y="484"/>
                </a:lnTo>
                <a:lnTo>
                  <a:pt x="2386" y="444"/>
                </a:lnTo>
                <a:lnTo>
                  <a:pt x="2347" y="443"/>
                </a:lnTo>
                <a:lnTo>
                  <a:pt x="2309" y="539"/>
                </a:lnTo>
                <a:lnTo>
                  <a:pt x="2266" y="538"/>
                </a:lnTo>
                <a:lnTo>
                  <a:pt x="2236" y="575"/>
                </a:lnTo>
                <a:lnTo>
                  <a:pt x="2214" y="660"/>
                </a:lnTo>
                <a:lnTo>
                  <a:pt x="2223" y="734"/>
                </a:lnTo>
                <a:lnTo>
                  <a:pt x="2352" y="752"/>
                </a:lnTo>
                <a:lnTo>
                  <a:pt x="2386" y="794"/>
                </a:lnTo>
                <a:lnTo>
                  <a:pt x="2420" y="863"/>
                </a:lnTo>
                <a:lnTo>
                  <a:pt x="2486" y="863"/>
                </a:lnTo>
                <a:lnTo>
                  <a:pt x="2548" y="827"/>
                </a:lnTo>
                <a:lnTo>
                  <a:pt x="2618" y="827"/>
                </a:lnTo>
                <a:lnTo>
                  <a:pt x="2644" y="809"/>
                </a:lnTo>
                <a:lnTo>
                  <a:pt x="2700" y="819"/>
                </a:lnTo>
                <a:lnTo>
                  <a:pt x="2762" y="777"/>
                </a:lnTo>
                <a:lnTo>
                  <a:pt x="2786" y="744"/>
                </a:lnTo>
                <a:lnTo>
                  <a:pt x="2801" y="714"/>
                </a:lnTo>
                <a:lnTo>
                  <a:pt x="2802" y="667"/>
                </a:lnTo>
                <a:lnTo>
                  <a:pt x="2818" y="634"/>
                </a:lnTo>
                <a:lnTo>
                  <a:pt x="2818" y="610"/>
                </a:lnTo>
                <a:lnTo>
                  <a:pt x="2780" y="592"/>
                </a:lnTo>
                <a:close/>
                <a:moveTo>
                  <a:pt x="3658" y="2093"/>
                </a:moveTo>
                <a:lnTo>
                  <a:pt x="3629" y="2081"/>
                </a:lnTo>
                <a:lnTo>
                  <a:pt x="3631" y="2074"/>
                </a:lnTo>
                <a:lnTo>
                  <a:pt x="3603" y="2041"/>
                </a:lnTo>
                <a:lnTo>
                  <a:pt x="3603" y="2061"/>
                </a:lnTo>
                <a:lnTo>
                  <a:pt x="3595" y="2064"/>
                </a:lnTo>
                <a:lnTo>
                  <a:pt x="3590" y="2054"/>
                </a:lnTo>
                <a:lnTo>
                  <a:pt x="3583" y="2073"/>
                </a:lnTo>
                <a:lnTo>
                  <a:pt x="3566" y="2071"/>
                </a:lnTo>
                <a:lnTo>
                  <a:pt x="3577" y="2057"/>
                </a:lnTo>
                <a:lnTo>
                  <a:pt x="3547" y="2060"/>
                </a:lnTo>
                <a:lnTo>
                  <a:pt x="3538" y="2045"/>
                </a:lnTo>
                <a:lnTo>
                  <a:pt x="3521" y="2035"/>
                </a:lnTo>
                <a:lnTo>
                  <a:pt x="3515" y="2038"/>
                </a:lnTo>
                <a:lnTo>
                  <a:pt x="3515" y="2073"/>
                </a:lnTo>
                <a:lnTo>
                  <a:pt x="3523" y="2084"/>
                </a:lnTo>
                <a:lnTo>
                  <a:pt x="3508" y="2093"/>
                </a:lnTo>
                <a:lnTo>
                  <a:pt x="3511" y="2098"/>
                </a:lnTo>
                <a:lnTo>
                  <a:pt x="3531" y="2084"/>
                </a:lnTo>
                <a:lnTo>
                  <a:pt x="3540" y="2088"/>
                </a:lnTo>
                <a:lnTo>
                  <a:pt x="3549" y="2084"/>
                </a:lnTo>
                <a:lnTo>
                  <a:pt x="3566" y="2094"/>
                </a:lnTo>
                <a:lnTo>
                  <a:pt x="3562" y="2106"/>
                </a:lnTo>
                <a:lnTo>
                  <a:pt x="3536" y="2096"/>
                </a:lnTo>
                <a:lnTo>
                  <a:pt x="3528" y="2103"/>
                </a:lnTo>
                <a:lnTo>
                  <a:pt x="3550" y="2124"/>
                </a:lnTo>
                <a:lnTo>
                  <a:pt x="3566" y="2116"/>
                </a:lnTo>
                <a:lnTo>
                  <a:pt x="3570" y="2124"/>
                </a:lnTo>
                <a:lnTo>
                  <a:pt x="3580" y="2124"/>
                </a:lnTo>
                <a:lnTo>
                  <a:pt x="3585" y="2140"/>
                </a:lnTo>
                <a:lnTo>
                  <a:pt x="3570" y="2156"/>
                </a:lnTo>
                <a:lnTo>
                  <a:pt x="3572" y="2165"/>
                </a:lnTo>
                <a:lnTo>
                  <a:pt x="3580" y="2169"/>
                </a:lnTo>
                <a:lnTo>
                  <a:pt x="3622" y="2147"/>
                </a:lnTo>
                <a:lnTo>
                  <a:pt x="3628" y="2137"/>
                </a:lnTo>
                <a:lnTo>
                  <a:pt x="3647" y="2146"/>
                </a:lnTo>
                <a:lnTo>
                  <a:pt x="3660" y="2130"/>
                </a:lnTo>
                <a:lnTo>
                  <a:pt x="3655" y="2117"/>
                </a:lnTo>
                <a:lnTo>
                  <a:pt x="3658" y="2093"/>
                </a:lnTo>
                <a:close/>
                <a:moveTo>
                  <a:pt x="4102" y="1993"/>
                </a:moveTo>
                <a:lnTo>
                  <a:pt x="4092" y="1993"/>
                </a:lnTo>
                <a:lnTo>
                  <a:pt x="4092" y="1982"/>
                </a:lnTo>
                <a:lnTo>
                  <a:pt x="4049" y="1966"/>
                </a:lnTo>
                <a:lnTo>
                  <a:pt x="4073" y="1964"/>
                </a:lnTo>
                <a:lnTo>
                  <a:pt x="4073" y="1957"/>
                </a:lnTo>
                <a:lnTo>
                  <a:pt x="4070" y="1946"/>
                </a:lnTo>
                <a:lnTo>
                  <a:pt x="4040" y="1917"/>
                </a:lnTo>
                <a:lnTo>
                  <a:pt x="4043" y="1905"/>
                </a:lnTo>
                <a:lnTo>
                  <a:pt x="4030" y="1878"/>
                </a:lnTo>
                <a:lnTo>
                  <a:pt x="4000" y="1878"/>
                </a:lnTo>
                <a:lnTo>
                  <a:pt x="3954" y="1910"/>
                </a:lnTo>
                <a:lnTo>
                  <a:pt x="3942" y="1904"/>
                </a:lnTo>
                <a:lnTo>
                  <a:pt x="3928" y="1907"/>
                </a:lnTo>
                <a:lnTo>
                  <a:pt x="3935" y="1920"/>
                </a:lnTo>
                <a:lnTo>
                  <a:pt x="3955" y="1927"/>
                </a:lnTo>
                <a:lnTo>
                  <a:pt x="3968" y="1938"/>
                </a:lnTo>
                <a:lnTo>
                  <a:pt x="3990" y="1931"/>
                </a:lnTo>
                <a:lnTo>
                  <a:pt x="3977" y="1953"/>
                </a:lnTo>
                <a:lnTo>
                  <a:pt x="3979" y="1960"/>
                </a:lnTo>
                <a:lnTo>
                  <a:pt x="4004" y="1966"/>
                </a:lnTo>
                <a:lnTo>
                  <a:pt x="3991" y="1975"/>
                </a:lnTo>
                <a:lnTo>
                  <a:pt x="3992" y="1982"/>
                </a:lnTo>
                <a:lnTo>
                  <a:pt x="4004" y="1985"/>
                </a:lnTo>
                <a:lnTo>
                  <a:pt x="4026" y="1977"/>
                </a:lnTo>
                <a:lnTo>
                  <a:pt x="4026" y="1989"/>
                </a:lnTo>
                <a:lnTo>
                  <a:pt x="4054" y="1995"/>
                </a:lnTo>
                <a:lnTo>
                  <a:pt x="4052" y="2003"/>
                </a:lnTo>
                <a:lnTo>
                  <a:pt x="4040" y="2005"/>
                </a:lnTo>
                <a:lnTo>
                  <a:pt x="4054" y="2012"/>
                </a:lnTo>
                <a:lnTo>
                  <a:pt x="4088" y="2013"/>
                </a:lnTo>
                <a:lnTo>
                  <a:pt x="4090" y="2005"/>
                </a:lnTo>
                <a:lnTo>
                  <a:pt x="4102" y="1993"/>
                </a:lnTo>
                <a:close/>
                <a:moveTo>
                  <a:pt x="4008" y="1179"/>
                </a:moveTo>
                <a:lnTo>
                  <a:pt x="3981" y="1180"/>
                </a:lnTo>
                <a:lnTo>
                  <a:pt x="3964" y="1166"/>
                </a:lnTo>
                <a:lnTo>
                  <a:pt x="3932" y="1178"/>
                </a:lnTo>
                <a:lnTo>
                  <a:pt x="3920" y="1199"/>
                </a:lnTo>
                <a:lnTo>
                  <a:pt x="3938" y="1212"/>
                </a:lnTo>
                <a:lnTo>
                  <a:pt x="3929" y="1221"/>
                </a:lnTo>
                <a:lnTo>
                  <a:pt x="3961" y="1222"/>
                </a:lnTo>
                <a:lnTo>
                  <a:pt x="3969" y="1231"/>
                </a:lnTo>
                <a:lnTo>
                  <a:pt x="3985" y="1196"/>
                </a:lnTo>
                <a:lnTo>
                  <a:pt x="4014" y="1189"/>
                </a:lnTo>
                <a:lnTo>
                  <a:pt x="4008" y="1179"/>
                </a:lnTo>
                <a:close/>
                <a:moveTo>
                  <a:pt x="2319" y="2235"/>
                </a:moveTo>
                <a:lnTo>
                  <a:pt x="2331" y="2227"/>
                </a:lnTo>
                <a:lnTo>
                  <a:pt x="2370" y="2230"/>
                </a:lnTo>
                <a:lnTo>
                  <a:pt x="2357" y="2244"/>
                </a:lnTo>
                <a:lnTo>
                  <a:pt x="2345" y="2276"/>
                </a:lnTo>
                <a:lnTo>
                  <a:pt x="2371" y="2290"/>
                </a:lnTo>
                <a:lnTo>
                  <a:pt x="2365" y="2281"/>
                </a:lnTo>
                <a:lnTo>
                  <a:pt x="2374" y="2270"/>
                </a:lnTo>
                <a:lnTo>
                  <a:pt x="2371" y="2257"/>
                </a:lnTo>
                <a:lnTo>
                  <a:pt x="2391" y="2230"/>
                </a:lnTo>
                <a:lnTo>
                  <a:pt x="2409" y="2222"/>
                </a:lnTo>
                <a:lnTo>
                  <a:pt x="2436" y="2228"/>
                </a:lnTo>
                <a:lnTo>
                  <a:pt x="2445" y="2220"/>
                </a:lnTo>
                <a:lnTo>
                  <a:pt x="2437" y="2211"/>
                </a:lnTo>
                <a:lnTo>
                  <a:pt x="2446" y="2194"/>
                </a:lnTo>
                <a:lnTo>
                  <a:pt x="2479" y="2202"/>
                </a:lnTo>
                <a:lnTo>
                  <a:pt x="2488" y="2215"/>
                </a:lnTo>
                <a:lnTo>
                  <a:pt x="2497" y="2208"/>
                </a:lnTo>
                <a:lnTo>
                  <a:pt x="2515" y="2214"/>
                </a:lnTo>
                <a:lnTo>
                  <a:pt x="2517" y="2199"/>
                </a:lnTo>
                <a:lnTo>
                  <a:pt x="2505" y="2199"/>
                </a:lnTo>
                <a:lnTo>
                  <a:pt x="2508" y="2192"/>
                </a:lnTo>
                <a:lnTo>
                  <a:pt x="2502" y="2175"/>
                </a:lnTo>
                <a:lnTo>
                  <a:pt x="2486" y="2176"/>
                </a:lnTo>
                <a:lnTo>
                  <a:pt x="2495" y="2166"/>
                </a:lnTo>
                <a:lnTo>
                  <a:pt x="2491" y="2155"/>
                </a:lnTo>
                <a:lnTo>
                  <a:pt x="2471" y="2169"/>
                </a:lnTo>
                <a:lnTo>
                  <a:pt x="2446" y="2152"/>
                </a:lnTo>
                <a:lnTo>
                  <a:pt x="2478" y="2149"/>
                </a:lnTo>
                <a:lnTo>
                  <a:pt x="2482" y="2132"/>
                </a:lnTo>
                <a:lnTo>
                  <a:pt x="2472" y="2122"/>
                </a:lnTo>
                <a:lnTo>
                  <a:pt x="2462" y="2127"/>
                </a:lnTo>
                <a:lnTo>
                  <a:pt x="2460" y="2101"/>
                </a:lnTo>
                <a:lnTo>
                  <a:pt x="2406" y="2127"/>
                </a:lnTo>
                <a:lnTo>
                  <a:pt x="2384" y="2124"/>
                </a:lnTo>
                <a:lnTo>
                  <a:pt x="2344" y="2171"/>
                </a:lnTo>
                <a:lnTo>
                  <a:pt x="2351" y="2195"/>
                </a:lnTo>
                <a:lnTo>
                  <a:pt x="2337" y="2201"/>
                </a:lnTo>
                <a:lnTo>
                  <a:pt x="2321" y="2225"/>
                </a:lnTo>
                <a:lnTo>
                  <a:pt x="2319" y="2235"/>
                </a:lnTo>
                <a:close/>
                <a:moveTo>
                  <a:pt x="3528" y="2031"/>
                </a:moveTo>
                <a:lnTo>
                  <a:pt x="3527" y="2021"/>
                </a:lnTo>
                <a:lnTo>
                  <a:pt x="3541" y="2015"/>
                </a:lnTo>
                <a:lnTo>
                  <a:pt x="3567" y="2021"/>
                </a:lnTo>
                <a:lnTo>
                  <a:pt x="3575" y="2008"/>
                </a:lnTo>
                <a:lnTo>
                  <a:pt x="3577" y="2021"/>
                </a:lnTo>
                <a:lnTo>
                  <a:pt x="3585" y="2021"/>
                </a:lnTo>
                <a:lnTo>
                  <a:pt x="3605" y="2005"/>
                </a:lnTo>
                <a:lnTo>
                  <a:pt x="3580" y="1970"/>
                </a:lnTo>
                <a:lnTo>
                  <a:pt x="3528" y="1966"/>
                </a:lnTo>
                <a:lnTo>
                  <a:pt x="3524" y="1956"/>
                </a:lnTo>
                <a:lnTo>
                  <a:pt x="3531" y="1951"/>
                </a:lnTo>
                <a:lnTo>
                  <a:pt x="3553" y="1959"/>
                </a:lnTo>
                <a:lnTo>
                  <a:pt x="3544" y="1938"/>
                </a:lnTo>
                <a:lnTo>
                  <a:pt x="3524" y="1934"/>
                </a:lnTo>
                <a:lnTo>
                  <a:pt x="3526" y="1927"/>
                </a:lnTo>
                <a:lnTo>
                  <a:pt x="3550" y="1926"/>
                </a:lnTo>
                <a:lnTo>
                  <a:pt x="3559" y="1913"/>
                </a:lnTo>
                <a:lnTo>
                  <a:pt x="3550" y="1895"/>
                </a:lnTo>
                <a:lnTo>
                  <a:pt x="3523" y="1892"/>
                </a:lnTo>
                <a:lnTo>
                  <a:pt x="3514" y="1898"/>
                </a:lnTo>
                <a:lnTo>
                  <a:pt x="3482" y="1944"/>
                </a:lnTo>
                <a:lnTo>
                  <a:pt x="3492" y="1954"/>
                </a:lnTo>
                <a:lnTo>
                  <a:pt x="3508" y="1951"/>
                </a:lnTo>
                <a:lnTo>
                  <a:pt x="3520" y="1963"/>
                </a:lnTo>
                <a:lnTo>
                  <a:pt x="3511" y="1973"/>
                </a:lnTo>
                <a:lnTo>
                  <a:pt x="3524" y="1975"/>
                </a:lnTo>
                <a:lnTo>
                  <a:pt x="3524" y="1982"/>
                </a:lnTo>
                <a:lnTo>
                  <a:pt x="3494" y="2000"/>
                </a:lnTo>
                <a:lnTo>
                  <a:pt x="3508" y="2013"/>
                </a:lnTo>
                <a:lnTo>
                  <a:pt x="3510" y="2028"/>
                </a:lnTo>
                <a:lnTo>
                  <a:pt x="3528" y="2031"/>
                </a:lnTo>
                <a:close/>
                <a:moveTo>
                  <a:pt x="4119" y="2091"/>
                </a:moveTo>
                <a:lnTo>
                  <a:pt x="4108" y="2084"/>
                </a:lnTo>
                <a:lnTo>
                  <a:pt x="4113" y="2065"/>
                </a:lnTo>
                <a:lnTo>
                  <a:pt x="4095" y="2075"/>
                </a:lnTo>
                <a:lnTo>
                  <a:pt x="4099" y="2091"/>
                </a:lnTo>
                <a:lnTo>
                  <a:pt x="4079" y="2132"/>
                </a:lnTo>
                <a:lnTo>
                  <a:pt x="4105" y="2127"/>
                </a:lnTo>
                <a:lnTo>
                  <a:pt x="4106" y="2133"/>
                </a:lnTo>
                <a:lnTo>
                  <a:pt x="4086" y="2137"/>
                </a:lnTo>
                <a:lnTo>
                  <a:pt x="4079" y="2156"/>
                </a:lnTo>
                <a:lnTo>
                  <a:pt x="4083" y="2166"/>
                </a:lnTo>
                <a:lnTo>
                  <a:pt x="4099" y="2158"/>
                </a:lnTo>
                <a:lnTo>
                  <a:pt x="4102" y="2173"/>
                </a:lnTo>
                <a:lnTo>
                  <a:pt x="4113" y="2173"/>
                </a:lnTo>
                <a:lnTo>
                  <a:pt x="4109" y="2162"/>
                </a:lnTo>
                <a:lnTo>
                  <a:pt x="4118" y="2159"/>
                </a:lnTo>
                <a:lnTo>
                  <a:pt x="4115" y="2134"/>
                </a:lnTo>
                <a:lnTo>
                  <a:pt x="4131" y="2083"/>
                </a:lnTo>
                <a:lnTo>
                  <a:pt x="4119" y="2091"/>
                </a:lnTo>
                <a:close/>
                <a:moveTo>
                  <a:pt x="2743" y="2316"/>
                </a:moveTo>
                <a:lnTo>
                  <a:pt x="2731" y="2323"/>
                </a:lnTo>
                <a:lnTo>
                  <a:pt x="2718" y="2313"/>
                </a:lnTo>
                <a:lnTo>
                  <a:pt x="2693" y="2316"/>
                </a:lnTo>
                <a:lnTo>
                  <a:pt x="2671" y="2341"/>
                </a:lnTo>
                <a:lnTo>
                  <a:pt x="2677" y="2379"/>
                </a:lnTo>
                <a:lnTo>
                  <a:pt x="2687" y="2372"/>
                </a:lnTo>
                <a:lnTo>
                  <a:pt x="2691" y="2390"/>
                </a:lnTo>
                <a:lnTo>
                  <a:pt x="2701" y="2395"/>
                </a:lnTo>
                <a:lnTo>
                  <a:pt x="2708" y="2384"/>
                </a:lnTo>
                <a:lnTo>
                  <a:pt x="2750" y="2368"/>
                </a:lnTo>
                <a:lnTo>
                  <a:pt x="2753" y="2352"/>
                </a:lnTo>
                <a:lnTo>
                  <a:pt x="2773" y="2349"/>
                </a:lnTo>
                <a:lnTo>
                  <a:pt x="2770" y="2332"/>
                </a:lnTo>
                <a:lnTo>
                  <a:pt x="2760" y="2333"/>
                </a:lnTo>
                <a:lnTo>
                  <a:pt x="2743" y="2316"/>
                </a:lnTo>
                <a:close/>
                <a:moveTo>
                  <a:pt x="2498" y="2378"/>
                </a:moveTo>
                <a:lnTo>
                  <a:pt x="2518" y="2368"/>
                </a:lnTo>
                <a:lnTo>
                  <a:pt x="2511" y="2355"/>
                </a:lnTo>
                <a:lnTo>
                  <a:pt x="2517" y="2352"/>
                </a:lnTo>
                <a:lnTo>
                  <a:pt x="2531" y="2368"/>
                </a:lnTo>
                <a:lnTo>
                  <a:pt x="2527" y="2378"/>
                </a:lnTo>
                <a:lnTo>
                  <a:pt x="2546" y="2377"/>
                </a:lnTo>
                <a:lnTo>
                  <a:pt x="2551" y="2349"/>
                </a:lnTo>
                <a:lnTo>
                  <a:pt x="2541" y="2343"/>
                </a:lnTo>
                <a:lnTo>
                  <a:pt x="2541" y="2335"/>
                </a:lnTo>
                <a:lnTo>
                  <a:pt x="2554" y="2329"/>
                </a:lnTo>
                <a:lnTo>
                  <a:pt x="2569" y="2332"/>
                </a:lnTo>
                <a:lnTo>
                  <a:pt x="2570" y="2305"/>
                </a:lnTo>
                <a:lnTo>
                  <a:pt x="2540" y="2322"/>
                </a:lnTo>
                <a:lnTo>
                  <a:pt x="2528" y="2294"/>
                </a:lnTo>
                <a:lnTo>
                  <a:pt x="2502" y="2303"/>
                </a:lnTo>
                <a:lnTo>
                  <a:pt x="2499" y="2290"/>
                </a:lnTo>
                <a:lnTo>
                  <a:pt x="2486" y="2306"/>
                </a:lnTo>
                <a:lnTo>
                  <a:pt x="2478" y="2297"/>
                </a:lnTo>
                <a:lnTo>
                  <a:pt x="2478" y="2290"/>
                </a:lnTo>
                <a:lnTo>
                  <a:pt x="2460" y="2277"/>
                </a:lnTo>
                <a:lnTo>
                  <a:pt x="2436" y="2300"/>
                </a:lnTo>
                <a:lnTo>
                  <a:pt x="2437" y="2319"/>
                </a:lnTo>
                <a:lnTo>
                  <a:pt x="2416" y="2328"/>
                </a:lnTo>
                <a:lnTo>
                  <a:pt x="2407" y="2329"/>
                </a:lnTo>
                <a:lnTo>
                  <a:pt x="2387" y="2303"/>
                </a:lnTo>
                <a:lnTo>
                  <a:pt x="2362" y="2325"/>
                </a:lnTo>
                <a:lnTo>
                  <a:pt x="2341" y="2318"/>
                </a:lnTo>
                <a:lnTo>
                  <a:pt x="2322" y="2323"/>
                </a:lnTo>
                <a:lnTo>
                  <a:pt x="2331" y="2332"/>
                </a:lnTo>
                <a:lnTo>
                  <a:pt x="2371" y="2341"/>
                </a:lnTo>
                <a:lnTo>
                  <a:pt x="2394" y="2365"/>
                </a:lnTo>
                <a:lnTo>
                  <a:pt x="2420" y="2341"/>
                </a:lnTo>
                <a:lnTo>
                  <a:pt x="2453" y="2343"/>
                </a:lnTo>
                <a:lnTo>
                  <a:pt x="2462" y="2351"/>
                </a:lnTo>
                <a:lnTo>
                  <a:pt x="2465" y="2367"/>
                </a:lnTo>
                <a:lnTo>
                  <a:pt x="2472" y="2368"/>
                </a:lnTo>
                <a:lnTo>
                  <a:pt x="2466" y="2384"/>
                </a:lnTo>
                <a:lnTo>
                  <a:pt x="2475" y="2400"/>
                </a:lnTo>
                <a:lnTo>
                  <a:pt x="2489" y="2395"/>
                </a:lnTo>
                <a:lnTo>
                  <a:pt x="2498" y="2378"/>
                </a:lnTo>
                <a:close/>
                <a:moveTo>
                  <a:pt x="2884" y="2289"/>
                </a:moveTo>
                <a:lnTo>
                  <a:pt x="2890" y="2279"/>
                </a:lnTo>
                <a:lnTo>
                  <a:pt x="2874" y="2279"/>
                </a:lnTo>
                <a:lnTo>
                  <a:pt x="2874" y="2270"/>
                </a:lnTo>
                <a:lnTo>
                  <a:pt x="2857" y="2273"/>
                </a:lnTo>
                <a:lnTo>
                  <a:pt x="2845" y="2287"/>
                </a:lnTo>
                <a:lnTo>
                  <a:pt x="2822" y="2293"/>
                </a:lnTo>
                <a:lnTo>
                  <a:pt x="2818" y="2279"/>
                </a:lnTo>
                <a:lnTo>
                  <a:pt x="2824" y="2276"/>
                </a:lnTo>
                <a:lnTo>
                  <a:pt x="2816" y="2267"/>
                </a:lnTo>
                <a:lnTo>
                  <a:pt x="2822" y="2257"/>
                </a:lnTo>
                <a:lnTo>
                  <a:pt x="2812" y="2257"/>
                </a:lnTo>
                <a:lnTo>
                  <a:pt x="2795" y="2231"/>
                </a:lnTo>
                <a:lnTo>
                  <a:pt x="2791" y="2247"/>
                </a:lnTo>
                <a:lnTo>
                  <a:pt x="2770" y="2238"/>
                </a:lnTo>
                <a:lnTo>
                  <a:pt x="2762" y="2247"/>
                </a:lnTo>
                <a:lnTo>
                  <a:pt x="2773" y="2258"/>
                </a:lnTo>
                <a:lnTo>
                  <a:pt x="2770" y="2264"/>
                </a:lnTo>
                <a:lnTo>
                  <a:pt x="2763" y="2256"/>
                </a:lnTo>
                <a:lnTo>
                  <a:pt x="2757" y="2260"/>
                </a:lnTo>
                <a:lnTo>
                  <a:pt x="2765" y="2266"/>
                </a:lnTo>
                <a:lnTo>
                  <a:pt x="2757" y="2280"/>
                </a:lnTo>
                <a:lnTo>
                  <a:pt x="2718" y="2274"/>
                </a:lnTo>
                <a:lnTo>
                  <a:pt x="2757" y="2297"/>
                </a:lnTo>
                <a:lnTo>
                  <a:pt x="2770" y="2284"/>
                </a:lnTo>
                <a:lnTo>
                  <a:pt x="2793" y="2299"/>
                </a:lnTo>
                <a:lnTo>
                  <a:pt x="2801" y="2313"/>
                </a:lnTo>
                <a:lnTo>
                  <a:pt x="2775" y="2319"/>
                </a:lnTo>
                <a:lnTo>
                  <a:pt x="2789" y="2322"/>
                </a:lnTo>
                <a:lnTo>
                  <a:pt x="2795" y="2330"/>
                </a:lnTo>
                <a:lnTo>
                  <a:pt x="2803" y="2332"/>
                </a:lnTo>
                <a:lnTo>
                  <a:pt x="2809" y="2315"/>
                </a:lnTo>
                <a:lnTo>
                  <a:pt x="2832" y="2313"/>
                </a:lnTo>
                <a:lnTo>
                  <a:pt x="2834" y="2328"/>
                </a:lnTo>
                <a:lnTo>
                  <a:pt x="2806" y="2346"/>
                </a:lnTo>
                <a:lnTo>
                  <a:pt x="2814" y="2379"/>
                </a:lnTo>
                <a:lnTo>
                  <a:pt x="2831" y="2346"/>
                </a:lnTo>
                <a:lnTo>
                  <a:pt x="2840" y="2349"/>
                </a:lnTo>
                <a:lnTo>
                  <a:pt x="2844" y="2330"/>
                </a:lnTo>
                <a:lnTo>
                  <a:pt x="2880" y="2320"/>
                </a:lnTo>
                <a:lnTo>
                  <a:pt x="2850" y="2316"/>
                </a:lnTo>
                <a:lnTo>
                  <a:pt x="2858" y="2300"/>
                </a:lnTo>
                <a:lnTo>
                  <a:pt x="2870" y="2307"/>
                </a:lnTo>
                <a:lnTo>
                  <a:pt x="2893" y="2310"/>
                </a:lnTo>
                <a:lnTo>
                  <a:pt x="2896" y="2320"/>
                </a:lnTo>
                <a:lnTo>
                  <a:pt x="2910" y="2325"/>
                </a:lnTo>
                <a:lnTo>
                  <a:pt x="2919" y="2320"/>
                </a:lnTo>
                <a:lnTo>
                  <a:pt x="2907" y="2309"/>
                </a:lnTo>
                <a:lnTo>
                  <a:pt x="2884" y="2289"/>
                </a:lnTo>
                <a:close/>
                <a:moveTo>
                  <a:pt x="2629" y="2211"/>
                </a:moveTo>
                <a:lnTo>
                  <a:pt x="2612" y="2202"/>
                </a:lnTo>
                <a:lnTo>
                  <a:pt x="2597" y="2209"/>
                </a:lnTo>
                <a:lnTo>
                  <a:pt x="2586" y="2186"/>
                </a:lnTo>
                <a:lnTo>
                  <a:pt x="2574" y="2196"/>
                </a:lnTo>
                <a:lnTo>
                  <a:pt x="2566" y="2183"/>
                </a:lnTo>
                <a:lnTo>
                  <a:pt x="2569" y="2199"/>
                </a:lnTo>
                <a:lnTo>
                  <a:pt x="2563" y="2201"/>
                </a:lnTo>
                <a:lnTo>
                  <a:pt x="2546" y="2178"/>
                </a:lnTo>
                <a:lnTo>
                  <a:pt x="2544" y="2188"/>
                </a:lnTo>
                <a:lnTo>
                  <a:pt x="2531" y="2192"/>
                </a:lnTo>
                <a:lnTo>
                  <a:pt x="2525" y="2186"/>
                </a:lnTo>
                <a:lnTo>
                  <a:pt x="2531" y="2176"/>
                </a:lnTo>
                <a:lnTo>
                  <a:pt x="2515" y="2169"/>
                </a:lnTo>
                <a:lnTo>
                  <a:pt x="2509" y="2181"/>
                </a:lnTo>
                <a:lnTo>
                  <a:pt x="2522" y="2192"/>
                </a:lnTo>
                <a:lnTo>
                  <a:pt x="2527" y="2205"/>
                </a:lnTo>
                <a:lnTo>
                  <a:pt x="2512" y="2247"/>
                </a:lnTo>
                <a:lnTo>
                  <a:pt x="2524" y="2257"/>
                </a:lnTo>
                <a:lnTo>
                  <a:pt x="2548" y="2247"/>
                </a:lnTo>
                <a:lnTo>
                  <a:pt x="2554" y="2276"/>
                </a:lnTo>
                <a:lnTo>
                  <a:pt x="2571" y="2277"/>
                </a:lnTo>
                <a:lnTo>
                  <a:pt x="2586" y="2289"/>
                </a:lnTo>
                <a:lnTo>
                  <a:pt x="2590" y="2276"/>
                </a:lnTo>
                <a:lnTo>
                  <a:pt x="2605" y="2283"/>
                </a:lnTo>
                <a:lnTo>
                  <a:pt x="2615" y="2274"/>
                </a:lnTo>
                <a:lnTo>
                  <a:pt x="2622" y="2253"/>
                </a:lnTo>
                <a:lnTo>
                  <a:pt x="2638" y="2263"/>
                </a:lnTo>
                <a:lnTo>
                  <a:pt x="2655" y="2260"/>
                </a:lnTo>
                <a:lnTo>
                  <a:pt x="2659" y="2245"/>
                </a:lnTo>
                <a:lnTo>
                  <a:pt x="2644" y="2224"/>
                </a:lnTo>
                <a:lnTo>
                  <a:pt x="2648" y="2202"/>
                </a:lnTo>
                <a:lnTo>
                  <a:pt x="2662" y="2186"/>
                </a:lnTo>
                <a:lnTo>
                  <a:pt x="2652" y="2166"/>
                </a:lnTo>
                <a:lnTo>
                  <a:pt x="2629" y="2211"/>
                </a:lnTo>
                <a:close/>
                <a:moveTo>
                  <a:pt x="3184" y="2496"/>
                </a:moveTo>
                <a:lnTo>
                  <a:pt x="3157" y="2502"/>
                </a:lnTo>
                <a:lnTo>
                  <a:pt x="3157" y="2524"/>
                </a:lnTo>
                <a:lnTo>
                  <a:pt x="3141" y="2525"/>
                </a:lnTo>
                <a:lnTo>
                  <a:pt x="3128" y="2575"/>
                </a:lnTo>
                <a:lnTo>
                  <a:pt x="3134" y="2570"/>
                </a:lnTo>
                <a:lnTo>
                  <a:pt x="3151" y="2570"/>
                </a:lnTo>
                <a:lnTo>
                  <a:pt x="3154" y="2563"/>
                </a:lnTo>
                <a:lnTo>
                  <a:pt x="3161" y="2571"/>
                </a:lnTo>
                <a:lnTo>
                  <a:pt x="3184" y="2578"/>
                </a:lnTo>
                <a:lnTo>
                  <a:pt x="3184" y="2563"/>
                </a:lnTo>
                <a:lnTo>
                  <a:pt x="3170" y="2557"/>
                </a:lnTo>
                <a:lnTo>
                  <a:pt x="3190" y="2551"/>
                </a:lnTo>
                <a:lnTo>
                  <a:pt x="3184" y="2532"/>
                </a:lnTo>
                <a:lnTo>
                  <a:pt x="3184" y="2496"/>
                </a:lnTo>
                <a:close/>
                <a:moveTo>
                  <a:pt x="3144" y="2036"/>
                </a:moveTo>
                <a:lnTo>
                  <a:pt x="3138" y="2016"/>
                </a:lnTo>
                <a:lnTo>
                  <a:pt x="3110" y="1996"/>
                </a:lnTo>
                <a:lnTo>
                  <a:pt x="3086" y="2012"/>
                </a:lnTo>
                <a:lnTo>
                  <a:pt x="3079" y="2011"/>
                </a:lnTo>
                <a:lnTo>
                  <a:pt x="3077" y="2002"/>
                </a:lnTo>
                <a:lnTo>
                  <a:pt x="3048" y="2006"/>
                </a:lnTo>
                <a:lnTo>
                  <a:pt x="3021" y="2029"/>
                </a:lnTo>
                <a:lnTo>
                  <a:pt x="2997" y="2026"/>
                </a:lnTo>
                <a:lnTo>
                  <a:pt x="2987" y="2042"/>
                </a:lnTo>
                <a:lnTo>
                  <a:pt x="2976" y="2042"/>
                </a:lnTo>
                <a:lnTo>
                  <a:pt x="2976" y="2029"/>
                </a:lnTo>
                <a:lnTo>
                  <a:pt x="2962" y="2031"/>
                </a:lnTo>
                <a:lnTo>
                  <a:pt x="2955" y="2006"/>
                </a:lnTo>
                <a:lnTo>
                  <a:pt x="2946" y="2013"/>
                </a:lnTo>
                <a:lnTo>
                  <a:pt x="2940" y="2006"/>
                </a:lnTo>
                <a:lnTo>
                  <a:pt x="2938" y="2036"/>
                </a:lnTo>
                <a:lnTo>
                  <a:pt x="2926" y="2038"/>
                </a:lnTo>
                <a:lnTo>
                  <a:pt x="2917" y="2051"/>
                </a:lnTo>
                <a:lnTo>
                  <a:pt x="2909" y="2041"/>
                </a:lnTo>
                <a:lnTo>
                  <a:pt x="2901" y="2048"/>
                </a:lnTo>
                <a:lnTo>
                  <a:pt x="2925" y="2080"/>
                </a:lnTo>
                <a:lnTo>
                  <a:pt x="2913" y="2088"/>
                </a:lnTo>
                <a:lnTo>
                  <a:pt x="2917" y="2097"/>
                </a:lnTo>
                <a:lnTo>
                  <a:pt x="2913" y="2104"/>
                </a:lnTo>
                <a:lnTo>
                  <a:pt x="2929" y="2106"/>
                </a:lnTo>
                <a:lnTo>
                  <a:pt x="2929" y="2096"/>
                </a:lnTo>
                <a:lnTo>
                  <a:pt x="2942" y="2093"/>
                </a:lnTo>
                <a:lnTo>
                  <a:pt x="2940" y="2113"/>
                </a:lnTo>
                <a:lnTo>
                  <a:pt x="2955" y="2116"/>
                </a:lnTo>
                <a:lnTo>
                  <a:pt x="2956" y="2129"/>
                </a:lnTo>
                <a:lnTo>
                  <a:pt x="2976" y="2133"/>
                </a:lnTo>
                <a:lnTo>
                  <a:pt x="2987" y="2150"/>
                </a:lnTo>
                <a:lnTo>
                  <a:pt x="2987" y="2136"/>
                </a:lnTo>
                <a:lnTo>
                  <a:pt x="2997" y="2129"/>
                </a:lnTo>
                <a:lnTo>
                  <a:pt x="3023" y="2133"/>
                </a:lnTo>
                <a:lnTo>
                  <a:pt x="3020" y="2124"/>
                </a:lnTo>
                <a:lnTo>
                  <a:pt x="3027" y="2120"/>
                </a:lnTo>
                <a:lnTo>
                  <a:pt x="3063" y="2130"/>
                </a:lnTo>
                <a:lnTo>
                  <a:pt x="3099" y="2132"/>
                </a:lnTo>
                <a:lnTo>
                  <a:pt x="3115" y="2116"/>
                </a:lnTo>
                <a:lnTo>
                  <a:pt x="3122" y="2078"/>
                </a:lnTo>
                <a:lnTo>
                  <a:pt x="3144" y="2036"/>
                </a:lnTo>
                <a:close/>
                <a:moveTo>
                  <a:pt x="2821" y="2068"/>
                </a:moveTo>
                <a:lnTo>
                  <a:pt x="2803" y="2078"/>
                </a:lnTo>
                <a:lnTo>
                  <a:pt x="2783" y="2078"/>
                </a:lnTo>
                <a:lnTo>
                  <a:pt x="2786" y="2087"/>
                </a:lnTo>
                <a:lnTo>
                  <a:pt x="2803" y="2090"/>
                </a:lnTo>
                <a:lnTo>
                  <a:pt x="2809" y="2147"/>
                </a:lnTo>
                <a:lnTo>
                  <a:pt x="2824" y="2162"/>
                </a:lnTo>
                <a:lnTo>
                  <a:pt x="2834" y="2156"/>
                </a:lnTo>
                <a:lnTo>
                  <a:pt x="2829" y="2133"/>
                </a:lnTo>
                <a:lnTo>
                  <a:pt x="2838" y="2129"/>
                </a:lnTo>
                <a:lnTo>
                  <a:pt x="2848" y="2137"/>
                </a:lnTo>
                <a:lnTo>
                  <a:pt x="2844" y="2153"/>
                </a:lnTo>
                <a:lnTo>
                  <a:pt x="2851" y="2188"/>
                </a:lnTo>
                <a:lnTo>
                  <a:pt x="2870" y="2158"/>
                </a:lnTo>
                <a:lnTo>
                  <a:pt x="2858" y="2149"/>
                </a:lnTo>
                <a:lnTo>
                  <a:pt x="2873" y="2145"/>
                </a:lnTo>
                <a:lnTo>
                  <a:pt x="2873" y="2132"/>
                </a:lnTo>
                <a:lnTo>
                  <a:pt x="2855" y="2085"/>
                </a:lnTo>
                <a:lnTo>
                  <a:pt x="2838" y="2071"/>
                </a:lnTo>
                <a:lnTo>
                  <a:pt x="2841" y="2080"/>
                </a:lnTo>
                <a:lnTo>
                  <a:pt x="2831" y="2085"/>
                </a:lnTo>
                <a:lnTo>
                  <a:pt x="2821" y="206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4" name="Freeform 18">
            <a:extLst>
              <a:ext uri="{FF2B5EF4-FFF2-40B4-BE49-F238E27FC236}">
                <a16:creationId xmlns:a16="http://schemas.microsoft.com/office/drawing/2014/main" id="{46978B66-9AD8-0B43-BC4E-49C63C8CFBCD}"/>
              </a:ext>
            </a:extLst>
          </p:cNvPr>
          <p:cNvSpPr>
            <a:spLocks noEditPoints="1"/>
          </p:cNvSpPr>
          <p:nvPr/>
        </p:nvSpPr>
        <p:spPr bwMode="auto">
          <a:xfrm>
            <a:off x="2584606" y="2399457"/>
            <a:ext cx="3592134" cy="2205533"/>
          </a:xfrm>
          <a:custGeom>
            <a:avLst/>
            <a:gdLst>
              <a:gd name="T0" fmla="*/ 6946 w 6949"/>
              <a:gd name="T1" fmla="*/ 654 h 4264"/>
              <a:gd name="T2" fmla="*/ 5330 w 6949"/>
              <a:gd name="T3" fmla="*/ 20 h 4264"/>
              <a:gd name="T4" fmla="*/ 5245 w 6949"/>
              <a:gd name="T5" fmla="*/ 195 h 4264"/>
              <a:gd name="T6" fmla="*/ 5228 w 6949"/>
              <a:gd name="T7" fmla="*/ 29 h 4264"/>
              <a:gd name="T8" fmla="*/ 1318 w 6949"/>
              <a:gd name="T9" fmla="*/ 4139 h 4264"/>
              <a:gd name="T10" fmla="*/ 1653 w 6949"/>
              <a:gd name="T11" fmla="*/ 4254 h 4264"/>
              <a:gd name="T12" fmla="*/ 1932 w 6949"/>
              <a:gd name="T13" fmla="*/ 4128 h 4264"/>
              <a:gd name="T14" fmla="*/ 2082 w 6949"/>
              <a:gd name="T15" fmla="*/ 4151 h 4264"/>
              <a:gd name="T16" fmla="*/ 2349 w 6949"/>
              <a:gd name="T17" fmla="*/ 3946 h 4264"/>
              <a:gd name="T18" fmla="*/ 2516 w 6949"/>
              <a:gd name="T19" fmla="*/ 4071 h 4264"/>
              <a:gd name="T20" fmla="*/ 2762 w 6949"/>
              <a:gd name="T21" fmla="*/ 4070 h 4264"/>
              <a:gd name="T22" fmla="*/ 2860 w 6949"/>
              <a:gd name="T23" fmla="*/ 3942 h 4264"/>
              <a:gd name="T24" fmla="*/ 2921 w 6949"/>
              <a:gd name="T25" fmla="*/ 3702 h 4264"/>
              <a:gd name="T26" fmla="*/ 2950 w 6949"/>
              <a:gd name="T27" fmla="*/ 3535 h 4264"/>
              <a:gd name="T28" fmla="*/ 3013 w 6949"/>
              <a:gd name="T29" fmla="*/ 3339 h 4264"/>
              <a:gd name="T30" fmla="*/ 3038 w 6949"/>
              <a:gd name="T31" fmla="*/ 3130 h 4264"/>
              <a:gd name="T32" fmla="*/ 2829 w 6949"/>
              <a:gd name="T33" fmla="*/ 3292 h 4264"/>
              <a:gd name="T34" fmla="*/ 2801 w 6949"/>
              <a:gd name="T35" fmla="*/ 3210 h 4264"/>
              <a:gd name="T36" fmla="*/ 2803 w 6949"/>
              <a:gd name="T37" fmla="*/ 3044 h 4264"/>
              <a:gd name="T38" fmla="*/ 2725 w 6949"/>
              <a:gd name="T39" fmla="*/ 2812 h 4264"/>
              <a:gd name="T40" fmla="*/ 2728 w 6949"/>
              <a:gd name="T41" fmla="*/ 2526 h 4264"/>
              <a:gd name="T42" fmla="*/ 2839 w 6949"/>
              <a:gd name="T43" fmla="*/ 2211 h 4264"/>
              <a:gd name="T44" fmla="*/ 2813 w 6949"/>
              <a:gd name="T45" fmla="*/ 1863 h 4264"/>
              <a:gd name="T46" fmla="*/ 2856 w 6949"/>
              <a:gd name="T47" fmla="*/ 1618 h 4264"/>
              <a:gd name="T48" fmla="*/ 2784 w 6949"/>
              <a:gd name="T49" fmla="*/ 1288 h 4264"/>
              <a:gd name="T50" fmla="*/ 2791 w 6949"/>
              <a:gd name="T51" fmla="*/ 1028 h 4264"/>
              <a:gd name="T52" fmla="*/ 2509 w 6949"/>
              <a:gd name="T53" fmla="*/ 1030 h 4264"/>
              <a:gd name="T54" fmla="*/ 2197 w 6949"/>
              <a:gd name="T55" fmla="*/ 1124 h 4264"/>
              <a:gd name="T56" fmla="*/ 1908 w 6949"/>
              <a:gd name="T57" fmla="*/ 1131 h 4264"/>
              <a:gd name="T58" fmla="*/ 1585 w 6949"/>
              <a:gd name="T59" fmla="*/ 1159 h 4264"/>
              <a:gd name="T60" fmla="*/ 1409 w 6949"/>
              <a:gd name="T61" fmla="*/ 1150 h 4264"/>
              <a:gd name="T62" fmla="*/ 1220 w 6949"/>
              <a:gd name="T63" fmla="*/ 1303 h 4264"/>
              <a:gd name="T64" fmla="*/ 1108 w 6949"/>
              <a:gd name="T65" fmla="*/ 1518 h 4264"/>
              <a:gd name="T66" fmla="*/ 998 w 6949"/>
              <a:gd name="T67" fmla="*/ 1653 h 4264"/>
              <a:gd name="T68" fmla="*/ 775 w 6949"/>
              <a:gd name="T69" fmla="*/ 1518 h 4264"/>
              <a:gd name="T70" fmla="*/ 710 w 6949"/>
              <a:gd name="T71" fmla="*/ 1647 h 4264"/>
              <a:gd name="T72" fmla="*/ 524 w 6949"/>
              <a:gd name="T73" fmla="*/ 1665 h 4264"/>
              <a:gd name="T74" fmla="*/ 469 w 6949"/>
              <a:gd name="T75" fmla="*/ 1856 h 4264"/>
              <a:gd name="T76" fmla="*/ 263 w 6949"/>
              <a:gd name="T77" fmla="*/ 1851 h 4264"/>
              <a:gd name="T78" fmla="*/ 126 w 6949"/>
              <a:gd name="T79" fmla="*/ 1997 h 4264"/>
              <a:gd name="T80" fmla="*/ 0 w 6949"/>
              <a:gd name="T81" fmla="*/ 2113 h 4264"/>
              <a:gd name="T82" fmla="*/ 174 w 6949"/>
              <a:gd name="T83" fmla="*/ 2283 h 4264"/>
              <a:gd name="T84" fmla="*/ 134 w 6949"/>
              <a:gd name="T85" fmla="*/ 2480 h 4264"/>
              <a:gd name="T86" fmla="*/ 115 w 6949"/>
              <a:gd name="T87" fmla="*/ 2777 h 4264"/>
              <a:gd name="T88" fmla="*/ 249 w 6949"/>
              <a:gd name="T89" fmla="*/ 2797 h 4264"/>
              <a:gd name="T90" fmla="*/ 396 w 6949"/>
              <a:gd name="T91" fmla="*/ 2802 h 4264"/>
              <a:gd name="T92" fmla="*/ 366 w 6949"/>
              <a:gd name="T93" fmla="*/ 2910 h 4264"/>
              <a:gd name="T94" fmla="*/ 232 w 6949"/>
              <a:gd name="T95" fmla="*/ 3240 h 4264"/>
              <a:gd name="T96" fmla="*/ 224 w 6949"/>
              <a:gd name="T97" fmla="*/ 3544 h 4264"/>
              <a:gd name="T98" fmla="*/ 357 w 6949"/>
              <a:gd name="T99" fmla="*/ 3645 h 4264"/>
              <a:gd name="T100" fmla="*/ 601 w 6949"/>
              <a:gd name="T101" fmla="*/ 3717 h 4264"/>
              <a:gd name="T102" fmla="*/ 737 w 6949"/>
              <a:gd name="T103" fmla="*/ 3939 h 4264"/>
              <a:gd name="T104" fmla="*/ 900 w 6949"/>
              <a:gd name="T105" fmla="*/ 4066 h 4264"/>
              <a:gd name="T106" fmla="*/ 1006 w 6949"/>
              <a:gd name="T107" fmla="*/ 3960 h 4264"/>
              <a:gd name="T108" fmla="*/ 1033 w 6949"/>
              <a:gd name="T109" fmla="*/ 3619 h 4264"/>
              <a:gd name="T110" fmla="*/ 1504 w 6949"/>
              <a:gd name="T111" fmla="*/ 3338 h 4264"/>
              <a:gd name="T112" fmla="*/ 1521 w 6949"/>
              <a:gd name="T113" fmla="*/ 3826 h 4264"/>
              <a:gd name="T114" fmla="*/ 1276 w 6949"/>
              <a:gd name="T115" fmla="*/ 4022 h 426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49" h="4264">
                <a:moveTo>
                  <a:pt x="6937" y="650"/>
                </a:moveTo>
                <a:lnTo>
                  <a:pt x="6937" y="654"/>
                </a:lnTo>
                <a:lnTo>
                  <a:pt x="6942" y="657"/>
                </a:lnTo>
                <a:lnTo>
                  <a:pt x="6937" y="657"/>
                </a:lnTo>
                <a:lnTo>
                  <a:pt x="6937" y="660"/>
                </a:lnTo>
                <a:lnTo>
                  <a:pt x="6932" y="659"/>
                </a:lnTo>
                <a:lnTo>
                  <a:pt x="6930" y="653"/>
                </a:lnTo>
                <a:lnTo>
                  <a:pt x="6933" y="650"/>
                </a:lnTo>
                <a:lnTo>
                  <a:pt x="6934" y="653"/>
                </a:lnTo>
                <a:lnTo>
                  <a:pt x="6937" y="650"/>
                </a:lnTo>
                <a:close/>
                <a:moveTo>
                  <a:pt x="6946" y="654"/>
                </a:moveTo>
                <a:lnTo>
                  <a:pt x="6949" y="660"/>
                </a:lnTo>
                <a:lnTo>
                  <a:pt x="6943" y="664"/>
                </a:lnTo>
                <a:lnTo>
                  <a:pt x="6940" y="660"/>
                </a:lnTo>
                <a:lnTo>
                  <a:pt x="6946" y="654"/>
                </a:lnTo>
                <a:close/>
                <a:moveTo>
                  <a:pt x="6934" y="643"/>
                </a:moveTo>
                <a:lnTo>
                  <a:pt x="6936" y="646"/>
                </a:lnTo>
                <a:lnTo>
                  <a:pt x="6933" y="649"/>
                </a:lnTo>
                <a:lnTo>
                  <a:pt x="6933" y="644"/>
                </a:lnTo>
                <a:lnTo>
                  <a:pt x="6934" y="643"/>
                </a:lnTo>
                <a:close/>
                <a:moveTo>
                  <a:pt x="5313" y="14"/>
                </a:moveTo>
                <a:lnTo>
                  <a:pt x="5330" y="20"/>
                </a:lnTo>
                <a:lnTo>
                  <a:pt x="5317" y="26"/>
                </a:lnTo>
                <a:lnTo>
                  <a:pt x="5312" y="46"/>
                </a:lnTo>
                <a:lnTo>
                  <a:pt x="5329" y="78"/>
                </a:lnTo>
                <a:lnTo>
                  <a:pt x="5316" y="124"/>
                </a:lnTo>
                <a:lnTo>
                  <a:pt x="5332" y="137"/>
                </a:lnTo>
                <a:lnTo>
                  <a:pt x="5315" y="143"/>
                </a:lnTo>
                <a:lnTo>
                  <a:pt x="5299" y="160"/>
                </a:lnTo>
                <a:lnTo>
                  <a:pt x="5291" y="157"/>
                </a:lnTo>
                <a:lnTo>
                  <a:pt x="5268" y="170"/>
                </a:lnTo>
                <a:lnTo>
                  <a:pt x="5255" y="205"/>
                </a:lnTo>
                <a:lnTo>
                  <a:pt x="5245" y="195"/>
                </a:lnTo>
                <a:lnTo>
                  <a:pt x="5212" y="185"/>
                </a:lnTo>
                <a:lnTo>
                  <a:pt x="5196" y="187"/>
                </a:lnTo>
                <a:lnTo>
                  <a:pt x="5170" y="167"/>
                </a:lnTo>
                <a:lnTo>
                  <a:pt x="5142" y="160"/>
                </a:lnTo>
                <a:lnTo>
                  <a:pt x="5130" y="141"/>
                </a:lnTo>
                <a:lnTo>
                  <a:pt x="5134" y="97"/>
                </a:lnTo>
                <a:lnTo>
                  <a:pt x="5116" y="75"/>
                </a:lnTo>
                <a:lnTo>
                  <a:pt x="5116" y="56"/>
                </a:lnTo>
                <a:lnTo>
                  <a:pt x="5130" y="65"/>
                </a:lnTo>
                <a:lnTo>
                  <a:pt x="5202" y="27"/>
                </a:lnTo>
                <a:lnTo>
                  <a:pt x="5228" y="29"/>
                </a:lnTo>
                <a:lnTo>
                  <a:pt x="5254" y="12"/>
                </a:lnTo>
                <a:lnTo>
                  <a:pt x="5283" y="16"/>
                </a:lnTo>
                <a:lnTo>
                  <a:pt x="5297" y="0"/>
                </a:lnTo>
                <a:lnTo>
                  <a:pt x="5310" y="2"/>
                </a:lnTo>
                <a:lnTo>
                  <a:pt x="5313" y="14"/>
                </a:lnTo>
                <a:close/>
                <a:moveTo>
                  <a:pt x="1300" y="4018"/>
                </a:moveTo>
                <a:lnTo>
                  <a:pt x="1300" y="4018"/>
                </a:lnTo>
                <a:lnTo>
                  <a:pt x="1312" y="4041"/>
                </a:lnTo>
                <a:lnTo>
                  <a:pt x="1304" y="4096"/>
                </a:lnTo>
                <a:lnTo>
                  <a:pt x="1304" y="4096"/>
                </a:lnTo>
                <a:lnTo>
                  <a:pt x="1318" y="4139"/>
                </a:lnTo>
                <a:lnTo>
                  <a:pt x="1334" y="4162"/>
                </a:lnTo>
                <a:lnTo>
                  <a:pt x="1372" y="4192"/>
                </a:lnTo>
                <a:lnTo>
                  <a:pt x="1372" y="4192"/>
                </a:lnTo>
                <a:lnTo>
                  <a:pt x="1389" y="4211"/>
                </a:lnTo>
                <a:lnTo>
                  <a:pt x="1413" y="4224"/>
                </a:lnTo>
                <a:lnTo>
                  <a:pt x="1413" y="4224"/>
                </a:lnTo>
                <a:lnTo>
                  <a:pt x="1520" y="4204"/>
                </a:lnTo>
                <a:lnTo>
                  <a:pt x="1520" y="4204"/>
                </a:lnTo>
                <a:lnTo>
                  <a:pt x="1581" y="4218"/>
                </a:lnTo>
                <a:lnTo>
                  <a:pt x="1653" y="4254"/>
                </a:lnTo>
                <a:lnTo>
                  <a:pt x="1653" y="4254"/>
                </a:lnTo>
                <a:lnTo>
                  <a:pt x="1687" y="4264"/>
                </a:lnTo>
                <a:lnTo>
                  <a:pt x="1716" y="4254"/>
                </a:lnTo>
                <a:lnTo>
                  <a:pt x="1787" y="4195"/>
                </a:lnTo>
                <a:lnTo>
                  <a:pt x="1805" y="4201"/>
                </a:lnTo>
                <a:lnTo>
                  <a:pt x="1805" y="4201"/>
                </a:lnTo>
                <a:lnTo>
                  <a:pt x="1826" y="4192"/>
                </a:lnTo>
                <a:lnTo>
                  <a:pt x="1857" y="4152"/>
                </a:lnTo>
                <a:lnTo>
                  <a:pt x="1857" y="4152"/>
                </a:lnTo>
                <a:lnTo>
                  <a:pt x="1895" y="4126"/>
                </a:lnTo>
                <a:lnTo>
                  <a:pt x="1895" y="4126"/>
                </a:lnTo>
                <a:lnTo>
                  <a:pt x="1932" y="4128"/>
                </a:lnTo>
                <a:lnTo>
                  <a:pt x="1932" y="4128"/>
                </a:lnTo>
                <a:lnTo>
                  <a:pt x="1957" y="4129"/>
                </a:lnTo>
                <a:lnTo>
                  <a:pt x="1985" y="4142"/>
                </a:lnTo>
                <a:lnTo>
                  <a:pt x="1985" y="4142"/>
                </a:lnTo>
                <a:lnTo>
                  <a:pt x="2009" y="4155"/>
                </a:lnTo>
                <a:lnTo>
                  <a:pt x="2009" y="4155"/>
                </a:lnTo>
                <a:lnTo>
                  <a:pt x="2052" y="4171"/>
                </a:lnTo>
                <a:lnTo>
                  <a:pt x="2052" y="4171"/>
                </a:lnTo>
                <a:lnTo>
                  <a:pt x="2069" y="4165"/>
                </a:lnTo>
                <a:lnTo>
                  <a:pt x="2069" y="4165"/>
                </a:lnTo>
                <a:lnTo>
                  <a:pt x="2082" y="4151"/>
                </a:lnTo>
                <a:lnTo>
                  <a:pt x="2153" y="4094"/>
                </a:lnTo>
                <a:lnTo>
                  <a:pt x="2183" y="4091"/>
                </a:lnTo>
                <a:lnTo>
                  <a:pt x="2183" y="4091"/>
                </a:lnTo>
                <a:lnTo>
                  <a:pt x="2194" y="4094"/>
                </a:lnTo>
                <a:lnTo>
                  <a:pt x="2206" y="4079"/>
                </a:lnTo>
                <a:lnTo>
                  <a:pt x="2183" y="4034"/>
                </a:lnTo>
                <a:lnTo>
                  <a:pt x="2179" y="4015"/>
                </a:lnTo>
                <a:lnTo>
                  <a:pt x="2189" y="4006"/>
                </a:lnTo>
                <a:lnTo>
                  <a:pt x="2264" y="3959"/>
                </a:lnTo>
                <a:lnTo>
                  <a:pt x="2320" y="3942"/>
                </a:lnTo>
                <a:lnTo>
                  <a:pt x="2349" y="3946"/>
                </a:lnTo>
                <a:lnTo>
                  <a:pt x="2395" y="3934"/>
                </a:lnTo>
                <a:lnTo>
                  <a:pt x="2415" y="3942"/>
                </a:lnTo>
                <a:lnTo>
                  <a:pt x="2448" y="3969"/>
                </a:lnTo>
                <a:lnTo>
                  <a:pt x="2484" y="3975"/>
                </a:lnTo>
                <a:lnTo>
                  <a:pt x="2501" y="3985"/>
                </a:lnTo>
                <a:lnTo>
                  <a:pt x="2506" y="3999"/>
                </a:lnTo>
                <a:lnTo>
                  <a:pt x="2506" y="3999"/>
                </a:lnTo>
                <a:lnTo>
                  <a:pt x="2497" y="4051"/>
                </a:lnTo>
                <a:lnTo>
                  <a:pt x="2497" y="4051"/>
                </a:lnTo>
                <a:lnTo>
                  <a:pt x="2503" y="4064"/>
                </a:lnTo>
                <a:lnTo>
                  <a:pt x="2516" y="4071"/>
                </a:lnTo>
                <a:lnTo>
                  <a:pt x="2516" y="4071"/>
                </a:lnTo>
                <a:lnTo>
                  <a:pt x="2552" y="4083"/>
                </a:lnTo>
                <a:lnTo>
                  <a:pt x="2552" y="4083"/>
                </a:lnTo>
                <a:lnTo>
                  <a:pt x="2578" y="4079"/>
                </a:lnTo>
                <a:lnTo>
                  <a:pt x="2628" y="4045"/>
                </a:lnTo>
                <a:lnTo>
                  <a:pt x="2648" y="4040"/>
                </a:lnTo>
                <a:lnTo>
                  <a:pt x="2648" y="4040"/>
                </a:lnTo>
                <a:lnTo>
                  <a:pt x="2674" y="4040"/>
                </a:lnTo>
                <a:lnTo>
                  <a:pt x="2674" y="4040"/>
                </a:lnTo>
                <a:lnTo>
                  <a:pt x="2762" y="4070"/>
                </a:lnTo>
                <a:lnTo>
                  <a:pt x="2762" y="4070"/>
                </a:lnTo>
                <a:lnTo>
                  <a:pt x="2794" y="4079"/>
                </a:lnTo>
                <a:lnTo>
                  <a:pt x="2794" y="4079"/>
                </a:lnTo>
                <a:lnTo>
                  <a:pt x="2849" y="4081"/>
                </a:lnTo>
                <a:lnTo>
                  <a:pt x="2834" y="4077"/>
                </a:lnTo>
                <a:lnTo>
                  <a:pt x="2834" y="4067"/>
                </a:lnTo>
                <a:lnTo>
                  <a:pt x="2823" y="4057"/>
                </a:lnTo>
                <a:lnTo>
                  <a:pt x="2818" y="4015"/>
                </a:lnTo>
                <a:lnTo>
                  <a:pt x="2831" y="4008"/>
                </a:lnTo>
                <a:lnTo>
                  <a:pt x="2842" y="3973"/>
                </a:lnTo>
                <a:lnTo>
                  <a:pt x="2860" y="3970"/>
                </a:lnTo>
                <a:lnTo>
                  <a:pt x="2860" y="3942"/>
                </a:lnTo>
                <a:lnTo>
                  <a:pt x="2869" y="3943"/>
                </a:lnTo>
                <a:lnTo>
                  <a:pt x="2880" y="3919"/>
                </a:lnTo>
                <a:lnTo>
                  <a:pt x="2873" y="3885"/>
                </a:lnTo>
                <a:lnTo>
                  <a:pt x="2895" y="3835"/>
                </a:lnTo>
                <a:lnTo>
                  <a:pt x="2892" y="3809"/>
                </a:lnTo>
                <a:lnTo>
                  <a:pt x="2909" y="3790"/>
                </a:lnTo>
                <a:lnTo>
                  <a:pt x="2904" y="3776"/>
                </a:lnTo>
                <a:lnTo>
                  <a:pt x="2908" y="3754"/>
                </a:lnTo>
                <a:lnTo>
                  <a:pt x="2915" y="3750"/>
                </a:lnTo>
                <a:lnTo>
                  <a:pt x="2904" y="3717"/>
                </a:lnTo>
                <a:lnTo>
                  <a:pt x="2921" y="3702"/>
                </a:lnTo>
                <a:lnTo>
                  <a:pt x="2916" y="3692"/>
                </a:lnTo>
                <a:lnTo>
                  <a:pt x="2932" y="3675"/>
                </a:lnTo>
                <a:lnTo>
                  <a:pt x="2938" y="3679"/>
                </a:lnTo>
                <a:lnTo>
                  <a:pt x="2942" y="3655"/>
                </a:lnTo>
                <a:lnTo>
                  <a:pt x="2934" y="3640"/>
                </a:lnTo>
                <a:lnTo>
                  <a:pt x="2954" y="3613"/>
                </a:lnTo>
                <a:lnTo>
                  <a:pt x="2951" y="3589"/>
                </a:lnTo>
                <a:lnTo>
                  <a:pt x="2963" y="3580"/>
                </a:lnTo>
                <a:lnTo>
                  <a:pt x="2964" y="3560"/>
                </a:lnTo>
                <a:lnTo>
                  <a:pt x="2978" y="3542"/>
                </a:lnTo>
                <a:lnTo>
                  <a:pt x="2950" y="3535"/>
                </a:lnTo>
                <a:lnTo>
                  <a:pt x="2953" y="3521"/>
                </a:lnTo>
                <a:lnTo>
                  <a:pt x="2968" y="3516"/>
                </a:lnTo>
                <a:lnTo>
                  <a:pt x="2961" y="3493"/>
                </a:lnTo>
                <a:lnTo>
                  <a:pt x="2977" y="3479"/>
                </a:lnTo>
                <a:lnTo>
                  <a:pt x="2950" y="3437"/>
                </a:lnTo>
                <a:lnTo>
                  <a:pt x="2950" y="3421"/>
                </a:lnTo>
                <a:lnTo>
                  <a:pt x="2976" y="3408"/>
                </a:lnTo>
                <a:lnTo>
                  <a:pt x="2987" y="3378"/>
                </a:lnTo>
                <a:lnTo>
                  <a:pt x="3002" y="3374"/>
                </a:lnTo>
                <a:lnTo>
                  <a:pt x="2999" y="3365"/>
                </a:lnTo>
                <a:lnTo>
                  <a:pt x="3013" y="3339"/>
                </a:lnTo>
                <a:lnTo>
                  <a:pt x="3006" y="3318"/>
                </a:lnTo>
                <a:lnTo>
                  <a:pt x="3032" y="3295"/>
                </a:lnTo>
                <a:lnTo>
                  <a:pt x="3030" y="3279"/>
                </a:lnTo>
                <a:lnTo>
                  <a:pt x="3062" y="3238"/>
                </a:lnTo>
                <a:lnTo>
                  <a:pt x="3049" y="3222"/>
                </a:lnTo>
                <a:lnTo>
                  <a:pt x="3058" y="3214"/>
                </a:lnTo>
                <a:lnTo>
                  <a:pt x="3059" y="3207"/>
                </a:lnTo>
                <a:lnTo>
                  <a:pt x="3049" y="3201"/>
                </a:lnTo>
                <a:lnTo>
                  <a:pt x="3056" y="3198"/>
                </a:lnTo>
                <a:lnTo>
                  <a:pt x="3061" y="3178"/>
                </a:lnTo>
                <a:lnTo>
                  <a:pt x="3038" y="3130"/>
                </a:lnTo>
                <a:lnTo>
                  <a:pt x="3039" y="3110"/>
                </a:lnTo>
                <a:lnTo>
                  <a:pt x="3022" y="3104"/>
                </a:lnTo>
                <a:lnTo>
                  <a:pt x="3017" y="3090"/>
                </a:lnTo>
                <a:lnTo>
                  <a:pt x="2996" y="3096"/>
                </a:lnTo>
                <a:lnTo>
                  <a:pt x="2994" y="3113"/>
                </a:lnTo>
                <a:lnTo>
                  <a:pt x="2978" y="3137"/>
                </a:lnTo>
                <a:lnTo>
                  <a:pt x="2924" y="3197"/>
                </a:lnTo>
                <a:lnTo>
                  <a:pt x="2922" y="3221"/>
                </a:lnTo>
                <a:lnTo>
                  <a:pt x="2847" y="3266"/>
                </a:lnTo>
                <a:lnTo>
                  <a:pt x="2843" y="3287"/>
                </a:lnTo>
                <a:lnTo>
                  <a:pt x="2829" y="3292"/>
                </a:lnTo>
                <a:lnTo>
                  <a:pt x="2782" y="3274"/>
                </a:lnTo>
                <a:lnTo>
                  <a:pt x="2775" y="3260"/>
                </a:lnTo>
                <a:lnTo>
                  <a:pt x="2788" y="3246"/>
                </a:lnTo>
                <a:lnTo>
                  <a:pt x="2778" y="3235"/>
                </a:lnTo>
                <a:lnTo>
                  <a:pt x="2736" y="3247"/>
                </a:lnTo>
                <a:lnTo>
                  <a:pt x="2739" y="3234"/>
                </a:lnTo>
                <a:lnTo>
                  <a:pt x="2752" y="3227"/>
                </a:lnTo>
                <a:lnTo>
                  <a:pt x="2761" y="3212"/>
                </a:lnTo>
                <a:lnTo>
                  <a:pt x="2785" y="3218"/>
                </a:lnTo>
                <a:lnTo>
                  <a:pt x="2801" y="3217"/>
                </a:lnTo>
                <a:lnTo>
                  <a:pt x="2801" y="3210"/>
                </a:lnTo>
                <a:lnTo>
                  <a:pt x="2755" y="3192"/>
                </a:lnTo>
                <a:lnTo>
                  <a:pt x="2725" y="3212"/>
                </a:lnTo>
                <a:lnTo>
                  <a:pt x="2706" y="3184"/>
                </a:lnTo>
                <a:lnTo>
                  <a:pt x="2718" y="3142"/>
                </a:lnTo>
                <a:lnTo>
                  <a:pt x="2742" y="3142"/>
                </a:lnTo>
                <a:lnTo>
                  <a:pt x="2751" y="3127"/>
                </a:lnTo>
                <a:lnTo>
                  <a:pt x="2781" y="3117"/>
                </a:lnTo>
                <a:lnTo>
                  <a:pt x="2777" y="3091"/>
                </a:lnTo>
                <a:lnTo>
                  <a:pt x="2798" y="3071"/>
                </a:lnTo>
                <a:lnTo>
                  <a:pt x="2801" y="3061"/>
                </a:lnTo>
                <a:lnTo>
                  <a:pt x="2803" y="3044"/>
                </a:lnTo>
                <a:lnTo>
                  <a:pt x="2748" y="2999"/>
                </a:lnTo>
                <a:lnTo>
                  <a:pt x="2739" y="2979"/>
                </a:lnTo>
                <a:lnTo>
                  <a:pt x="2751" y="2949"/>
                </a:lnTo>
                <a:lnTo>
                  <a:pt x="2751" y="2927"/>
                </a:lnTo>
                <a:lnTo>
                  <a:pt x="2739" y="2891"/>
                </a:lnTo>
                <a:lnTo>
                  <a:pt x="2736" y="2884"/>
                </a:lnTo>
                <a:lnTo>
                  <a:pt x="2715" y="2879"/>
                </a:lnTo>
                <a:lnTo>
                  <a:pt x="2699" y="2851"/>
                </a:lnTo>
                <a:lnTo>
                  <a:pt x="2703" y="2839"/>
                </a:lnTo>
                <a:lnTo>
                  <a:pt x="2718" y="2835"/>
                </a:lnTo>
                <a:lnTo>
                  <a:pt x="2725" y="2812"/>
                </a:lnTo>
                <a:lnTo>
                  <a:pt x="2716" y="2787"/>
                </a:lnTo>
                <a:lnTo>
                  <a:pt x="2725" y="2770"/>
                </a:lnTo>
                <a:lnTo>
                  <a:pt x="2702" y="2744"/>
                </a:lnTo>
                <a:lnTo>
                  <a:pt x="2708" y="2708"/>
                </a:lnTo>
                <a:lnTo>
                  <a:pt x="2716" y="2698"/>
                </a:lnTo>
                <a:lnTo>
                  <a:pt x="2705" y="2671"/>
                </a:lnTo>
                <a:lnTo>
                  <a:pt x="2712" y="2665"/>
                </a:lnTo>
                <a:lnTo>
                  <a:pt x="2718" y="2600"/>
                </a:lnTo>
                <a:lnTo>
                  <a:pt x="2713" y="2577"/>
                </a:lnTo>
                <a:lnTo>
                  <a:pt x="2729" y="2544"/>
                </a:lnTo>
                <a:lnTo>
                  <a:pt x="2728" y="2526"/>
                </a:lnTo>
                <a:lnTo>
                  <a:pt x="2758" y="2475"/>
                </a:lnTo>
                <a:lnTo>
                  <a:pt x="2762" y="2456"/>
                </a:lnTo>
                <a:lnTo>
                  <a:pt x="2769" y="2456"/>
                </a:lnTo>
                <a:lnTo>
                  <a:pt x="2800" y="2413"/>
                </a:lnTo>
                <a:lnTo>
                  <a:pt x="2810" y="2378"/>
                </a:lnTo>
                <a:lnTo>
                  <a:pt x="2806" y="2348"/>
                </a:lnTo>
                <a:lnTo>
                  <a:pt x="2813" y="2299"/>
                </a:lnTo>
                <a:lnTo>
                  <a:pt x="2806" y="2266"/>
                </a:lnTo>
                <a:lnTo>
                  <a:pt x="2826" y="2247"/>
                </a:lnTo>
                <a:lnTo>
                  <a:pt x="2827" y="2215"/>
                </a:lnTo>
                <a:lnTo>
                  <a:pt x="2839" y="2211"/>
                </a:lnTo>
                <a:lnTo>
                  <a:pt x="2830" y="2196"/>
                </a:lnTo>
                <a:lnTo>
                  <a:pt x="2823" y="2196"/>
                </a:lnTo>
                <a:lnTo>
                  <a:pt x="2817" y="2114"/>
                </a:lnTo>
                <a:lnTo>
                  <a:pt x="2780" y="2071"/>
                </a:lnTo>
                <a:lnTo>
                  <a:pt x="2768" y="2048"/>
                </a:lnTo>
                <a:lnTo>
                  <a:pt x="2765" y="2016"/>
                </a:lnTo>
                <a:lnTo>
                  <a:pt x="2777" y="2010"/>
                </a:lnTo>
                <a:lnTo>
                  <a:pt x="2769" y="1966"/>
                </a:lnTo>
                <a:lnTo>
                  <a:pt x="2778" y="1933"/>
                </a:lnTo>
                <a:lnTo>
                  <a:pt x="2797" y="1911"/>
                </a:lnTo>
                <a:lnTo>
                  <a:pt x="2813" y="1863"/>
                </a:lnTo>
                <a:lnTo>
                  <a:pt x="2833" y="1846"/>
                </a:lnTo>
                <a:lnTo>
                  <a:pt x="2857" y="1848"/>
                </a:lnTo>
                <a:lnTo>
                  <a:pt x="2865" y="1816"/>
                </a:lnTo>
                <a:lnTo>
                  <a:pt x="2879" y="1804"/>
                </a:lnTo>
                <a:lnTo>
                  <a:pt x="2870" y="1758"/>
                </a:lnTo>
                <a:lnTo>
                  <a:pt x="2879" y="1748"/>
                </a:lnTo>
                <a:lnTo>
                  <a:pt x="2879" y="1732"/>
                </a:lnTo>
                <a:lnTo>
                  <a:pt x="2865" y="1705"/>
                </a:lnTo>
                <a:lnTo>
                  <a:pt x="2863" y="1680"/>
                </a:lnTo>
                <a:lnTo>
                  <a:pt x="2882" y="1662"/>
                </a:lnTo>
                <a:lnTo>
                  <a:pt x="2856" y="1618"/>
                </a:lnTo>
                <a:lnTo>
                  <a:pt x="2846" y="1561"/>
                </a:lnTo>
                <a:lnTo>
                  <a:pt x="2829" y="1541"/>
                </a:lnTo>
                <a:lnTo>
                  <a:pt x="2827" y="1523"/>
                </a:lnTo>
                <a:lnTo>
                  <a:pt x="2797" y="1490"/>
                </a:lnTo>
                <a:lnTo>
                  <a:pt x="2782" y="1446"/>
                </a:lnTo>
                <a:lnTo>
                  <a:pt x="2787" y="1435"/>
                </a:lnTo>
                <a:lnTo>
                  <a:pt x="2775" y="1412"/>
                </a:lnTo>
                <a:lnTo>
                  <a:pt x="2774" y="1398"/>
                </a:lnTo>
                <a:lnTo>
                  <a:pt x="2784" y="1389"/>
                </a:lnTo>
                <a:lnTo>
                  <a:pt x="2774" y="1365"/>
                </a:lnTo>
                <a:lnTo>
                  <a:pt x="2784" y="1288"/>
                </a:lnTo>
                <a:lnTo>
                  <a:pt x="2762" y="1216"/>
                </a:lnTo>
                <a:lnTo>
                  <a:pt x="2781" y="1183"/>
                </a:lnTo>
                <a:lnTo>
                  <a:pt x="2781" y="1159"/>
                </a:lnTo>
                <a:lnTo>
                  <a:pt x="2764" y="1108"/>
                </a:lnTo>
                <a:lnTo>
                  <a:pt x="2777" y="1098"/>
                </a:lnTo>
                <a:lnTo>
                  <a:pt x="2769" y="1075"/>
                </a:lnTo>
                <a:lnTo>
                  <a:pt x="2772" y="1054"/>
                </a:lnTo>
                <a:lnTo>
                  <a:pt x="2784" y="1046"/>
                </a:lnTo>
                <a:lnTo>
                  <a:pt x="2794" y="1052"/>
                </a:lnTo>
                <a:lnTo>
                  <a:pt x="2801" y="1046"/>
                </a:lnTo>
                <a:lnTo>
                  <a:pt x="2791" y="1028"/>
                </a:lnTo>
                <a:lnTo>
                  <a:pt x="2739" y="990"/>
                </a:lnTo>
                <a:lnTo>
                  <a:pt x="2738" y="979"/>
                </a:lnTo>
                <a:lnTo>
                  <a:pt x="2708" y="953"/>
                </a:lnTo>
                <a:lnTo>
                  <a:pt x="2705" y="931"/>
                </a:lnTo>
                <a:lnTo>
                  <a:pt x="2713" y="917"/>
                </a:lnTo>
                <a:lnTo>
                  <a:pt x="2713" y="917"/>
                </a:lnTo>
                <a:lnTo>
                  <a:pt x="2637" y="930"/>
                </a:lnTo>
                <a:lnTo>
                  <a:pt x="2637" y="930"/>
                </a:lnTo>
                <a:lnTo>
                  <a:pt x="2604" y="969"/>
                </a:lnTo>
                <a:lnTo>
                  <a:pt x="2559" y="986"/>
                </a:lnTo>
                <a:lnTo>
                  <a:pt x="2509" y="1030"/>
                </a:lnTo>
                <a:lnTo>
                  <a:pt x="2509" y="1030"/>
                </a:lnTo>
                <a:lnTo>
                  <a:pt x="2480" y="1069"/>
                </a:lnTo>
                <a:lnTo>
                  <a:pt x="2480" y="1092"/>
                </a:lnTo>
                <a:lnTo>
                  <a:pt x="2480" y="1092"/>
                </a:lnTo>
                <a:lnTo>
                  <a:pt x="2509" y="1143"/>
                </a:lnTo>
                <a:lnTo>
                  <a:pt x="2390" y="1146"/>
                </a:lnTo>
                <a:lnTo>
                  <a:pt x="2390" y="1146"/>
                </a:lnTo>
                <a:lnTo>
                  <a:pt x="2343" y="1104"/>
                </a:lnTo>
                <a:lnTo>
                  <a:pt x="2290" y="1085"/>
                </a:lnTo>
                <a:lnTo>
                  <a:pt x="2243" y="1078"/>
                </a:lnTo>
                <a:lnTo>
                  <a:pt x="2197" y="1124"/>
                </a:lnTo>
                <a:lnTo>
                  <a:pt x="2179" y="1120"/>
                </a:lnTo>
                <a:lnTo>
                  <a:pt x="2124" y="1090"/>
                </a:lnTo>
                <a:lnTo>
                  <a:pt x="2063" y="1077"/>
                </a:lnTo>
                <a:lnTo>
                  <a:pt x="2043" y="1077"/>
                </a:lnTo>
                <a:lnTo>
                  <a:pt x="2003" y="1090"/>
                </a:lnTo>
                <a:lnTo>
                  <a:pt x="1991" y="1067"/>
                </a:lnTo>
                <a:lnTo>
                  <a:pt x="1960" y="1054"/>
                </a:lnTo>
                <a:lnTo>
                  <a:pt x="1960" y="1054"/>
                </a:lnTo>
                <a:lnTo>
                  <a:pt x="1944" y="1065"/>
                </a:lnTo>
                <a:lnTo>
                  <a:pt x="1908" y="1131"/>
                </a:lnTo>
                <a:lnTo>
                  <a:pt x="1908" y="1131"/>
                </a:lnTo>
                <a:lnTo>
                  <a:pt x="1890" y="1153"/>
                </a:lnTo>
                <a:lnTo>
                  <a:pt x="1818" y="1153"/>
                </a:lnTo>
                <a:lnTo>
                  <a:pt x="1756" y="1103"/>
                </a:lnTo>
                <a:lnTo>
                  <a:pt x="1706" y="1075"/>
                </a:lnTo>
                <a:lnTo>
                  <a:pt x="1670" y="1078"/>
                </a:lnTo>
                <a:lnTo>
                  <a:pt x="1658" y="1120"/>
                </a:lnTo>
                <a:lnTo>
                  <a:pt x="1660" y="1163"/>
                </a:lnTo>
                <a:lnTo>
                  <a:pt x="1654" y="1176"/>
                </a:lnTo>
                <a:lnTo>
                  <a:pt x="1640" y="1183"/>
                </a:lnTo>
                <a:lnTo>
                  <a:pt x="1614" y="1166"/>
                </a:lnTo>
                <a:lnTo>
                  <a:pt x="1585" y="1159"/>
                </a:lnTo>
                <a:lnTo>
                  <a:pt x="1550" y="1163"/>
                </a:lnTo>
                <a:lnTo>
                  <a:pt x="1495" y="1126"/>
                </a:lnTo>
                <a:lnTo>
                  <a:pt x="1474" y="1121"/>
                </a:lnTo>
                <a:lnTo>
                  <a:pt x="1474" y="1121"/>
                </a:lnTo>
                <a:lnTo>
                  <a:pt x="1451" y="1144"/>
                </a:lnTo>
                <a:lnTo>
                  <a:pt x="1451" y="1144"/>
                </a:lnTo>
                <a:lnTo>
                  <a:pt x="1434" y="1160"/>
                </a:lnTo>
                <a:lnTo>
                  <a:pt x="1426" y="1156"/>
                </a:lnTo>
                <a:lnTo>
                  <a:pt x="1426" y="1156"/>
                </a:lnTo>
                <a:lnTo>
                  <a:pt x="1409" y="1150"/>
                </a:lnTo>
                <a:lnTo>
                  <a:pt x="1409" y="1150"/>
                </a:lnTo>
                <a:lnTo>
                  <a:pt x="1396" y="1156"/>
                </a:lnTo>
                <a:lnTo>
                  <a:pt x="1396" y="1156"/>
                </a:lnTo>
                <a:lnTo>
                  <a:pt x="1370" y="1195"/>
                </a:lnTo>
                <a:lnTo>
                  <a:pt x="1354" y="1202"/>
                </a:lnTo>
                <a:lnTo>
                  <a:pt x="1354" y="1202"/>
                </a:lnTo>
                <a:lnTo>
                  <a:pt x="1344" y="1208"/>
                </a:lnTo>
                <a:lnTo>
                  <a:pt x="1344" y="1208"/>
                </a:lnTo>
                <a:lnTo>
                  <a:pt x="1285" y="1265"/>
                </a:lnTo>
                <a:lnTo>
                  <a:pt x="1235" y="1281"/>
                </a:lnTo>
                <a:lnTo>
                  <a:pt x="1235" y="1281"/>
                </a:lnTo>
                <a:lnTo>
                  <a:pt x="1220" y="1303"/>
                </a:lnTo>
                <a:lnTo>
                  <a:pt x="1220" y="1303"/>
                </a:lnTo>
                <a:lnTo>
                  <a:pt x="1212" y="1320"/>
                </a:lnTo>
                <a:lnTo>
                  <a:pt x="1157" y="1352"/>
                </a:lnTo>
                <a:lnTo>
                  <a:pt x="1154" y="1368"/>
                </a:lnTo>
                <a:lnTo>
                  <a:pt x="1128" y="1395"/>
                </a:lnTo>
                <a:lnTo>
                  <a:pt x="1099" y="1454"/>
                </a:lnTo>
                <a:lnTo>
                  <a:pt x="1099" y="1454"/>
                </a:lnTo>
                <a:lnTo>
                  <a:pt x="1085" y="1483"/>
                </a:lnTo>
                <a:lnTo>
                  <a:pt x="1085" y="1483"/>
                </a:lnTo>
                <a:lnTo>
                  <a:pt x="1083" y="1506"/>
                </a:lnTo>
                <a:lnTo>
                  <a:pt x="1108" y="1518"/>
                </a:lnTo>
                <a:lnTo>
                  <a:pt x="1108" y="1518"/>
                </a:lnTo>
                <a:lnTo>
                  <a:pt x="1116" y="1532"/>
                </a:lnTo>
                <a:lnTo>
                  <a:pt x="1116" y="1532"/>
                </a:lnTo>
                <a:lnTo>
                  <a:pt x="1121" y="1569"/>
                </a:lnTo>
                <a:lnTo>
                  <a:pt x="1070" y="1640"/>
                </a:lnTo>
                <a:lnTo>
                  <a:pt x="1070" y="1640"/>
                </a:lnTo>
                <a:lnTo>
                  <a:pt x="1044" y="1644"/>
                </a:lnTo>
                <a:lnTo>
                  <a:pt x="1044" y="1644"/>
                </a:lnTo>
                <a:lnTo>
                  <a:pt x="1007" y="1647"/>
                </a:lnTo>
                <a:lnTo>
                  <a:pt x="1007" y="1647"/>
                </a:lnTo>
                <a:lnTo>
                  <a:pt x="998" y="1653"/>
                </a:lnTo>
                <a:lnTo>
                  <a:pt x="998" y="1653"/>
                </a:lnTo>
                <a:lnTo>
                  <a:pt x="982" y="1672"/>
                </a:lnTo>
                <a:lnTo>
                  <a:pt x="938" y="1672"/>
                </a:lnTo>
                <a:lnTo>
                  <a:pt x="938" y="1672"/>
                </a:lnTo>
                <a:lnTo>
                  <a:pt x="909" y="1679"/>
                </a:lnTo>
                <a:lnTo>
                  <a:pt x="899" y="1675"/>
                </a:lnTo>
                <a:lnTo>
                  <a:pt x="899" y="1675"/>
                </a:lnTo>
                <a:lnTo>
                  <a:pt x="880" y="1624"/>
                </a:lnTo>
                <a:lnTo>
                  <a:pt x="854" y="1587"/>
                </a:lnTo>
                <a:lnTo>
                  <a:pt x="795" y="1552"/>
                </a:lnTo>
                <a:lnTo>
                  <a:pt x="775" y="1518"/>
                </a:lnTo>
                <a:lnTo>
                  <a:pt x="775" y="1518"/>
                </a:lnTo>
                <a:lnTo>
                  <a:pt x="755" y="1541"/>
                </a:lnTo>
                <a:lnTo>
                  <a:pt x="750" y="1559"/>
                </a:lnTo>
                <a:lnTo>
                  <a:pt x="750" y="1559"/>
                </a:lnTo>
                <a:lnTo>
                  <a:pt x="745" y="1572"/>
                </a:lnTo>
                <a:lnTo>
                  <a:pt x="724" y="1578"/>
                </a:lnTo>
                <a:lnTo>
                  <a:pt x="720" y="1624"/>
                </a:lnTo>
                <a:lnTo>
                  <a:pt x="720" y="1624"/>
                </a:lnTo>
                <a:lnTo>
                  <a:pt x="716" y="1637"/>
                </a:lnTo>
                <a:lnTo>
                  <a:pt x="716" y="1637"/>
                </a:lnTo>
                <a:lnTo>
                  <a:pt x="710" y="1647"/>
                </a:lnTo>
                <a:lnTo>
                  <a:pt x="616" y="1623"/>
                </a:lnTo>
                <a:lnTo>
                  <a:pt x="606" y="1616"/>
                </a:lnTo>
                <a:lnTo>
                  <a:pt x="606" y="1616"/>
                </a:lnTo>
                <a:lnTo>
                  <a:pt x="599" y="1604"/>
                </a:lnTo>
                <a:lnTo>
                  <a:pt x="599" y="1604"/>
                </a:lnTo>
                <a:lnTo>
                  <a:pt x="580" y="1597"/>
                </a:lnTo>
                <a:lnTo>
                  <a:pt x="569" y="1608"/>
                </a:lnTo>
                <a:lnTo>
                  <a:pt x="569" y="1608"/>
                </a:lnTo>
                <a:lnTo>
                  <a:pt x="544" y="1629"/>
                </a:lnTo>
                <a:lnTo>
                  <a:pt x="544" y="1629"/>
                </a:lnTo>
                <a:lnTo>
                  <a:pt x="524" y="1665"/>
                </a:lnTo>
                <a:lnTo>
                  <a:pt x="524" y="1665"/>
                </a:lnTo>
                <a:lnTo>
                  <a:pt x="498" y="1667"/>
                </a:lnTo>
                <a:lnTo>
                  <a:pt x="498" y="1667"/>
                </a:lnTo>
                <a:lnTo>
                  <a:pt x="469" y="1636"/>
                </a:lnTo>
                <a:lnTo>
                  <a:pt x="461" y="1642"/>
                </a:lnTo>
                <a:lnTo>
                  <a:pt x="412" y="1755"/>
                </a:lnTo>
                <a:lnTo>
                  <a:pt x="412" y="1755"/>
                </a:lnTo>
                <a:lnTo>
                  <a:pt x="409" y="1761"/>
                </a:lnTo>
                <a:lnTo>
                  <a:pt x="409" y="1761"/>
                </a:lnTo>
                <a:lnTo>
                  <a:pt x="467" y="1842"/>
                </a:lnTo>
                <a:lnTo>
                  <a:pt x="469" y="1856"/>
                </a:lnTo>
                <a:lnTo>
                  <a:pt x="448" y="1858"/>
                </a:lnTo>
                <a:lnTo>
                  <a:pt x="387" y="1840"/>
                </a:lnTo>
                <a:lnTo>
                  <a:pt x="387" y="1840"/>
                </a:lnTo>
                <a:lnTo>
                  <a:pt x="366" y="1827"/>
                </a:lnTo>
                <a:lnTo>
                  <a:pt x="344" y="1839"/>
                </a:lnTo>
                <a:lnTo>
                  <a:pt x="344" y="1839"/>
                </a:lnTo>
                <a:lnTo>
                  <a:pt x="305" y="1820"/>
                </a:lnTo>
                <a:lnTo>
                  <a:pt x="305" y="1820"/>
                </a:lnTo>
                <a:lnTo>
                  <a:pt x="285" y="1809"/>
                </a:lnTo>
                <a:lnTo>
                  <a:pt x="285" y="1809"/>
                </a:lnTo>
                <a:lnTo>
                  <a:pt x="263" y="1851"/>
                </a:lnTo>
                <a:lnTo>
                  <a:pt x="233" y="1876"/>
                </a:lnTo>
                <a:lnTo>
                  <a:pt x="204" y="1895"/>
                </a:lnTo>
                <a:lnTo>
                  <a:pt x="168" y="1897"/>
                </a:lnTo>
                <a:lnTo>
                  <a:pt x="168" y="1897"/>
                </a:lnTo>
                <a:lnTo>
                  <a:pt x="157" y="1902"/>
                </a:lnTo>
                <a:lnTo>
                  <a:pt x="157" y="1902"/>
                </a:lnTo>
                <a:lnTo>
                  <a:pt x="126" y="1944"/>
                </a:lnTo>
                <a:lnTo>
                  <a:pt x="135" y="1985"/>
                </a:lnTo>
                <a:lnTo>
                  <a:pt x="135" y="1985"/>
                </a:lnTo>
                <a:lnTo>
                  <a:pt x="126" y="1997"/>
                </a:lnTo>
                <a:lnTo>
                  <a:pt x="126" y="1997"/>
                </a:lnTo>
                <a:lnTo>
                  <a:pt x="87" y="2031"/>
                </a:lnTo>
                <a:lnTo>
                  <a:pt x="87" y="2031"/>
                </a:lnTo>
                <a:lnTo>
                  <a:pt x="77" y="2045"/>
                </a:lnTo>
                <a:lnTo>
                  <a:pt x="77" y="2045"/>
                </a:lnTo>
                <a:lnTo>
                  <a:pt x="60" y="2071"/>
                </a:lnTo>
                <a:lnTo>
                  <a:pt x="46" y="2072"/>
                </a:lnTo>
                <a:lnTo>
                  <a:pt x="46" y="2072"/>
                </a:lnTo>
                <a:lnTo>
                  <a:pt x="17" y="2078"/>
                </a:lnTo>
                <a:lnTo>
                  <a:pt x="17" y="2078"/>
                </a:lnTo>
                <a:lnTo>
                  <a:pt x="2" y="2097"/>
                </a:lnTo>
                <a:lnTo>
                  <a:pt x="0" y="2113"/>
                </a:lnTo>
                <a:lnTo>
                  <a:pt x="13" y="2133"/>
                </a:lnTo>
                <a:lnTo>
                  <a:pt x="109" y="2153"/>
                </a:lnTo>
                <a:lnTo>
                  <a:pt x="131" y="2175"/>
                </a:lnTo>
                <a:lnTo>
                  <a:pt x="128" y="2192"/>
                </a:lnTo>
                <a:lnTo>
                  <a:pt x="128" y="2192"/>
                </a:lnTo>
                <a:lnTo>
                  <a:pt x="135" y="2219"/>
                </a:lnTo>
                <a:lnTo>
                  <a:pt x="145" y="2227"/>
                </a:lnTo>
                <a:lnTo>
                  <a:pt x="145" y="2227"/>
                </a:lnTo>
                <a:lnTo>
                  <a:pt x="175" y="2240"/>
                </a:lnTo>
                <a:lnTo>
                  <a:pt x="181" y="2251"/>
                </a:lnTo>
                <a:lnTo>
                  <a:pt x="174" y="2283"/>
                </a:lnTo>
                <a:lnTo>
                  <a:pt x="174" y="2283"/>
                </a:lnTo>
                <a:lnTo>
                  <a:pt x="171" y="2293"/>
                </a:lnTo>
                <a:lnTo>
                  <a:pt x="171" y="2293"/>
                </a:lnTo>
                <a:lnTo>
                  <a:pt x="138" y="2299"/>
                </a:lnTo>
                <a:lnTo>
                  <a:pt x="138" y="2299"/>
                </a:lnTo>
                <a:lnTo>
                  <a:pt x="131" y="2322"/>
                </a:lnTo>
                <a:lnTo>
                  <a:pt x="131" y="2322"/>
                </a:lnTo>
                <a:lnTo>
                  <a:pt x="135" y="2387"/>
                </a:lnTo>
                <a:lnTo>
                  <a:pt x="124" y="2436"/>
                </a:lnTo>
                <a:lnTo>
                  <a:pt x="134" y="2457"/>
                </a:lnTo>
                <a:lnTo>
                  <a:pt x="134" y="2480"/>
                </a:lnTo>
                <a:lnTo>
                  <a:pt x="111" y="2516"/>
                </a:lnTo>
                <a:lnTo>
                  <a:pt x="135" y="2574"/>
                </a:lnTo>
                <a:lnTo>
                  <a:pt x="135" y="2574"/>
                </a:lnTo>
                <a:lnTo>
                  <a:pt x="144" y="2580"/>
                </a:lnTo>
                <a:lnTo>
                  <a:pt x="144" y="2580"/>
                </a:lnTo>
                <a:lnTo>
                  <a:pt x="125" y="2626"/>
                </a:lnTo>
                <a:lnTo>
                  <a:pt x="77" y="2668"/>
                </a:lnTo>
                <a:lnTo>
                  <a:pt x="77" y="2668"/>
                </a:lnTo>
                <a:lnTo>
                  <a:pt x="76" y="2745"/>
                </a:lnTo>
                <a:lnTo>
                  <a:pt x="83" y="2758"/>
                </a:lnTo>
                <a:lnTo>
                  <a:pt x="115" y="2777"/>
                </a:lnTo>
                <a:lnTo>
                  <a:pt x="115" y="2777"/>
                </a:lnTo>
                <a:lnTo>
                  <a:pt x="148" y="2757"/>
                </a:lnTo>
                <a:lnTo>
                  <a:pt x="170" y="2731"/>
                </a:lnTo>
                <a:lnTo>
                  <a:pt x="177" y="2731"/>
                </a:lnTo>
                <a:lnTo>
                  <a:pt x="184" y="2757"/>
                </a:lnTo>
                <a:lnTo>
                  <a:pt x="224" y="2771"/>
                </a:lnTo>
                <a:lnTo>
                  <a:pt x="230" y="2783"/>
                </a:lnTo>
                <a:lnTo>
                  <a:pt x="230" y="2783"/>
                </a:lnTo>
                <a:lnTo>
                  <a:pt x="232" y="2792"/>
                </a:lnTo>
                <a:lnTo>
                  <a:pt x="232" y="2792"/>
                </a:lnTo>
                <a:lnTo>
                  <a:pt x="249" y="2797"/>
                </a:lnTo>
                <a:lnTo>
                  <a:pt x="249" y="2797"/>
                </a:lnTo>
                <a:lnTo>
                  <a:pt x="263" y="2812"/>
                </a:lnTo>
                <a:lnTo>
                  <a:pt x="263" y="2812"/>
                </a:lnTo>
                <a:lnTo>
                  <a:pt x="269" y="2820"/>
                </a:lnTo>
                <a:lnTo>
                  <a:pt x="283" y="2819"/>
                </a:lnTo>
                <a:lnTo>
                  <a:pt x="283" y="2819"/>
                </a:lnTo>
                <a:lnTo>
                  <a:pt x="320" y="2803"/>
                </a:lnTo>
                <a:lnTo>
                  <a:pt x="320" y="2803"/>
                </a:lnTo>
                <a:lnTo>
                  <a:pt x="360" y="2789"/>
                </a:lnTo>
                <a:lnTo>
                  <a:pt x="396" y="2802"/>
                </a:lnTo>
                <a:lnTo>
                  <a:pt x="396" y="2802"/>
                </a:lnTo>
                <a:lnTo>
                  <a:pt x="407" y="2822"/>
                </a:lnTo>
                <a:lnTo>
                  <a:pt x="407" y="2822"/>
                </a:lnTo>
                <a:lnTo>
                  <a:pt x="402" y="2841"/>
                </a:lnTo>
                <a:lnTo>
                  <a:pt x="410" y="2878"/>
                </a:lnTo>
                <a:lnTo>
                  <a:pt x="410" y="2878"/>
                </a:lnTo>
                <a:lnTo>
                  <a:pt x="420" y="2901"/>
                </a:lnTo>
                <a:lnTo>
                  <a:pt x="433" y="2911"/>
                </a:lnTo>
                <a:lnTo>
                  <a:pt x="433" y="2911"/>
                </a:lnTo>
                <a:lnTo>
                  <a:pt x="430" y="2926"/>
                </a:lnTo>
                <a:lnTo>
                  <a:pt x="410" y="2936"/>
                </a:lnTo>
                <a:lnTo>
                  <a:pt x="366" y="2910"/>
                </a:lnTo>
                <a:lnTo>
                  <a:pt x="322" y="2936"/>
                </a:lnTo>
                <a:lnTo>
                  <a:pt x="301" y="2966"/>
                </a:lnTo>
                <a:lnTo>
                  <a:pt x="302" y="2988"/>
                </a:lnTo>
                <a:lnTo>
                  <a:pt x="322" y="3019"/>
                </a:lnTo>
                <a:lnTo>
                  <a:pt x="314" y="3045"/>
                </a:lnTo>
                <a:lnTo>
                  <a:pt x="315" y="3084"/>
                </a:lnTo>
                <a:lnTo>
                  <a:pt x="283" y="3110"/>
                </a:lnTo>
                <a:lnTo>
                  <a:pt x="286" y="3127"/>
                </a:lnTo>
                <a:lnTo>
                  <a:pt x="269" y="3156"/>
                </a:lnTo>
                <a:lnTo>
                  <a:pt x="265" y="3194"/>
                </a:lnTo>
                <a:lnTo>
                  <a:pt x="232" y="3240"/>
                </a:lnTo>
                <a:lnTo>
                  <a:pt x="219" y="3246"/>
                </a:lnTo>
                <a:lnTo>
                  <a:pt x="203" y="3234"/>
                </a:lnTo>
                <a:lnTo>
                  <a:pt x="180" y="3238"/>
                </a:lnTo>
                <a:lnTo>
                  <a:pt x="161" y="3257"/>
                </a:lnTo>
                <a:lnTo>
                  <a:pt x="161" y="3257"/>
                </a:lnTo>
                <a:lnTo>
                  <a:pt x="223" y="3359"/>
                </a:lnTo>
                <a:lnTo>
                  <a:pt x="246" y="3418"/>
                </a:lnTo>
                <a:lnTo>
                  <a:pt x="240" y="3469"/>
                </a:lnTo>
                <a:lnTo>
                  <a:pt x="223" y="3509"/>
                </a:lnTo>
                <a:lnTo>
                  <a:pt x="223" y="3509"/>
                </a:lnTo>
                <a:lnTo>
                  <a:pt x="224" y="3544"/>
                </a:lnTo>
                <a:lnTo>
                  <a:pt x="234" y="3560"/>
                </a:lnTo>
                <a:lnTo>
                  <a:pt x="256" y="3576"/>
                </a:lnTo>
                <a:lnTo>
                  <a:pt x="283" y="3576"/>
                </a:lnTo>
                <a:lnTo>
                  <a:pt x="283" y="3576"/>
                </a:lnTo>
                <a:lnTo>
                  <a:pt x="296" y="3583"/>
                </a:lnTo>
                <a:lnTo>
                  <a:pt x="296" y="3583"/>
                </a:lnTo>
                <a:lnTo>
                  <a:pt x="302" y="3629"/>
                </a:lnTo>
                <a:lnTo>
                  <a:pt x="318" y="3639"/>
                </a:lnTo>
                <a:lnTo>
                  <a:pt x="318" y="3639"/>
                </a:lnTo>
                <a:lnTo>
                  <a:pt x="357" y="3645"/>
                </a:lnTo>
                <a:lnTo>
                  <a:pt x="357" y="3645"/>
                </a:lnTo>
                <a:lnTo>
                  <a:pt x="389" y="3649"/>
                </a:lnTo>
                <a:lnTo>
                  <a:pt x="400" y="3669"/>
                </a:lnTo>
                <a:lnTo>
                  <a:pt x="420" y="3681"/>
                </a:lnTo>
                <a:lnTo>
                  <a:pt x="420" y="3681"/>
                </a:lnTo>
                <a:lnTo>
                  <a:pt x="500" y="3695"/>
                </a:lnTo>
                <a:lnTo>
                  <a:pt x="500" y="3695"/>
                </a:lnTo>
                <a:lnTo>
                  <a:pt x="546" y="3689"/>
                </a:lnTo>
                <a:lnTo>
                  <a:pt x="546" y="3689"/>
                </a:lnTo>
                <a:lnTo>
                  <a:pt x="573" y="3704"/>
                </a:lnTo>
                <a:lnTo>
                  <a:pt x="573" y="3704"/>
                </a:lnTo>
                <a:lnTo>
                  <a:pt x="601" y="3717"/>
                </a:lnTo>
                <a:lnTo>
                  <a:pt x="609" y="3730"/>
                </a:lnTo>
                <a:lnTo>
                  <a:pt x="624" y="3782"/>
                </a:lnTo>
                <a:lnTo>
                  <a:pt x="624" y="3782"/>
                </a:lnTo>
                <a:lnTo>
                  <a:pt x="635" y="3790"/>
                </a:lnTo>
                <a:lnTo>
                  <a:pt x="635" y="3790"/>
                </a:lnTo>
                <a:lnTo>
                  <a:pt x="673" y="3809"/>
                </a:lnTo>
                <a:lnTo>
                  <a:pt x="684" y="3829"/>
                </a:lnTo>
                <a:lnTo>
                  <a:pt x="680" y="3841"/>
                </a:lnTo>
                <a:lnTo>
                  <a:pt x="726" y="3867"/>
                </a:lnTo>
                <a:lnTo>
                  <a:pt x="743" y="3900"/>
                </a:lnTo>
                <a:lnTo>
                  <a:pt x="737" y="3939"/>
                </a:lnTo>
                <a:lnTo>
                  <a:pt x="706" y="4011"/>
                </a:lnTo>
                <a:lnTo>
                  <a:pt x="706" y="4011"/>
                </a:lnTo>
                <a:lnTo>
                  <a:pt x="700" y="4040"/>
                </a:lnTo>
                <a:lnTo>
                  <a:pt x="717" y="4070"/>
                </a:lnTo>
                <a:lnTo>
                  <a:pt x="717" y="4070"/>
                </a:lnTo>
                <a:lnTo>
                  <a:pt x="785" y="4096"/>
                </a:lnTo>
                <a:lnTo>
                  <a:pt x="825" y="4091"/>
                </a:lnTo>
                <a:lnTo>
                  <a:pt x="825" y="4091"/>
                </a:lnTo>
                <a:lnTo>
                  <a:pt x="847" y="4086"/>
                </a:lnTo>
                <a:lnTo>
                  <a:pt x="847" y="4086"/>
                </a:lnTo>
                <a:lnTo>
                  <a:pt x="900" y="4066"/>
                </a:lnTo>
                <a:lnTo>
                  <a:pt x="939" y="4086"/>
                </a:lnTo>
                <a:lnTo>
                  <a:pt x="981" y="4090"/>
                </a:lnTo>
                <a:lnTo>
                  <a:pt x="981" y="4090"/>
                </a:lnTo>
                <a:lnTo>
                  <a:pt x="1021" y="4129"/>
                </a:lnTo>
                <a:lnTo>
                  <a:pt x="1021" y="4129"/>
                </a:lnTo>
                <a:lnTo>
                  <a:pt x="1052" y="4152"/>
                </a:lnTo>
                <a:lnTo>
                  <a:pt x="1052" y="4152"/>
                </a:lnTo>
                <a:lnTo>
                  <a:pt x="1039" y="4090"/>
                </a:lnTo>
                <a:lnTo>
                  <a:pt x="965" y="4001"/>
                </a:lnTo>
                <a:lnTo>
                  <a:pt x="971" y="3950"/>
                </a:lnTo>
                <a:lnTo>
                  <a:pt x="1006" y="3960"/>
                </a:lnTo>
                <a:lnTo>
                  <a:pt x="1033" y="3983"/>
                </a:lnTo>
                <a:lnTo>
                  <a:pt x="1072" y="3983"/>
                </a:lnTo>
                <a:lnTo>
                  <a:pt x="1083" y="3939"/>
                </a:lnTo>
                <a:lnTo>
                  <a:pt x="1027" y="3877"/>
                </a:lnTo>
                <a:lnTo>
                  <a:pt x="1050" y="3821"/>
                </a:lnTo>
                <a:lnTo>
                  <a:pt x="1072" y="3770"/>
                </a:lnTo>
                <a:lnTo>
                  <a:pt x="1167" y="3753"/>
                </a:lnTo>
                <a:lnTo>
                  <a:pt x="1161" y="3720"/>
                </a:lnTo>
                <a:lnTo>
                  <a:pt x="1111" y="3681"/>
                </a:lnTo>
                <a:lnTo>
                  <a:pt x="1027" y="3675"/>
                </a:lnTo>
                <a:lnTo>
                  <a:pt x="1033" y="3619"/>
                </a:lnTo>
                <a:lnTo>
                  <a:pt x="1056" y="3568"/>
                </a:lnTo>
                <a:lnTo>
                  <a:pt x="1095" y="3512"/>
                </a:lnTo>
                <a:lnTo>
                  <a:pt x="1134" y="3501"/>
                </a:lnTo>
                <a:lnTo>
                  <a:pt x="1167" y="3479"/>
                </a:lnTo>
                <a:lnTo>
                  <a:pt x="1178" y="3580"/>
                </a:lnTo>
                <a:lnTo>
                  <a:pt x="1223" y="3580"/>
                </a:lnTo>
                <a:lnTo>
                  <a:pt x="1240" y="3524"/>
                </a:lnTo>
                <a:lnTo>
                  <a:pt x="1285" y="3434"/>
                </a:lnTo>
                <a:lnTo>
                  <a:pt x="1392" y="3411"/>
                </a:lnTo>
                <a:lnTo>
                  <a:pt x="1442" y="3355"/>
                </a:lnTo>
                <a:lnTo>
                  <a:pt x="1504" y="3338"/>
                </a:lnTo>
                <a:lnTo>
                  <a:pt x="1560" y="3344"/>
                </a:lnTo>
                <a:lnTo>
                  <a:pt x="1628" y="3400"/>
                </a:lnTo>
                <a:lnTo>
                  <a:pt x="1628" y="3479"/>
                </a:lnTo>
                <a:lnTo>
                  <a:pt x="1638" y="3535"/>
                </a:lnTo>
                <a:lnTo>
                  <a:pt x="1673" y="3607"/>
                </a:lnTo>
                <a:lnTo>
                  <a:pt x="1655" y="3648"/>
                </a:lnTo>
                <a:lnTo>
                  <a:pt x="1593" y="3669"/>
                </a:lnTo>
                <a:lnTo>
                  <a:pt x="1566" y="3731"/>
                </a:lnTo>
                <a:lnTo>
                  <a:pt x="1566" y="3787"/>
                </a:lnTo>
                <a:lnTo>
                  <a:pt x="1521" y="3793"/>
                </a:lnTo>
                <a:lnTo>
                  <a:pt x="1521" y="3826"/>
                </a:lnTo>
                <a:lnTo>
                  <a:pt x="1543" y="3855"/>
                </a:lnTo>
                <a:lnTo>
                  <a:pt x="1543" y="3927"/>
                </a:lnTo>
                <a:lnTo>
                  <a:pt x="1481" y="3950"/>
                </a:lnTo>
                <a:lnTo>
                  <a:pt x="1454" y="3983"/>
                </a:lnTo>
                <a:lnTo>
                  <a:pt x="1403" y="3978"/>
                </a:lnTo>
                <a:lnTo>
                  <a:pt x="1392" y="3927"/>
                </a:lnTo>
                <a:lnTo>
                  <a:pt x="1336" y="3927"/>
                </a:lnTo>
                <a:lnTo>
                  <a:pt x="1297" y="3950"/>
                </a:lnTo>
                <a:lnTo>
                  <a:pt x="1268" y="3995"/>
                </a:lnTo>
                <a:lnTo>
                  <a:pt x="1276" y="4022"/>
                </a:lnTo>
                <a:lnTo>
                  <a:pt x="1276" y="4022"/>
                </a:lnTo>
                <a:lnTo>
                  <a:pt x="1282" y="4018"/>
                </a:lnTo>
                <a:lnTo>
                  <a:pt x="1300" y="4018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 dirty="0">
              <a:solidFill>
                <a:srgbClr val="BFBFBF"/>
              </a:solidFill>
            </a:endParaRPr>
          </a:p>
        </p:txBody>
      </p:sp>
      <p:sp>
        <p:nvSpPr>
          <p:cNvPr id="35" name="Freeform 19">
            <a:extLst>
              <a:ext uri="{FF2B5EF4-FFF2-40B4-BE49-F238E27FC236}">
                <a16:creationId xmlns:a16="http://schemas.microsoft.com/office/drawing/2014/main" id="{B9E33596-F26E-0244-AAD5-284F35E00BA0}"/>
              </a:ext>
            </a:extLst>
          </p:cNvPr>
          <p:cNvSpPr>
            <a:spLocks noEditPoints="1"/>
          </p:cNvSpPr>
          <p:nvPr/>
        </p:nvSpPr>
        <p:spPr bwMode="auto">
          <a:xfrm>
            <a:off x="2431056" y="4214136"/>
            <a:ext cx="1406765" cy="1366438"/>
          </a:xfrm>
          <a:custGeom>
            <a:avLst/>
            <a:gdLst>
              <a:gd name="T0" fmla="*/ 842 w 2721"/>
              <a:gd name="T1" fmla="*/ 180 h 2643"/>
              <a:gd name="T2" fmla="*/ 1013 w 2721"/>
              <a:gd name="T3" fmla="*/ 561 h 2643"/>
              <a:gd name="T4" fmla="*/ 1544 w 2721"/>
              <a:gd name="T5" fmla="*/ 595 h 2643"/>
              <a:gd name="T6" fmla="*/ 1949 w 2721"/>
              <a:gd name="T7" fmla="*/ 745 h 2643"/>
              <a:gd name="T8" fmla="*/ 2348 w 2721"/>
              <a:gd name="T9" fmla="*/ 662 h 2643"/>
              <a:gd name="T10" fmla="*/ 2642 w 2721"/>
              <a:gd name="T11" fmla="*/ 1039 h 2643"/>
              <a:gd name="T12" fmla="*/ 2183 w 2721"/>
              <a:gd name="T13" fmla="*/ 1456 h 2643"/>
              <a:gd name="T14" fmla="*/ 1846 w 2721"/>
              <a:gd name="T15" fmla="*/ 1643 h 2643"/>
              <a:gd name="T16" fmla="*/ 1695 w 2721"/>
              <a:gd name="T17" fmla="*/ 1560 h 2643"/>
              <a:gd name="T18" fmla="*/ 1682 w 2721"/>
              <a:gd name="T19" fmla="*/ 1548 h 2643"/>
              <a:gd name="T20" fmla="*/ 1647 w 2721"/>
              <a:gd name="T21" fmla="*/ 1717 h 2643"/>
              <a:gd name="T22" fmla="*/ 1581 w 2721"/>
              <a:gd name="T23" fmla="*/ 1620 h 2643"/>
              <a:gd name="T24" fmla="*/ 1392 w 2721"/>
              <a:gd name="T25" fmla="*/ 1730 h 2643"/>
              <a:gd name="T26" fmla="*/ 1417 w 2721"/>
              <a:gd name="T27" fmla="*/ 1718 h 2643"/>
              <a:gd name="T28" fmla="*/ 1495 w 2721"/>
              <a:gd name="T29" fmla="*/ 1820 h 2643"/>
              <a:gd name="T30" fmla="*/ 1388 w 2721"/>
              <a:gd name="T31" fmla="*/ 1966 h 2643"/>
              <a:gd name="T32" fmla="*/ 1446 w 2721"/>
              <a:gd name="T33" fmla="*/ 2050 h 2643"/>
              <a:gd name="T34" fmla="*/ 1417 w 2721"/>
              <a:gd name="T35" fmla="*/ 2248 h 2643"/>
              <a:gd name="T36" fmla="*/ 1300 w 2721"/>
              <a:gd name="T37" fmla="*/ 2267 h 2643"/>
              <a:gd name="T38" fmla="*/ 1273 w 2721"/>
              <a:gd name="T39" fmla="*/ 2184 h 2643"/>
              <a:gd name="T40" fmla="*/ 1372 w 2721"/>
              <a:gd name="T41" fmla="*/ 2116 h 2643"/>
              <a:gd name="T42" fmla="*/ 1191 w 2721"/>
              <a:gd name="T43" fmla="*/ 2064 h 2643"/>
              <a:gd name="T44" fmla="*/ 1205 w 2721"/>
              <a:gd name="T45" fmla="*/ 1921 h 2643"/>
              <a:gd name="T46" fmla="*/ 1100 w 2721"/>
              <a:gd name="T47" fmla="*/ 1973 h 2643"/>
              <a:gd name="T48" fmla="*/ 934 w 2721"/>
              <a:gd name="T49" fmla="*/ 2034 h 2643"/>
              <a:gd name="T50" fmla="*/ 729 w 2721"/>
              <a:gd name="T51" fmla="*/ 1849 h 2643"/>
              <a:gd name="T52" fmla="*/ 692 w 2721"/>
              <a:gd name="T53" fmla="*/ 1748 h 2643"/>
              <a:gd name="T54" fmla="*/ 675 w 2721"/>
              <a:gd name="T55" fmla="*/ 1867 h 2643"/>
              <a:gd name="T56" fmla="*/ 562 w 2721"/>
              <a:gd name="T57" fmla="*/ 1855 h 2643"/>
              <a:gd name="T58" fmla="*/ 402 w 2721"/>
              <a:gd name="T59" fmla="*/ 1926 h 2643"/>
              <a:gd name="T60" fmla="*/ 186 w 2721"/>
              <a:gd name="T61" fmla="*/ 1698 h 2643"/>
              <a:gd name="T62" fmla="*/ 147 w 2721"/>
              <a:gd name="T63" fmla="*/ 990 h 2643"/>
              <a:gd name="T64" fmla="*/ 61 w 2721"/>
              <a:gd name="T65" fmla="*/ 660 h 2643"/>
              <a:gd name="T66" fmla="*/ 281 w 2721"/>
              <a:gd name="T67" fmla="*/ 154 h 2643"/>
              <a:gd name="T68" fmla="*/ 2085 w 2721"/>
              <a:gd name="T69" fmla="*/ 1730 h 2643"/>
              <a:gd name="T70" fmla="*/ 2044 w 2721"/>
              <a:gd name="T71" fmla="*/ 1758 h 2643"/>
              <a:gd name="T72" fmla="*/ 1858 w 2721"/>
              <a:gd name="T73" fmla="*/ 1831 h 2643"/>
              <a:gd name="T74" fmla="*/ 1895 w 2721"/>
              <a:gd name="T75" fmla="*/ 2021 h 2643"/>
              <a:gd name="T76" fmla="*/ 1917 w 2721"/>
              <a:gd name="T77" fmla="*/ 2127 h 2643"/>
              <a:gd name="T78" fmla="*/ 1881 w 2721"/>
              <a:gd name="T79" fmla="*/ 2253 h 2643"/>
              <a:gd name="T80" fmla="*/ 1813 w 2721"/>
              <a:gd name="T81" fmla="*/ 2403 h 2643"/>
              <a:gd name="T82" fmla="*/ 1665 w 2721"/>
              <a:gd name="T83" fmla="*/ 2427 h 2643"/>
              <a:gd name="T84" fmla="*/ 1629 w 2721"/>
              <a:gd name="T85" fmla="*/ 2280 h 2643"/>
              <a:gd name="T86" fmla="*/ 1620 w 2721"/>
              <a:gd name="T87" fmla="*/ 2166 h 2643"/>
              <a:gd name="T88" fmla="*/ 1477 w 2721"/>
              <a:gd name="T89" fmla="*/ 2136 h 2643"/>
              <a:gd name="T90" fmla="*/ 1633 w 2721"/>
              <a:gd name="T91" fmla="*/ 2032 h 2643"/>
              <a:gd name="T92" fmla="*/ 1681 w 2721"/>
              <a:gd name="T93" fmla="*/ 1913 h 2643"/>
              <a:gd name="T94" fmla="*/ 1804 w 2721"/>
              <a:gd name="T95" fmla="*/ 1845 h 2643"/>
              <a:gd name="T96" fmla="*/ 1763 w 2721"/>
              <a:gd name="T97" fmla="*/ 1854 h 2643"/>
              <a:gd name="T98" fmla="*/ 484 w 2721"/>
              <a:gd name="T99" fmla="*/ 1952 h 2643"/>
              <a:gd name="T100" fmla="*/ 538 w 2721"/>
              <a:gd name="T101" fmla="*/ 2192 h 2643"/>
              <a:gd name="T102" fmla="*/ 768 w 2721"/>
              <a:gd name="T103" fmla="*/ 2244 h 2643"/>
              <a:gd name="T104" fmla="*/ 711 w 2721"/>
              <a:gd name="T105" fmla="*/ 2446 h 2643"/>
              <a:gd name="T106" fmla="*/ 592 w 2721"/>
              <a:gd name="T107" fmla="*/ 2414 h 2643"/>
              <a:gd name="T108" fmla="*/ 399 w 2721"/>
              <a:gd name="T109" fmla="*/ 2332 h 2643"/>
              <a:gd name="T110" fmla="*/ 396 w 2721"/>
              <a:gd name="T111" fmla="*/ 2035 h 2643"/>
              <a:gd name="T112" fmla="*/ 744 w 2721"/>
              <a:gd name="T113" fmla="*/ 2055 h 2643"/>
              <a:gd name="T114" fmla="*/ 702 w 2721"/>
              <a:gd name="T115" fmla="*/ 2153 h 2643"/>
              <a:gd name="T116" fmla="*/ 1061 w 2721"/>
              <a:gd name="T117" fmla="*/ 2162 h 2643"/>
              <a:gd name="T118" fmla="*/ 1045 w 2721"/>
              <a:gd name="T119" fmla="*/ 2253 h 2643"/>
              <a:gd name="T120" fmla="*/ 1489 w 2721"/>
              <a:gd name="T121" fmla="*/ 2240 h 2643"/>
              <a:gd name="T122" fmla="*/ 1489 w 2721"/>
              <a:gd name="T123" fmla="*/ 2260 h 2643"/>
              <a:gd name="T124" fmla="*/ 1157 w 2721"/>
              <a:gd name="T125" fmla="*/ 2626 h 26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  <a:cxn ang="0">
                <a:pos x="T124" y="T125"/>
              </a:cxn>
            </a:cxnLst>
            <a:rect l="0" t="0" r="r" b="b"/>
            <a:pathLst>
              <a:path w="2721" h="2643">
                <a:moveTo>
                  <a:pt x="530" y="51"/>
                </a:moveTo>
                <a:lnTo>
                  <a:pt x="552" y="67"/>
                </a:lnTo>
                <a:lnTo>
                  <a:pt x="579" y="67"/>
                </a:lnTo>
                <a:lnTo>
                  <a:pt x="579" y="67"/>
                </a:lnTo>
                <a:lnTo>
                  <a:pt x="592" y="74"/>
                </a:lnTo>
                <a:lnTo>
                  <a:pt x="592" y="74"/>
                </a:lnTo>
                <a:lnTo>
                  <a:pt x="598" y="120"/>
                </a:lnTo>
                <a:lnTo>
                  <a:pt x="614" y="130"/>
                </a:lnTo>
                <a:lnTo>
                  <a:pt x="614" y="130"/>
                </a:lnTo>
                <a:lnTo>
                  <a:pt x="653" y="136"/>
                </a:lnTo>
                <a:lnTo>
                  <a:pt x="653" y="136"/>
                </a:lnTo>
                <a:lnTo>
                  <a:pt x="685" y="140"/>
                </a:lnTo>
                <a:lnTo>
                  <a:pt x="696" y="160"/>
                </a:lnTo>
                <a:lnTo>
                  <a:pt x="716" y="172"/>
                </a:lnTo>
                <a:lnTo>
                  <a:pt x="716" y="172"/>
                </a:lnTo>
                <a:lnTo>
                  <a:pt x="796" y="186"/>
                </a:lnTo>
                <a:lnTo>
                  <a:pt x="796" y="186"/>
                </a:lnTo>
                <a:lnTo>
                  <a:pt x="842" y="180"/>
                </a:lnTo>
                <a:lnTo>
                  <a:pt x="842" y="180"/>
                </a:lnTo>
                <a:lnTo>
                  <a:pt x="869" y="195"/>
                </a:lnTo>
                <a:lnTo>
                  <a:pt x="869" y="195"/>
                </a:lnTo>
                <a:lnTo>
                  <a:pt x="897" y="208"/>
                </a:lnTo>
                <a:lnTo>
                  <a:pt x="905" y="221"/>
                </a:lnTo>
                <a:lnTo>
                  <a:pt x="920" y="273"/>
                </a:lnTo>
                <a:lnTo>
                  <a:pt x="920" y="273"/>
                </a:lnTo>
                <a:lnTo>
                  <a:pt x="931" y="281"/>
                </a:lnTo>
                <a:lnTo>
                  <a:pt x="931" y="281"/>
                </a:lnTo>
                <a:lnTo>
                  <a:pt x="969" y="300"/>
                </a:lnTo>
                <a:lnTo>
                  <a:pt x="980" y="320"/>
                </a:lnTo>
                <a:lnTo>
                  <a:pt x="976" y="332"/>
                </a:lnTo>
                <a:lnTo>
                  <a:pt x="1022" y="358"/>
                </a:lnTo>
                <a:lnTo>
                  <a:pt x="1039" y="391"/>
                </a:lnTo>
                <a:lnTo>
                  <a:pt x="1033" y="430"/>
                </a:lnTo>
                <a:lnTo>
                  <a:pt x="1002" y="502"/>
                </a:lnTo>
                <a:lnTo>
                  <a:pt x="1002" y="502"/>
                </a:lnTo>
                <a:lnTo>
                  <a:pt x="996" y="531"/>
                </a:lnTo>
                <a:lnTo>
                  <a:pt x="1013" y="561"/>
                </a:lnTo>
                <a:lnTo>
                  <a:pt x="1013" y="561"/>
                </a:lnTo>
                <a:lnTo>
                  <a:pt x="1081" y="587"/>
                </a:lnTo>
                <a:lnTo>
                  <a:pt x="1121" y="582"/>
                </a:lnTo>
                <a:lnTo>
                  <a:pt x="1121" y="582"/>
                </a:lnTo>
                <a:lnTo>
                  <a:pt x="1143" y="577"/>
                </a:lnTo>
                <a:lnTo>
                  <a:pt x="1143" y="577"/>
                </a:lnTo>
                <a:lnTo>
                  <a:pt x="1196" y="557"/>
                </a:lnTo>
                <a:lnTo>
                  <a:pt x="1235" y="577"/>
                </a:lnTo>
                <a:lnTo>
                  <a:pt x="1277" y="581"/>
                </a:lnTo>
                <a:lnTo>
                  <a:pt x="1277" y="581"/>
                </a:lnTo>
                <a:lnTo>
                  <a:pt x="1317" y="620"/>
                </a:lnTo>
                <a:lnTo>
                  <a:pt x="1317" y="620"/>
                </a:lnTo>
                <a:lnTo>
                  <a:pt x="1346" y="643"/>
                </a:lnTo>
                <a:lnTo>
                  <a:pt x="1391" y="642"/>
                </a:lnTo>
                <a:lnTo>
                  <a:pt x="1454" y="597"/>
                </a:lnTo>
                <a:lnTo>
                  <a:pt x="1454" y="597"/>
                </a:lnTo>
                <a:lnTo>
                  <a:pt x="1482" y="590"/>
                </a:lnTo>
                <a:lnTo>
                  <a:pt x="1482" y="590"/>
                </a:lnTo>
                <a:lnTo>
                  <a:pt x="1525" y="606"/>
                </a:lnTo>
                <a:lnTo>
                  <a:pt x="1544" y="595"/>
                </a:lnTo>
                <a:lnTo>
                  <a:pt x="1558" y="531"/>
                </a:lnTo>
                <a:lnTo>
                  <a:pt x="1572" y="513"/>
                </a:lnTo>
                <a:lnTo>
                  <a:pt x="1578" y="509"/>
                </a:lnTo>
                <a:lnTo>
                  <a:pt x="1596" y="509"/>
                </a:lnTo>
                <a:lnTo>
                  <a:pt x="1596" y="509"/>
                </a:lnTo>
                <a:lnTo>
                  <a:pt x="1608" y="532"/>
                </a:lnTo>
                <a:lnTo>
                  <a:pt x="1600" y="587"/>
                </a:lnTo>
                <a:lnTo>
                  <a:pt x="1600" y="587"/>
                </a:lnTo>
                <a:lnTo>
                  <a:pt x="1614" y="630"/>
                </a:lnTo>
                <a:lnTo>
                  <a:pt x="1630" y="653"/>
                </a:lnTo>
                <a:lnTo>
                  <a:pt x="1668" y="683"/>
                </a:lnTo>
                <a:lnTo>
                  <a:pt x="1668" y="683"/>
                </a:lnTo>
                <a:lnTo>
                  <a:pt x="1685" y="702"/>
                </a:lnTo>
                <a:lnTo>
                  <a:pt x="1709" y="715"/>
                </a:lnTo>
                <a:lnTo>
                  <a:pt x="1709" y="715"/>
                </a:lnTo>
                <a:lnTo>
                  <a:pt x="1816" y="695"/>
                </a:lnTo>
                <a:lnTo>
                  <a:pt x="1816" y="695"/>
                </a:lnTo>
                <a:lnTo>
                  <a:pt x="1877" y="709"/>
                </a:lnTo>
                <a:lnTo>
                  <a:pt x="1949" y="745"/>
                </a:lnTo>
                <a:lnTo>
                  <a:pt x="1949" y="745"/>
                </a:lnTo>
                <a:lnTo>
                  <a:pt x="1983" y="755"/>
                </a:lnTo>
                <a:lnTo>
                  <a:pt x="2012" y="745"/>
                </a:lnTo>
                <a:lnTo>
                  <a:pt x="2083" y="686"/>
                </a:lnTo>
                <a:lnTo>
                  <a:pt x="2101" y="692"/>
                </a:lnTo>
                <a:lnTo>
                  <a:pt x="2101" y="692"/>
                </a:lnTo>
                <a:lnTo>
                  <a:pt x="2122" y="683"/>
                </a:lnTo>
                <a:lnTo>
                  <a:pt x="2153" y="643"/>
                </a:lnTo>
                <a:lnTo>
                  <a:pt x="2153" y="643"/>
                </a:lnTo>
                <a:lnTo>
                  <a:pt x="2191" y="617"/>
                </a:lnTo>
                <a:lnTo>
                  <a:pt x="2191" y="617"/>
                </a:lnTo>
                <a:lnTo>
                  <a:pt x="2228" y="617"/>
                </a:lnTo>
                <a:lnTo>
                  <a:pt x="2228" y="617"/>
                </a:lnTo>
                <a:lnTo>
                  <a:pt x="2253" y="620"/>
                </a:lnTo>
                <a:lnTo>
                  <a:pt x="2280" y="633"/>
                </a:lnTo>
                <a:lnTo>
                  <a:pt x="2280" y="633"/>
                </a:lnTo>
                <a:lnTo>
                  <a:pt x="2305" y="646"/>
                </a:lnTo>
                <a:lnTo>
                  <a:pt x="2305" y="646"/>
                </a:lnTo>
                <a:lnTo>
                  <a:pt x="2348" y="662"/>
                </a:lnTo>
                <a:lnTo>
                  <a:pt x="2348" y="662"/>
                </a:lnTo>
                <a:lnTo>
                  <a:pt x="2365" y="656"/>
                </a:lnTo>
                <a:lnTo>
                  <a:pt x="2365" y="656"/>
                </a:lnTo>
                <a:lnTo>
                  <a:pt x="2378" y="642"/>
                </a:lnTo>
                <a:lnTo>
                  <a:pt x="2378" y="642"/>
                </a:lnTo>
                <a:lnTo>
                  <a:pt x="2405" y="685"/>
                </a:lnTo>
                <a:lnTo>
                  <a:pt x="2405" y="711"/>
                </a:lnTo>
                <a:lnTo>
                  <a:pt x="2384" y="729"/>
                </a:lnTo>
                <a:lnTo>
                  <a:pt x="2384" y="729"/>
                </a:lnTo>
                <a:lnTo>
                  <a:pt x="2343" y="764"/>
                </a:lnTo>
                <a:lnTo>
                  <a:pt x="2349" y="851"/>
                </a:lnTo>
                <a:lnTo>
                  <a:pt x="2390" y="869"/>
                </a:lnTo>
                <a:lnTo>
                  <a:pt x="2439" y="869"/>
                </a:lnTo>
                <a:lnTo>
                  <a:pt x="2439" y="869"/>
                </a:lnTo>
                <a:lnTo>
                  <a:pt x="2482" y="874"/>
                </a:lnTo>
                <a:lnTo>
                  <a:pt x="2541" y="934"/>
                </a:lnTo>
                <a:lnTo>
                  <a:pt x="2541" y="934"/>
                </a:lnTo>
                <a:lnTo>
                  <a:pt x="2603" y="1005"/>
                </a:lnTo>
                <a:lnTo>
                  <a:pt x="2642" y="1039"/>
                </a:lnTo>
                <a:lnTo>
                  <a:pt x="2642" y="1039"/>
                </a:lnTo>
                <a:lnTo>
                  <a:pt x="2698" y="1042"/>
                </a:lnTo>
                <a:lnTo>
                  <a:pt x="2698" y="1042"/>
                </a:lnTo>
                <a:lnTo>
                  <a:pt x="2721" y="1071"/>
                </a:lnTo>
                <a:lnTo>
                  <a:pt x="2721" y="1071"/>
                </a:lnTo>
                <a:lnTo>
                  <a:pt x="2668" y="1120"/>
                </a:lnTo>
                <a:lnTo>
                  <a:pt x="2658" y="1153"/>
                </a:lnTo>
                <a:lnTo>
                  <a:pt x="2570" y="1163"/>
                </a:lnTo>
                <a:lnTo>
                  <a:pt x="2539" y="1209"/>
                </a:lnTo>
                <a:lnTo>
                  <a:pt x="2524" y="1258"/>
                </a:lnTo>
                <a:lnTo>
                  <a:pt x="2505" y="1283"/>
                </a:lnTo>
                <a:lnTo>
                  <a:pt x="2472" y="1277"/>
                </a:lnTo>
                <a:lnTo>
                  <a:pt x="2401" y="1322"/>
                </a:lnTo>
                <a:lnTo>
                  <a:pt x="2384" y="1342"/>
                </a:lnTo>
                <a:lnTo>
                  <a:pt x="2369" y="1346"/>
                </a:lnTo>
                <a:lnTo>
                  <a:pt x="2354" y="1382"/>
                </a:lnTo>
                <a:lnTo>
                  <a:pt x="2328" y="1410"/>
                </a:lnTo>
                <a:lnTo>
                  <a:pt x="2253" y="1413"/>
                </a:lnTo>
                <a:lnTo>
                  <a:pt x="2183" y="1456"/>
                </a:lnTo>
                <a:lnTo>
                  <a:pt x="2143" y="1462"/>
                </a:lnTo>
                <a:lnTo>
                  <a:pt x="2134" y="1552"/>
                </a:lnTo>
                <a:lnTo>
                  <a:pt x="2058" y="1573"/>
                </a:lnTo>
                <a:lnTo>
                  <a:pt x="2013" y="1590"/>
                </a:lnTo>
                <a:lnTo>
                  <a:pt x="2011" y="1599"/>
                </a:lnTo>
                <a:lnTo>
                  <a:pt x="2011" y="1599"/>
                </a:lnTo>
                <a:lnTo>
                  <a:pt x="1977" y="1639"/>
                </a:lnTo>
                <a:lnTo>
                  <a:pt x="1960" y="1626"/>
                </a:lnTo>
                <a:lnTo>
                  <a:pt x="1963" y="1648"/>
                </a:lnTo>
                <a:lnTo>
                  <a:pt x="1941" y="1650"/>
                </a:lnTo>
                <a:lnTo>
                  <a:pt x="1923" y="1636"/>
                </a:lnTo>
                <a:lnTo>
                  <a:pt x="1911" y="1655"/>
                </a:lnTo>
                <a:lnTo>
                  <a:pt x="1902" y="1655"/>
                </a:lnTo>
                <a:lnTo>
                  <a:pt x="1895" y="1642"/>
                </a:lnTo>
                <a:lnTo>
                  <a:pt x="1879" y="1645"/>
                </a:lnTo>
                <a:lnTo>
                  <a:pt x="1879" y="1629"/>
                </a:lnTo>
                <a:lnTo>
                  <a:pt x="1856" y="1627"/>
                </a:lnTo>
                <a:lnTo>
                  <a:pt x="1859" y="1637"/>
                </a:lnTo>
                <a:lnTo>
                  <a:pt x="1846" y="1643"/>
                </a:lnTo>
                <a:lnTo>
                  <a:pt x="1833" y="1630"/>
                </a:lnTo>
                <a:lnTo>
                  <a:pt x="1829" y="1622"/>
                </a:lnTo>
                <a:lnTo>
                  <a:pt x="1846" y="1613"/>
                </a:lnTo>
                <a:lnTo>
                  <a:pt x="1861" y="1590"/>
                </a:lnTo>
                <a:lnTo>
                  <a:pt x="1849" y="1577"/>
                </a:lnTo>
                <a:lnTo>
                  <a:pt x="1849" y="1557"/>
                </a:lnTo>
                <a:lnTo>
                  <a:pt x="1833" y="1552"/>
                </a:lnTo>
                <a:lnTo>
                  <a:pt x="1838" y="1534"/>
                </a:lnTo>
                <a:lnTo>
                  <a:pt x="1807" y="1548"/>
                </a:lnTo>
                <a:lnTo>
                  <a:pt x="1817" y="1580"/>
                </a:lnTo>
                <a:lnTo>
                  <a:pt x="1796" y="1597"/>
                </a:lnTo>
                <a:lnTo>
                  <a:pt x="1790" y="1570"/>
                </a:lnTo>
                <a:lnTo>
                  <a:pt x="1757" y="1557"/>
                </a:lnTo>
                <a:lnTo>
                  <a:pt x="1754" y="1542"/>
                </a:lnTo>
                <a:lnTo>
                  <a:pt x="1763" y="1532"/>
                </a:lnTo>
                <a:lnTo>
                  <a:pt x="1730" y="1538"/>
                </a:lnTo>
                <a:lnTo>
                  <a:pt x="1722" y="1570"/>
                </a:lnTo>
                <a:lnTo>
                  <a:pt x="1711" y="1554"/>
                </a:lnTo>
                <a:lnTo>
                  <a:pt x="1695" y="1560"/>
                </a:lnTo>
                <a:lnTo>
                  <a:pt x="1709" y="1539"/>
                </a:lnTo>
                <a:lnTo>
                  <a:pt x="1698" y="1521"/>
                </a:lnTo>
                <a:lnTo>
                  <a:pt x="1701" y="1505"/>
                </a:lnTo>
                <a:lnTo>
                  <a:pt x="1691" y="1509"/>
                </a:lnTo>
                <a:lnTo>
                  <a:pt x="1673" y="1486"/>
                </a:lnTo>
                <a:lnTo>
                  <a:pt x="1669" y="1428"/>
                </a:lnTo>
                <a:lnTo>
                  <a:pt x="1699" y="1405"/>
                </a:lnTo>
                <a:lnTo>
                  <a:pt x="1725" y="1403"/>
                </a:lnTo>
                <a:lnTo>
                  <a:pt x="1741" y="1385"/>
                </a:lnTo>
                <a:lnTo>
                  <a:pt x="1718" y="1398"/>
                </a:lnTo>
                <a:lnTo>
                  <a:pt x="1665" y="1410"/>
                </a:lnTo>
                <a:lnTo>
                  <a:pt x="1626" y="1456"/>
                </a:lnTo>
                <a:lnTo>
                  <a:pt x="1634" y="1479"/>
                </a:lnTo>
                <a:lnTo>
                  <a:pt x="1650" y="1485"/>
                </a:lnTo>
                <a:lnTo>
                  <a:pt x="1639" y="1496"/>
                </a:lnTo>
                <a:lnTo>
                  <a:pt x="1644" y="1508"/>
                </a:lnTo>
                <a:lnTo>
                  <a:pt x="1656" y="1502"/>
                </a:lnTo>
                <a:lnTo>
                  <a:pt x="1665" y="1511"/>
                </a:lnTo>
                <a:lnTo>
                  <a:pt x="1682" y="1548"/>
                </a:lnTo>
                <a:lnTo>
                  <a:pt x="1676" y="1558"/>
                </a:lnTo>
                <a:lnTo>
                  <a:pt x="1657" y="1564"/>
                </a:lnTo>
                <a:lnTo>
                  <a:pt x="1643" y="1558"/>
                </a:lnTo>
                <a:lnTo>
                  <a:pt x="1640" y="1571"/>
                </a:lnTo>
                <a:lnTo>
                  <a:pt x="1659" y="1577"/>
                </a:lnTo>
                <a:lnTo>
                  <a:pt x="1673" y="1568"/>
                </a:lnTo>
                <a:lnTo>
                  <a:pt x="1686" y="1570"/>
                </a:lnTo>
                <a:lnTo>
                  <a:pt x="1681" y="1587"/>
                </a:lnTo>
                <a:lnTo>
                  <a:pt x="1688" y="1630"/>
                </a:lnTo>
                <a:lnTo>
                  <a:pt x="1731" y="1666"/>
                </a:lnTo>
                <a:lnTo>
                  <a:pt x="1731" y="1671"/>
                </a:lnTo>
                <a:lnTo>
                  <a:pt x="1691" y="1678"/>
                </a:lnTo>
                <a:lnTo>
                  <a:pt x="1705" y="1695"/>
                </a:lnTo>
                <a:lnTo>
                  <a:pt x="1730" y="1689"/>
                </a:lnTo>
                <a:lnTo>
                  <a:pt x="1744" y="1695"/>
                </a:lnTo>
                <a:lnTo>
                  <a:pt x="1744" y="1701"/>
                </a:lnTo>
                <a:lnTo>
                  <a:pt x="1693" y="1722"/>
                </a:lnTo>
                <a:lnTo>
                  <a:pt x="1637" y="1733"/>
                </a:lnTo>
                <a:lnTo>
                  <a:pt x="1647" y="1717"/>
                </a:lnTo>
                <a:lnTo>
                  <a:pt x="1663" y="1712"/>
                </a:lnTo>
                <a:lnTo>
                  <a:pt x="1669" y="1694"/>
                </a:lnTo>
                <a:lnTo>
                  <a:pt x="1663" y="1692"/>
                </a:lnTo>
                <a:lnTo>
                  <a:pt x="1656" y="1708"/>
                </a:lnTo>
                <a:lnTo>
                  <a:pt x="1650" y="1701"/>
                </a:lnTo>
                <a:lnTo>
                  <a:pt x="1620" y="1705"/>
                </a:lnTo>
                <a:lnTo>
                  <a:pt x="1632" y="1730"/>
                </a:lnTo>
                <a:lnTo>
                  <a:pt x="1623" y="1735"/>
                </a:lnTo>
                <a:lnTo>
                  <a:pt x="1608" y="1733"/>
                </a:lnTo>
                <a:lnTo>
                  <a:pt x="1585" y="1699"/>
                </a:lnTo>
                <a:lnTo>
                  <a:pt x="1626" y="1697"/>
                </a:lnTo>
                <a:lnTo>
                  <a:pt x="1620" y="1675"/>
                </a:lnTo>
                <a:lnTo>
                  <a:pt x="1637" y="1663"/>
                </a:lnTo>
                <a:lnTo>
                  <a:pt x="1655" y="1662"/>
                </a:lnTo>
                <a:lnTo>
                  <a:pt x="1655" y="1655"/>
                </a:lnTo>
                <a:lnTo>
                  <a:pt x="1585" y="1635"/>
                </a:lnTo>
                <a:lnTo>
                  <a:pt x="1597" y="1622"/>
                </a:lnTo>
                <a:lnTo>
                  <a:pt x="1590" y="1614"/>
                </a:lnTo>
                <a:lnTo>
                  <a:pt x="1581" y="1620"/>
                </a:lnTo>
                <a:lnTo>
                  <a:pt x="1580" y="1594"/>
                </a:lnTo>
                <a:lnTo>
                  <a:pt x="1561" y="1627"/>
                </a:lnTo>
                <a:lnTo>
                  <a:pt x="1552" y="1624"/>
                </a:lnTo>
                <a:lnTo>
                  <a:pt x="1534" y="1639"/>
                </a:lnTo>
                <a:lnTo>
                  <a:pt x="1522" y="1639"/>
                </a:lnTo>
                <a:lnTo>
                  <a:pt x="1506" y="1623"/>
                </a:lnTo>
                <a:lnTo>
                  <a:pt x="1489" y="1617"/>
                </a:lnTo>
                <a:lnTo>
                  <a:pt x="1490" y="1633"/>
                </a:lnTo>
                <a:lnTo>
                  <a:pt x="1472" y="1640"/>
                </a:lnTo>
                <a:lnTo>
                  <a:pt x="1446" y="1624"/>
                </a:lnTo>
                <a:lnTo>
                  <a:pt x="1431" y="1624"/>
                </a:lnTo>
                <a:lnTo>
                  <a:pt x="1427" y="1643"/>
                </a:lnTo>
                <a:lnTo>
                  <a:pt x="1480" y="1673"/>
                </a:lnTo>
                <a:lnTo>
                  <a:pt x="1480" y="1681"/>
                </a:lnTo>
                <a:lnTo>
                  <a:pt x="1473" y="1686"/>
                </a:lnTo>
                <a:lnTo>
                  <a:pt x="1461" y="1673"/>
                </a:lnTo>
                <a:lnTo>
                  <a:pt x="1453" y="1691"/>
                </a:lnTo>
                <a:lnTo>
                  <a:pt x="1415" y="1695"/>
                </a:lnTo>
                <a:lnTo>
                  <a:pt x="1392" y="1730"/>
                </a:lnTo>
                <a:lnTo>
                  <a:pt x="1371" y="1730"/>
                </a:lnTo>
                <a:lnTo>
                  <a:pt x="1372" y="1715"/>
                </a:lnTo>
                <a:lnTo>
                  <a:pt x="1365" y="1714"/>
                </a:lnTo>
                <a:lnTo>
                  <a:pt x="1345" y="1731"/>
                </a:lnTo>
                <a:lnTo>
                  <a:pt x="1317" y="1738"/>
                </a:lnTo>
                <a:lnTo>
                  <a:pt x="1316" y="1748"/>
                </a:lnTo>
                <a:lnTo>
                  <a:pt x="1303" y="1741"/>
                </a:lnTo>
                <a:lnTo>
                  <a:pt x="1314" y="1769"/>
                </a:lnTo>
                <a:lnTo>
                  <a:pt x="1300" y="1782"/>
                </a:lnTo>
                <a:lnTo>
                  <a:pt x="1293" y="1777"/>
                </a:lnTo>
                <a:lnTo>
                  <a:pt x="1296" y="1795"/>
                </a:lnTo>
                <a:lnTo>
                  <a:pt x="1276" y="1809"/>
                </a:lnTo>
                <a:lnTo>
                  <a:pt x="1276" y="1822"/>
                </a:lnTo>
                <a:lnTo>
                  <a:pt x="1290" y="1809"/>
                </a:lnTo>
                <a:lnTo>
                  <a:pt x="1325" y="1802"/>
                </a:lnTo>
                <a:lnTo>
                  <a:pt x="1326" y="1770"/>
                </a:lnTo>
                <a:lnTo>
                  <a:pt x="1353" y="1754"/>
                </a:lnTo>
                <a:lnTo>
                  <a:pt x="1427" y="1735"/>
                </a:lnTo>
                <a:lnTo>
                  <a:pt x="1417" y="1718"/>
                </a:lnTo>
                <a:lnTo>
                  <a:pt x="1423" y="1699"/>
                </a:lnTo>
                <a:lnTo>
                  <a:pt x="1437" y="1697"/>
                </a:lnTo>
                <a:lnTo>
                  <a:pt x="1444" y="1711"/>
                </a:lnTo>
                <a:lnTo>
                  <a:pt x="1460" y="1702"/>
                </a:lnTo>
                <a:lnTo>
                  <a:pt x="1461" y="1685"/>
                </a:lnTo>
                <a:lnTo>
                  <a:pt x="1485" y="1709"/>
                </a:lnTo>
                <a:lnTo>
                  <a:pt x="1477" y="1724"/>
                </a:lnTo>
                <a:lnTo>
                  <a:pt x="1483" y="1731"/>
                </a:lnTo>
                <a:lnTo>
                  <a:pt x="1479" y="1747"/>
                </a:lnTo>
                <a:lnTo>
                  <a:pt x="1454" y="1741"/>
                </a:lnTo>
                <a:lnTo>
                  <a:pt x="1447" y="1746"/>
                </a:lnTo>
                <a:lnTo>
                  <a:pt x="1460" y="1754"/>
                </a:lnTo>
                <a:lnTo>
                  <a:pt x="1483" y="1757"/>
                </a:lnTo>
                <a:lnTo>
                  <a:pt x="1490" y="1769"/>
                </a:lnTo>
                <a:lnTo>
                  <a:pt x="1483" y="1783"/>
                </a:lnTo>
                <a:lnTo>
                  <a:pt x="1516" y="1799"/>
                </a:lnTo>
                <a:lnTo>
                  <a:pt x="1518" y="1810"/>
                </a:lnTo>
                <a:lnTo>
                  <a:pt x="1502" y="1832"/>
                </a:lnTo>
                <a:lnTo>
                  <a:pt x="1495" y="1820"/>
                </a:lnTo>
                <a:lnTo>
                  <a:pt x="1486" y="1822"/>
                </a:lnTo>
                <a:lnTo>
                  <a:pt x="1489" y="1844"/>
                </a:lnTo>
                <a:lnTo>
                  <a:pt x="1476" y="1845"/>
                </a:lnTo>
                <a:lnTo>
                  <a:pt x="1476" y="1858"/>
                </a:lnTo>
                <a:lnTo>
                  <a:pt x="1453" y="1848"/>
                </a:lnTo>
                <a:lnTo>
                  <a:pt x="1459" y="1865"/>
                </a:lnTo>
                <a:lnTo>
                  <a:pt x="1451" y="1867"/>
                </a:lnTo>
                <a:lnTo>
                  <a:pt x="1412" y="1854"/>
                </a:lnTo>
                <a:lnTo>
                  <a:pt x="1358" y="1852"/>
                </a:lnTo>
                <a:lnTo>
                  <a:pt x="1359" y="1878"/>
                </a:lnTo>
                <a:lnTo>
                  <a:pt x="1374" y="1869"/>
                </a:lnTo>
                <a:lnTo>
                  <a:pt x="1394" y="1871"/>
                </a:lnTo>
                <a:lnTo>
                  <a:pt x="1415" y="1878"/>
                </a:lnTo>
                <a:lnTo>
                  <a:pt x="1420" y="1897"/>
                </a:lnTo>
                <a:lnTo>
                  <a:pt x="1401" y="1921"/>
                </a:lnTo>
                <a:lnTo>
                  <a:pt x="1385" y="1931"/>
                </a:lnTo>
                <a:lnTo>
                  <a:pt x="1395" y="1936"/>
                </a:lnTo>
                <a:lnTo>
                  <a:pt x="1397" y="1956"/>
                </a:lnTo>
                <a:lnTo>
                  <a:pt x="1388" y="1966"/>
                </a:lnTo>
                <a:lnTo>
                  <a:pt x="1405" y="1982"/>
                </a:lnTo>
                <a:lnTo>
                  <a:pt x="1394" y="1991"/>
                </a:lnTo>
                <a:lnTo>
                  <a:pt x="1395" y="2014"/>
                </a:lnTo>
                <a:lnTo>
                  <a:pt x="1375" y="2028"/>
                </a:lnTo>
                <a:lnTo>
                  <a:pt x="1389" y="2041"/>
                </a:lnTo>
                <a:lnTo>
                  <a:pt x="1378" y="2055"/>
                </a:lnTo>
                <a:lnTo>
                  <a:pt x="1385" y="2083"/>
                </a:lnTo>
                <a:lnTo>
                  <a:pt x="1382" y="2106"/>
                </a:lnTo>
                <a:lnTo>
                  <a:pt x="1398" y="2093"/>
                </a:lnTo>
                <a:lnTo>
                  <a:pt x="1402" y="2084"/>
                </a:lnTo>
                <a:lnTo>
                  <a:pt x="1397" y="2081"/>
                </a:lnTo>
                <a:lnTo>
                  <a:pt x="1398" y="2073"/>
                </a:lnTo>
                <a:lnTo>
                  <a:pt x="1424" y="2047"/>
                </a:lnTo>
                <a:lnTo>
                  <a:pt x="1423" y="2034"/>
                </a:lnTo>
                <a:lnTo>
                  <a:pt x="1411" y="2027"/>
                </a:lnTo>
                <a:lnTo>
                  <a:pt x="1414" y="2021"/>
                </a:lnTo>
                <a:lnTo>
                  <a:pt x="1436" y="2019"/>
                </a:lnTo>
                <a:lnTo>
                  <a:pt x="1447" y="2038"/>
                </a:lnTo>
                <a:lnTo>
                  <a:pt x="1446" y="2050"/>
                </a:lnTo>
                <a:lnTo>
                  <a:pt x="1454" y="2050"/>
                </a:lnTo>
                <a:lnTo>
                  <a:pt x="1456" y="2064"/>
                </a:lnTo>
                <a:lnTo>
                  <a:pt x="1470" y="2063"/>
                </a:lnTo>
                <a:lnTo>
                  <a:pt x="1473" y="2068"/>
                </a:lnTo>
                <a:lnTo>
                  <a:pt x="1459" y="2110"/>
                </a:lnTo>
                <a:lnTo>
                  <a:pt x="1447" y="2106"/>
                </a:lnTo>
                <a:lnTo>
                  <a:pt x="1440" y="2086"/>
                </a:lnTo>
                <a:lnTo>
                  <a:pt x="1434" y="2103"/>
                </a:lnTo>
                <a:lnTo>
                  <a:pt x="1440" y="2120"/>
                </a:lnTo>
                <a:lnTo>
                  <a:pt x="1425" y="2119"/>
                </a:lnTo>
                <a:lnTo>
                  <a:pt x="1436" y="2133"/>
                </a:lnTo>
                <a:lnTo>
                  <a:pt x="1434" y="2159"/>
                </a:lnTo>
                <a:lnTo>
                  <a:pt x="1404" y="2178"/>
                </a:lnTo>
                <a:lnTo>
                  <a:pt x="1389" y="2172"/>
                </a:lnTo>
                <a:lnTo>
                  <a:pt x="1363" y="2184"/>
                </a:lnTo>
                <a:lnTo>
                  <a:pt x="1412" y="2195"/>
                </a:lnTo>
                <a:lnTo>
                  <a:pt x="1417" y="2211"/>
                </a:lnTo>
                <a:lnTo>
                  <a:pt x="1412" y="2223"/>
                </a:lnTo>
                <a:lnTo>
                  <a:pt x="1417" y="2248"/>
                </a:lnTo>
                <a:lnTo>
                  <a:pt x="1400" y="2244"/>
                </a:lnTo>
                <a:lnTo>
                  <a:pt x="1398" y="2251"/>
                </a:lnTo>
                <a:lnTo>
                  <a:pt x="1412" y="2267"/>
                </a:lnTo>
                <a:lnTo>
                  <a:pt x="1402" y="2277"/>
                </a:lnTo>
                <a:lnTo>
                  <a:pt x="1379" y="2273"/>
                </a:lnTo>
                <a:lnTo>
                  <a:pt x="1407" y="2295"/>
                </a:lnTo>
                <a:lnTo>
                  <a:pt x="1388" y="2318"/>
                </a:lnTo>
                <a:lnTo>
                  <a:pt x="1385" y="2333"/>
                </a:lnTo>
                <a:lnTo>
                  <a:pt x="1355" y="2332"/>
                </a:lnTo>
                <a:lnTo>
                  <a:pt x="1351" y="2321"/>
                </a:lnTo>
                <a:lnTo>
                  <a:pt x="1340" y="2328"/>
                </a:lnTo>
                <a:lnTo>
                  <a:pt x="1339" y="2297"/>
                </a:lnTo>
                <a:lnTo>
                  <a:pt x="1336" y="2293"/>
                </a:lnTo>
                <a:lnTo>
                  <a:pt x="1325" y="2303"/>
                </a:lnTo>
                <a:lnTo>
                  <a:pt x="1320" y="2295"/>
                </a:lnTo>
                <a:lnTo>
                  <a:pt x="1330" y="2283"/>
                </a:lnTo>
                <a:lnTo>
                  <a:pt x="1314" y="2261"/>
                </a:lnTo>
                <a:lnTo>
                  <a:pt x="1303" y="2279"/>
                </a:lnTo>
                <a:lnTo>
                  <a:pt x="1300" y="2267"/>
                </a:lnTo>
                <a:lnTo>
                  <a:pt x="1283" y="2264"/>
                </a:lnTo>
                <a:lnTo>
                  <a:pt x="1297" y="2248"/>
                </a:lnTo>
                <a:lnTo>
                  <a:pt x="1310" y="2247"/>
                </a:lnTo>
                <a:lnTo>
                  <a:pt x="1303" y="2237"/>
                </a:lnTo>
                <a:lnTo>
                  <a:pt x="1309" y="2224"/>
                </a:lnTo>
                <a:lnTo>
                  <a:pt x="1255" y="2202"/>
                </a:lnTo>
                <a:lnTo>
                  <a:pt x="1237" y="2220"/>
                </a:lnTo>
                <a:lnTo>
                  <a:pt x="1227" y="2201"/>
                </a:lnTo>
                <a:lnTo>
                  <a:pt x="1227" y="2192"/>
                </a:lnTo>
                <a:lnTo>
                  <a:pt x="1232" y="2199"/>
                </a:lnTo>
                <a:lnTo>
                  <a:pt x="1242" y="2194"/>
                </a:lnTo>
                <a:lnTo>
                  <a:pt x="1238" y="2168"/>
                </a:lnTo>
                <a:lnTo>
                  <a:pt x="1247" y="2169"/>
                </a:lnTo>
                <a:lnTo>
                  <a:pt x="1250" y="2188"/>
                </a:lnTo>
                <a:lnTo>
                  <a:pt x="1260" y="2182"/>
                </a:lnTo>
                <a:lnTo>
                  <a:pt x="1257" y="2169"/>
                </a:lnTo>
                <a:lnTo>
                  <a:pt x="1267" y="2166"/>
                </a:lnTo>
                <a:lnTo>
                  <a:pt x="1276" y="2172"/>
                </a:lnTo>
                <a:lnTo>
                  <a:pt x="1273" y="2184"/>
                </a:lnTo>
                <a:lnTo>
                  <a:pt x="1287" y="2192"/>
                </a:lnTo>
                <a:lnTo>
                  <a:pt x="1297" y="2182"/>
                </a:lnTo>
                <a:lnTo>
                  <a:pt x="1320" y="2228"/>
                </a:lnTo>
                <a:lnTo>
                  <a:pt x="1317" y="2197"/>
                </a:lnTo>
                <a:lnTo>
                  <a:pt x="1335" y="2202"/>
                </a:lnTo>
                <a:lnTo>
                  <a:pt x="1352" y="2188"/>
                </a:lnTo>
                <a:lnTo>
                  <a:pt x="1343" y="2184"/>
                </a:lnTo>
                <a:lnTo>
                  <a:pt x="1332" y="2194"/>
                </a:lnTo>
                <a:lnTo>
                  <a:pt x="1327" y="2182"/>
                </a:lnTo>
                <a:lnTo>
                  <a:pt x="1317" y="2184"/>
                </a:lnTo>
                <a:lnTo>
                  <a:pt x="1325" y="2168"/>
                </a:lnTo>
                <a:lnTo>
                  <a:pt x="1302" y="2169"/>
                </a:lnTo>
                <a:lnTo>
                  <a:pt x="1307" y="2162"/>
                </a:lnTo>
                <a:lnTo>
                  <a:pt x="1294" y="2149"/>
                </a:lnTo>
                <a:lnTo>
                  <a:pt x="1309" y="2148"/>
                </a:lnTo>
                <a:lnTo>
                  <a:pt x="1326" y="2125"/>
                </a:lnTo>
                <a:lnTo>
                  <a:pt x="1366" y="2133"/>
                </a:lnTo>
                <a:lnTo>
                  <a:pt x="1378" y="2127"/>
                </a:lnTo>
                <a:lnTo>
                  <a:pt x="1372" y="2116"/>
                </a:lnTo>
                <a:lnTo>
                  <a:pt x="1322" y="2116"/>
                </a:lnTo>
                <a:lnTo>
                  <a:pt x="1313" y="2104"/>
                </a:lnTo>
                <a:lnTo>
                  <a:pt x="1319" y="2086"/>
                </a:lnTo>
                <a:lnTo>
                  <a:pt x="1312" y="2074"/>
                </a:lnTo>
                <a:lnTo>
                  <a:pt x="1307" y="2086"/>
                </a:lnTo>
                <a:lnTo>
                  <a:pt x="1293" y="2078"/>
                </a:lnTo>
                <a:lnTo>
                  <a:pt x="1304" y="2106"/>
                </a:lnTo>
                <a:lnTo>
                  <a:pt x="1297" y="2113"/>
                </a:lnTo>
                <a:lnTo>
                  <a:pt x="1270" y="2107"/>
                </a:lnTo>
                <a:lnTo>
                  <a:pt x="1261" y="2077"/>
                </a:lnTo>
                <a:lnTo>
                  <a:pt x="1257" y="2104"/>
                </a:lnTo>
                <a:lnTo>
                  <a:pt x="1245" y="2101"/>
                </a:lnTo>
                <a:lnTo>
                  <a:pt x="1245" y="2086"/>
                </a:lnTo>
                <a:lnTo>
                  <a:pt x="1232" y="2084"/>
                </a:lnTo>
                <a:lnTo>
                  <a:pt x="1238" y="2096"/>
                </a:lnTo>
                <a:lnTo>
                  <a:pt x="1222" y="2099"/>
                </a:lnTo>
                <a:lnTo>
                  <a:pt x="1222" y="2077"/>
                </a:lnTo>
                <a:lnTo>
                  <a:pt x="1202" y="2091"/>
                </a:lnTo>
                <a:lnTo>
                  <a:pt x="1191" y="2064"/>
                </a:lnTo>
                <a:lnTo>
                  <a:pt x="1170" y="2050"/>
                </a:lnTo>
                <a:lnTo>
                  <a:pt x="1170" y="2042"/>
                </a:lnTo>
                <a:lnTo>
                  <a:pt x="1195" y="2029"/>
                </a:lnTo>
                <a:lnTo>
                  <a:pt x="1240" y="2029"/>
                </a:lnTo>
                <a:lnTo>
                  <a:pt x="1254" y="2038"/>
                </a:lnTo>
                <a:lnTo>
                  <a:pt x="1268" y="2032"/>
                </a:lnTo>
                <a:lnTo>
                  <a:pt x="1263" y="2022"/>
                </a:lnTo>
                <a:lnTo>
                  <a:pt x="1268" y="2011"/>
                </a:lnTo>
                <a:lnTo>
                  <a:pt x="1255" y="2009"/>
                </a:lnTo>
                <a:lnTo>
                  <a:pt x="1253" y="2005"/>
                </a:lnTo>
                <a:lnTo>
                  <a:pt x="1260" y="2002"/>
                </a:lnTo>
                <a:lnTo>
                  <a:pt x="1248" y="1992"/>
                </a:lnTo>
                <a:lnTo>
                  <a:pt x="1253" y="1976"/>
                </a:lnTo>
                <a:lnTo>
                  <a:pt x="1244" y="1949"/>
                </a:lnTo>
                <a:lnTo>
                  <a:pt x="1235" y="1957"/>
                </a:lnTo>
                <a:lnTo>
                  <a:pt x="1225" y="1952"/>
                </a:lnTo>
                <a:lnTo>
                  <a:pt x="1229" y="1933"/>
                </a:lnTo>
                <a:lnTo>
                  <a:pt x="1222" y="1936"/>
                </a:lnTo>
                <a:lnTo>
                  <a:pt x="1205" y="1921"/>
                </a:lnTo>
                <a:lnTo>
                  <a:pt x="1208" y="1943"/>
                </a:lnTo>
                <a:lnTo>
                  <a:pt x="1202" y="1944"/>
                </a:lnTo>
                <a:lnTo>
                  <a:pt x="1211" y="1957"/>
                </a:lnTo>
                <a:lnTo>
                  <a:pt x="1204" y="1959"/>
                </a:lnTo>
                <a:lnTo>
                  <a:pt x="1199" y="1969"/>
                </a:lnTo>
                <a:lnTo>
                  <a:pt x="1175" y="1973"/>
                </a:lnTo>
                <a:lnTo>
                  <a:pt x="1182" y="2011"/>
                </a:lnTo>
                <a:lnTo>
                  <a:pt x="1157" y="2029"/>
                </a:lnTo>
                <a:lnTo>
                  <a:pt x="1144" y="2016"/>
                </a:lnTo>
                <a:lnTo>
                  <a:pt x="1144" y="2041"/>
                </a:lnTo>
                <a:lnTo>
                  <a:pt x="1134" y="2041"/>
                </a:lnTo>
                <a:lnTo>
                  <a:pt x="1134" y="2028"/>
                </a:lnTo>
                <a:lnTo>
                  <a:pt x="1117" y="2024"/>
                </a:lnTo>
                <a:lnTo>
                  <a:pt x="1121" y="2012"/>
                </a:lnTo>
                <a:lnTo>
                  <a:pt x="1110" y="2003"/>
                </a:lnTo>
                <a:lnTo>
                  <a:pt x="1123" y="1979"/>
                </a:lnTo>
                <a:lnTo>
                  <a:pt x="1117" y="1966"/>
                </a:lnTo>
                <a:lnTo>
                  <a:pt x="1106" y="1965"/>
                </a:lnTo>
                <a:lnTo>
                  <a:pt x="1100" y="1973"/>
                </a:lnTo>
                <a:lnTo>
                  <a:pt x="1088" y="1962"/>
                </a:lnTo>
                <a:lnTo>
                  <a:pt x="1082" y="1975"/>
                </a:lnTo>
                <a:lnTo>
                  <a:pt x="1082" y="1959"/>
                </a:lnTo>
                <a:lnTo>
                  <a:pt x="1072" y="1956"/>
                </a:lnTo>
                <a:lnTo>
                  <a:pt x="1052" y="1965"/>
                </a:lnTo>
                <a:lnTo>
                  <a:pt x="1042" y="1954"/>
                </a:lnTo>
                <a:lnTo>
                  <a:pt x="1035" y="1969"/>
                </a:lnTo>
                <a:lnTo>
                  <a:pt x="1025" y="1962"/>
                </a:lnTo>
                <a:lnTo>
                  <a:pt x="1022" y="1969"/>
                </a:lnTo>
                <a:lnTo>
                  <a:pt x="1016" y="1965"/>
                </a:lnTo>
                <a:lnTo>
                  <a:pt x="999" y="1972"/>
                </a:lnTo>
                <a:lnTo>
                  <a:pt x="1013" y="1995"/>
                </a:lnTo>
                <a:lnTo>
                  <a:pt x="1003" y="2018"/>
                </a:lnTo>
                <a:lnTo>
                  <a:pt x="1009" y="2061"/>
                </a:lnTo>
                <a:lnTo>
                  <a:pt x="976" y="2058"/>
                </a:lnTo>
                <a:lnTo>
                  <a:pt x="964" y="2034"/>
                </a:lnTo>
                <a:lnTo>
                  <a:pt x="960" y="2055"/>
                </a:lnTo>
                <a:lnTo>
                  <a:pt x="947" y="2055"/>
                </a:lnTo>
                <a:lnTo>
                  <a:pt x="934" y="2034"/>
                </a:lnTo>
                <a:lnTo>
                  <a:pt x="905" y="2044"/>
                </a:lnTo>
                <a:lnTo>
                  <a:pt x="889" y="2073"/>
                </a:lnTo>
                <a:lnTo>
                  <a:pt x="872" y="2038"/>
                </a:lnTo>
                <a:lnTo>
                  <a:pt x="853" y="2044"/>
                </a:lnTo>
                <a:lnTo>
                  <a:pt x="840" y="2025"/>
                </a:lnTo>
                <a:lnTo>
                  <a:pt x="850" y="2009"/>
                </a:lnTo>
                <a:lnTo>
                  <a:pt x="862" y="2006"/>
                </a:lnTo>
                <a:lnTo>
                  <a:pt x="866" y="2016"/>
                </a:lnTo>
                <a:lnTo>
                  <a:pt x="871" y="2002"/>
                </a:lnTo>
                <a:lnTo>
                  <a:pt x="796" y="1993"/>
                </a:lnTo>
                <a:lnTo>
                  <a:pt x="794" y="2001"/>
                </a:lnTo>
                <a:lnTo>
                  <a:pt x="757" y="1988"/>
                </a:lnTo>
                <a:lnTo>
                  <a:pt x="732" y="1966"/>
                </a:lnTo>
                <a:lnTo>
                  <a:pt x="731" y="1953"/>
                </a:lnTo>
                <a:lnTo>
                  <a:pt x="715" y="1929"/>
                </a:lnTo>
                <a:lnTo>
                  <a:pt x="748" y="1904"/>
                </a:lnTo>
                <a:lnTo>
                  <a:pt x="754" y="1887"/>
                </a:lnTo>
                <a:lnTo>
                  <a:pt x="741" y="1880"/>
                </a:lnTo>
                <a:lnTo>
                  <a:pt x="729" y="1849"/>
                </a:lnTo>
                <a:lnTo>
                  <a:pt x="748" y="1807"/>
                </a:lnTo>
                <a:lnTo>
                  <a:pt x="741" y="1793"/>
                </a:lnTo>
                <a:lnTo>
                  <a:pt x="728" y="1805"/>
                </a:lnTo>
                <a:lnTo>
                  <a:pt x="725" y="1796"/>
                </a:lnTo>
                <a:lnTo>
                  <a:pt x="735" y="1777"/>
                </a:lnTo>
                <a:lnTo>
                  <a:pt x="731" y="1756"/>
                </a:lnTo>
                <a:lnTo>
                  <a:pt x="748" y="1698"/>
                </a:lnTo>
                <a:lnTo>
                  <a:pt x="768" y="1679"/>
                </a:lnTo>
                <a:lnTo>
                  <a:pt x="757" y="1673"/>
                </a:lnTo>
                <a:lnTo>
                  <a:pt x="721" y="1701"/>
                </a:lnTo>
                <a:lnTo>
                  <a:pt x="725" y="1712"/>
                </a:lnTo>
                <a:lnTo>
                  <a:pt x="708" y="1728"/>
                </a:lnTo>
                <a:lnTo>
                  <a:pt x="715" y="1747"/>
                </a:lnTo>
                <a:lnTo>
                  <a:pt x="709" y="1774"/>
                </a:lnTo>
                <a:lnTo>
                  <a:pt x="699" y="1786"/>
                </a:lnTo>
                <a:lnTo>
                  <a:pt x="680" y="1780"/>
                </a:lnTo>
                <a:lnTo>
                  <a:pt x="675" y="1771"/>
                </a:lnTo>
                <a:lnTo>
                  <a:pt x="696" y="1760"/>
                </a:lnTo>
                <a:lnTo>
                  <a:pt x="692" y="1748"/>
                </a:lnTo>
                <a:lnTo>
                  <a:pt x="690" y="1756"/>
                </a:lnTo>
                <a:lnTo>
                  <a:pt x="677" y="1763"/>
                </a:lnTo>
                <a:lnTo>
                  <a:pt x="672" y="1753"/>
                </a:lnTo>
                <a:lnTo>
                  <a:pt x="641" y="1747"/>
                </a:lnTo>
                <a:lnTo>
                  <a:pt x="633" y="1769"/>
                </a:lnTo>
                <a:lnTo>
                  <a:pt x="626" y="1771"/>
                </a:lnTo>
                <a:lnTo>
                  <a:pt x="624" y="1776"/>
                </a:lnTo>
                <a:lnTo>
                  <a:pt x="640" y="1776"/>
                </a:lnTo>
                <a:lnTo>
                  <a:pt x="644" y="1761"/>
                </a:lnTo>
                <a:lnTo>
                  <a:pt x="660" y="1764"/>
                </a:lnTo>
                <a:lnTo>
                  <a:pt x="657" y="1777"/>
                </a:lnTo>
                <a:lnTo>
                  <a:pt x="680" y="1796"/>
                </a:lnTo>
                <a:lnTo>
                  <a:pt x="677" y="1815"/>
                </a:lnTo>
                <a:lnTo>
                  <a:pt x="698" y="1819"/>
                </a:lnTo>
                <a:lnTo>
                  <a:pt x="690" y="1859"/>
                </a:lnTo>
                <a:lnTo>
                  <a:pt x="677" y="1852"/>
                </a:lnTo>
                <a:lnTo>
                  <a:pt x="679" y="1880"/>
                </a:lnTo>
                <a:lnTo>
                  <a:pt x="672" y="1877"/>
                </a:lnTo>
                <a:lnTo>
                  <a:pt x="675" y="1867"/>
                </a:lnTo>
                <a:lnTo>
                  <a:pt x="662" y="1851"/>
                </a:lnTo>
                <a:lnTo>
                  <a:pt x="653" y="1854"/>
                </a:lnTo>
                <a:lnTo>
                  <a:pt x="656" y="1875"/>
                </a:lnTo>
                <a:lnTo>
                  <a:pt x="649" y="1864"/>
                </a:lnTo>
                <a:lnTo>
                  <a:pt x="641" y="1868"/>
                </a:lnTo>
                <a:lnTo>
                  <a:pt x="650" y="1881"/>
                </a:lnTo>
                <a:lnTo>
                  <a:pt x="636" y="1890"/>
                </a:lnTo>
                <a:lnTo>
                  <a:pt x="616" y="1851"/>
                </a:lnTo>
                <a:lnTo>
                  <a:pt x="601" y="1854"/>
                </a:lnTo>
                <a:lnTo>
                  <a:pt x="592" y="1875"/>
                </a:lnTo>
                <a:lnTo>
                  <a:pt x="584" y="1871"/>
                </a:lnTo>
                <a:lnTo>
                  <a:pt x="575" y="1877"/>
                </a:lnTo>
                <a:lnTo>
                  <a:pt x="585" y="1893"/>
                </a:lnTo>
                <a:lnTo>
                  <a:pt x="558" y="1882"/>
                </a:lnTo>
                <a:lnTo>
                  <a:pt x="564" y="1867"/>
                </a:lnTo>
                <a:lnTo>
                  <a:pt x="554" y="1871"/>
                </a:lnTo>
                <a:lnTo>
                  <a:pt x="549" y="1859"/>
                </a:lnTo>
                <a:lnTo>
                  <a:pt x="555" y="1851"/>
                </a:lnTo>
                <a:lnTo>
                  <a:pt x="562" y="1855"/>
                </a:lnTo>
                <a:lnTo>
                  <a:pt x="564" y="1833"/>
                </a:lnTo>
                <a:lnTo>
                  <a:pt x="551" y="1831"/>
                </a:lnTo>
                <a:lnTo>
                  <a:pt x="536" y="1807"/>
                </a:lnTo>
                <a:lnTo>
                  <a:pt x="528" y="1820"/>
                </a:lnTo>
                <a:lnTo>
                  <a:pt x="533" y="1833"/>
                </a:lnTo>
                <a:lnTo>
                  <a:pt x="522" y="1858"/>
                </a:lnTo>
                <a:lnTo>
                  <a:pt x="525" y="1877"/>
                </a:lnTo>
                <a:lnTo>
                  <a:pt x="509" y="1877"/>
                </a:lnTo>
                <a:lnTo>
                  <a:pt x="516" y="1898"/>
                </a:lnTo>
                <a:lnTo>
                  <a:pt x="497" y="1901"/>
                </a:lnTo>
                <a:lnTo>
                  <a:pt x="489" y="1918"/>
                </a:lnTo>
                <a:lnTo>
                  <a:pt x="492" y="1926"/>
                </a:lnTo>
                <a:lnTo>
                  <a:pt x="479" y="1936"/>
                </a:lnTo>
                <a:lnTo>
                  <a:pt x="466" y="1936"/>
                </a:lnTo>
                <a:lnTo>
                  <a:pt x="458" y="1949"/>
                </a:lnTo>
                <a:lnTo>
                  <a:pt x="432" y="1953"/>
                </a:lnTo>
                <a:lnTo>
                  <a:pt x="425" y="1944"/>
                </a:lnTo>
                <a:lnTo>
                  <a:pt x="407" y="1953"/>
                </a:lnTo>
                <a:lnTo>
                  <a:pt x="402" y="1926"/>
                </a:lnTo>
                <a:lnTo>
                  <a:pt x="395" y="1920"/>
                </a:lnTo>
                <a:lnTo>
                  <a:pt x="392" y="1931"/>
                </a:lnTo>
                <a:lnTo>
                  <a:pt x="382" y="1917"/>
                </a:lnTo>
                <a:lnTo>
                  <a:pt x="373" y="1954"/>
                </a:lnTo>
                <a:lnTo>
                  <a:pt x="365" y="1960"/>
                </a:lnTo>
                <a:lnTo>
                  <a:pt x="356" y="1947"/>
                </a:lnTo>
                <a:lnTo>
                  <a:pt x="343" y="1950"/>
                </a:lnTo>
                <a:lnTo>
                  <a:pt x="342" y="1942"/>
                </a:lnTo>
                <a:lnTo>
                  <a:pt x="329" y="1936"/>
                </a:lnTo>
                <a:lnTo>
                  <a:pt x="330" y="1882"/>
                </a:lnTo>
                <a:lnTo>
                  <a:pt x="301" y="1809"/>
                </a:lnTo>
                <a:lnTo>
                  <a:pt x="301" y="1809"/>
                </a:lnTo>
                <a:lnTo>
                  <a:pt x="270" y="1786"/>
                </a:lnTo>
                <a:lnTo>
                  <a:pt x="270" y="1786"/>
                </a:lnTo>
                <a:lnTo>
                  <a:pt x="248" y="1751"/>
                </a:lnTo>
                <a:lnTo>
                  <a:pt x="219" y="1740"/>
                </a:lnTo>
                <a:lnTo>
                  <a:pt x="206" y="1717"/>
                </a:lnTo>
                <a:lnTo>
                  <a:pt x="206" y="1717"/>
                </a:lnTo>
                <a:lnTo>
                  <a:pt x="186" y="1698"/>
                </a:lnTo>
                <a:lnTo>
                  <a:pt x="186" y="1698"/>
                </a:lnTo>
                <a:lnTo>
                  <a:pt x="183" y="1646"/>
                </a:lnTo>
                <a:lnTo>
                  <a:pt x="128" y="1581"/>
                </a:lnTo>
                <a:lnTo>
                  <a:pt x="88" y="1561"/>
                </a:lnTo>
                <a:lnTo>
                  <a:pt x="65" y="1529"/>
                </a:lnTo>
                <a:lnTo>
                  <a:pt x="49" y="1364"/>
                </a:lnTo>
                <a:lnTo>
                  <a:pt x="0" y="1310"/>
                </a:lnTo>
                <a:lnTo>
                  <a:pt x="2" y="1283"/>
                </a:lnTo>
                <a:lnTo>
                  <a:pt x="15" y="1270"/>
                </a:lnTo>
                <a:lnTo>
                  <a:pt x="15" y="1270"/>
                </a:lnTo>
                <a:lnTo>
                  <a:pt x="19" y="1266"/>
                </a:lnTo>
                <a:lnTo>
                  <a:pt x="19" y="1266"/>
                </a:lnTo>
                <a:lnTo>
                  <a:pt x="59" y="1225"/>
                </a:lnTo>
                <a:lnTo>
                  <a:pt x="49" y="1173"/>
                </a:lnTo>
                <a:lnTo>
                  <a:pt x="55" y="1152"/>
                </a:lnTo>
                <a:lnTo>
                  <a:pt x="69" y="1117"/>
                </a:lnTo>
                <a:lnTo>
                  <a:pt x="137" y="1052"/>
                </a:lnTo>
                <a:lnTo>
                  <a:pt x="147" y="990"/>
                </a:lnTo>
                <a:lnTo>
                  <a:pt x="147" y="990"/>
                </a:lnTo>
                <a:lnTo>
                  <a:pt x="144" y="980"/>
                </a:lnTo>
                <a:lnTo>
                  <a:pt x="144" y="980"/>
                </a:lnTo>
                <a:lnTo>
                  <a:pt x="115" y="973"/>
                </a:lnTo>
                <a:lnTo>
                  <a:pt x="115" y="973"/>
                </a:lnTo>
                <a:lnTo>
                  <a:pt x="102" y="938"/>
                </a:lnTo>
                <a:lnTo>
                  <a:pt x="102" y="938"/>
                </a:lnTo>
                <a:lnTo>
                  <a:pt x="115" y="878"/>
                </a:lnTo>
                <a:lnTo>
                  <a:pt x="115" y="878"/>
                </a:lnTo>
                <a:lnTo>
                  <a:pt x="92" y="838"/>
                </a:lnTo>
                <a:lnTo>
                  <a:pt x="92" y="838"/>
                </a:lnTo>
                <a:lnTo>
                  <a:pt x="84" y="819"/>
                </a:lnTo>
                <a:lnTo>
                  <a:pt x="85" y="786"/>
                </a:lnTo>
                <a:lnTo>
                  <a:pt x="85" y="786"/>
                </a:lnTo>
                <a:lnTo>
                  <a:pt x="72" y="773"/>
                </a:lnTo>
                <a:lnTo>
                  <a:pt x="35" y="760"/>
                </a:lnTo>
                <a:lnTo>
                  <a:pt x="35" y="760"/>
                </a:lnTo>
                <a:lnTo>
                  <a:pt x="32" y="719"/>
                </a:lnTo>
                <a:lnTo>
                  <a:pt x="32" y="719"/>
                </a:lnTo>
                <a:lnTo>
                  <a:pt x="61" y="660"/>
                </a:lnTo>
                <a:lnTo>
                  <a:pt x="61" y="660"/>
                </a:lnTo>
                <a:lnTo>
                  <a:pt x="75" y="575"/>
                </a:lnTo>
                <a:lnTo>
                  <a:pt x="75" y="575"/>
                </a:lnTo>
                <a:lnTo>
                  <a:pt x="108" y="486"/>
                </a:lnTo>
                <a:lnTo>
                  <a:pt x="126" y="460"/>
                </a:lnTo>
                <a:lnTo>
                  <a:pt x="126" y="460"/>
                </a:lnTo>
                <a:lnTo>
                  <a:pt x="141" y="446"/>
                </a:lnTo>
                <a:lnTo>
                  <a:pt x="144" y="411"/>
                </a:lnTo>
                <a:lnTo>
                  <a:pt x="144" y="411"/>
                </a:lnTo>
                <a:lnTo>
                  <a:pt x="159" y="325"/>
                </a:lnTo>
                <a:lnTo>
                  <a:pt x="189" y="303"/>
                </a:lnTo>
                <a:lnTo>
                  <a:pt x="248" y="240"/>
                </a:lnTo>
                <a:lnTo>
                  <a:pt x="262" y="198"/>
                </a:lnTo>
                <a:lnTo>
                  <a:pt x="262" y="198"/>
                </a:lnTo>
                <a:lnTo>
                  <a:pt x="274" y="176"/>
                </a:lnTo>
                <a:lnTo>
                  <a:pt x="274" y="176"/>
                </a:lnTo>
                <a:lnTo>
                  <a:pt x="277" y="166"/>
                </a:lnTo>
                <a:lnTo>
                  <a:pt x="277" y="166"/>
                </a:lnTo>
                <a:lnTo>
                  <a:pt x="281" y="154"/>
                </a:lnTo>
                <a:lnTo>
                  <a:pt x="288" y="157"/>
                </a:lnTo>
                <a:lnTo>
                  <a:pt x="288" y="157"/>
                </a:lnTo>
                <a:lnTo>
                  <a:pt x="301" y="166"/>
                </a:lnTo>
                <a:lnTo>
                  <a:pt x="301" y="166"/>
                </a:lnTo>
                <a:lnTo>
                  <a:pt x="326" y="165"/>
                </a:lnTo>
                <a:lnTo>
                  <a:pt x="326" y="165"/>
                </a:lnTo>
                <a:lnTo>
                  <a:pt x="358" y="144"/>
                </a:lnTo>
                <a:lnTo>
                  <a:pt x="358" y="144"/>
                </a:lnTo>
                <a:lnTo>
                  <a:pt x="385" y="144"/>
                </a:lnTo>
                <a:lnTo>
                  <a:pt x="417" y="114"/>
                </a:lnTo>
                <a:lnTo>
                  <a:pt x="440" y="110"/>
                </a:lnTo>
                <a:lnTo>
                  <a:pt x="450" y="75"/>
                </a:lnTo>
                <a:lnTo>
                  <a:pt x="477" y="28"/>
                </a:lnTo>
                <a:lnTo>
                  <a:pt x="519" y="0"/>
                </a:lnTo>
                <a:lnTo>
                  <a:pt x="520" y="35"/>
                </a:lnTo>
                <a:lnTo>
                  <a:pt x="530" y="51"/>
                </a:lnTo>
                <a:close/>
                <a:moveTo>
                  <a:pt x="2075" y="1704"/>
                </a:moveTo>
                <a:lnTo>
                  <a:pt x="2083" y="1705"/>
                </a:lnTo>
                <a:lnTo>
                  <a:pt x="2085" y="1730"/>
                </a:lnTo>
                <a:lnTo>
                  <a:pt x="2103" y="1724"/>
                </a:lnTo>
                <a:lnTo>
                  <a:pt x="2111" y="1756"/>
                </a:lnTo>
                <a:lnTo>
                  <a:pt x="2083" y="1818"/>
                </a:lnTo>
                <a:lnTo>
                  <a:pt x="2094" y="1832"/>
                </a:lnTo>
                <a:lnTo>
                  <a:pt x="2084" y="1858"/>
                </a:lnTo>
                <a:lnTo>
                  <a:pt x="2071" y="1865"/>
                </a:lnTo>
                <a:lnTo>
                  <a:pt x="2075" y="1854"/>
                </a:lnTo>
                <a:lnTo>
                  <a:pt x="2061" y="1854"/>
                </a:lnTo>
                <a:lnTo>
                  <a:pt x="2061" y="1841"/>
                </a:lnTo>
                <a:lnTo>
                  <a:pt x="2055" y="1836"/>
                </a:lnTo>
                <a:lnTo>
                  <a:pt x="2058" y="1822"/>
                </a:lnTo>
                <a:lnTo>
                  <a:pt x="2070" y="1815"/>
                </a:lnTo>
                <a:lnTo>
                  <a:pt x="2034" y="1799"/>
                </a:lnTo>
                <a:lnTo>
                  <a:pt x="2032" y="1792"/>
                </a:lnTo>
                <a:lnTo>
                  <a:pt x="2044" y="1793"/>
                </a:lnTo>
                <a:lnTo>
                  <a:pt x="2051" y="1784"/>
                </a:lnTo>
                <a:lnTo>
                  <a:pt x="2036" y="1774"/>
                </a:lnTo>
                <a:lnTo>
                  <a:pt x="2045" y="1770"/>
                </a:lnTo>
                <a:lnTo>
                  <a:pt x="2044" y="1758"/>
                </a:lnTo>
                <a:lnTo>
                  <a:pt x="2034" y="1746"/>
                </a:lnTo>
                <a:lnTo>
                  <a:pt x="2021" y="1743"/>
                </a:lnTo>
                <a:lnTo>
                  <a:pt x="2018" y="1731"/>
                </a:lnTo>
                <a:lnTo>
                  <a:pt x="2034" y="1725"/>
                </a:lnTo>
                <a:lnTo>
                  <a:pt x="2034" y="1718"/>
                </a:lnTo>
                <a:lnTo>
                  <a:pt x="2062" y="1717"/>
                </a:lnTo>
                <a:lnTo>
                  <a:pt x="2065" y="1705"/>
                </a:lnTo>
                <a:lnTo>
                  <a:pt x="2075" y="1704"/>
                </a:lnTo>
                <a:close/>
                <a:moveTo>
                  <a:pt x="1819" y="1757"/>
                </a:moveTo>
                <a:lnTo>
                  <a:pt x="1832" y="1763"/>
                </a:lnTo>
                <a:lnTo>
                  <a:pt x="1840" y="1779"/>
                </a:lnTo>
                <a:lnTo>
                  <a:pt x="1853" y="1777"/>
                </a:lnTo>
                <a:lnTo>
                  <a:pt x="1852" y="1767"/>
                </a:lnTo>
                <a:lnTo>
                  <a:pt x="1862" y="1776"/>
                </a:lnTo>
                <a:lnTo>
                  <a:pt x="1877" y="1776"/>
                </a:lnTo>
                <a:lnTo>
                  <a:pt x="1892" y="1803"/>
                </a:lnTo>
                <a:lnTo>
                  <a:pt x="1877" y="1832"/>
                </a:lnTo>
                <a:lnTo>
                  <a:pt x="1866" y="1825"/>
                </a:lnTo>
                <a:lnTo>
                  <a:pt x="1858" y="1831"/>
                </a:lnTo>
                <a:lnTo>
                  <a:pt x="1856" y="1838"/>
                </a:lnTo>
                <a:lnTo>
                  <a:pt x="1865" y="1841"/>
                </a:lnTo>
                <a:lnTo>
                  <a:pt x="1866" y="1849"/>
                </a:lnTo>
                <a:lnTo>
                  <a:pt x="1842" y="1851"/>
                </a:lnTo>
                <a:lnTo>
                  <a:pt x="1845" y="1861"/>
                </a:lnTo>
                <a:lnTo>
                  <a:pt x="1856" y="1859"/>
                </a:lnTo>
                <a:lnTo>
                  <a:pt x="1846" y="1881"/>
                </a:lnTo>
                <a:lnTo>
                  <a:pt x="1849" y="1900"/>
                </a:lnTo>
                <a:lnTo>
                  <a:pt x="1861" y="1900"/>
                </a:lnTo>
                <a:lnTo>
                  <a:pt x="1868" y="1916"/>
                </a:lnTo>
                <a:lnTo>
                  <a:pt x="1884" y="1917"/>
                </a:lnTo>
                <a:lnTo>
                  <a:pt x="1881" y="1931"/>
                </a:lnTo>
                <a:lnTo>
                  <a:pt x="1888" y="1946"/>
                </a:lnTo>
                <a:lnTo>
                  <a:pt x="1900" y="1949"/>
                </a:lnTo>
                <a:lnTo>
                  <a:pt x="1901" y="1969"/>
                </a:lnTo>
                <a:lnTo>
                  <a:pt x="1894" y="1973"/>
                </a:lnTo>
                <a:lnTo>
                  <a:pt x="1887" y="1967"/>
                </a:lnTo>
                <a:lnTo>
                  <a:pt x="1887" y="2006"/>
                </a:lnTo>
                <a:lnTo>
                  <a:pt x="1895" y="2021"/>
                </a:lnTo>
                <a:lnTo>
                  <a:pt x="1889" y="2029"/>
                </a:lnTo>
                <a:lnTo>
                  <a:pt x="1874" y="2024"/>
                </a:lnTo>
                <a:lnTo>
                  <a:pt x="1885" y="2048"/>
                </a:lnTo>
                <a:lnTo>
                  <a:pt x="1868" y="2051"/>
                </a:lnTo>
                <a:lnTo>
                  <a:pt x="1861" y="2064"/>
                </a:lnTo>
                <a:lnTo>
                  <a:pt x="1849" y="2068"/>
                </a:lnTo>
                <a:lnTo>
                  <a:pt x="1848" y="2087"/>
                </a:lnTo>
                <a:lnTo>
                  <a:pt x="1874" y="2093"/>
                </a:lnTo>
                <a:lnTo>
                  <a:pt x="1866" y="2104"/>
                </a:lnTo>
                <a:lnTo>
                  <a:pt x="1872" y="2109"/>
                </a:lnTo>
                <a:lnTo>
                  <a:pt x="1885" y="2083"/>
                </a:lnTo>
                <a:lnTo>
                  <a:pt x="1905" y="2068"/>
                </a:lnTo>
                <a:lnTo>
                  <a:pt x="1923" y="2078"/>
                </a:lnTo>
                <a:lnTo>
                  <a:pt x="1944" y="2060"/>
                </a:lnTo>
                <a:lnTo>
                  <a:pt x="1928" y="2081"/>
                </a:lnTo>
                <a:lnTo>
                  <a:pt x="1931" y="2090"/>
                </a:lnTo>
                <a:lnTo>
                  <a:pt x="1921" y="2091"/>
                </a:lnTo>
                <a:lnTo>
                  <a:pt x="1928" y="2114"/>
                </a:lnTo>
                <a:lnTo>
                  <a:pt x="1917" y="2127"/>
                </a:lnTo>
                <a:lnTo>
                  <a:pt x="1900" y="2117"/>
                </a:lnTo>
                <a:lnTo>
                  <a:pt x="1895" y="2122"/>
                </a:lnTo>
                <a:lnTo>
                  <a:pt x="1917" y="2165"/>
                </a:lnTo>
                <a:lnTo>
                  <a:pt x="1897" y="2169"/>
                </a:lnTo>
                <a:lnTo>
                  <a:pt x="1885" y="2152"/>
                </a:lnTo>
                <a:lnTo>
                  <a:pt x="1856" y="2171"/>
                </a:lnTo>
                <a:lnTo>
                  <a:pt x="1858" y="2186"/>
                </a:lnTo>
                <a:lnTo>
                  <a:pt x="1869" y="2197"/>
                </a:lnTo>
                <a:lnTo>
                  <a:pt x="1884" y="2178"/>
                </a:lnTo>
                <a:lnTo>
                  <a:pt x="1897" y="2188"/>
                </a:lnTo>
                <a:lnTo>
                  <a:pt x="1900" y="2198"/>
                </a:lnTo>
                <a:lnTo>
                  <a:pt x="1887" y="2208"/>
                </a:lnTo>
                <a:lnTo>
                  <a:pt x="1923" y="2269"/>
                </a:lnTo>
                <a:lnTo>
                  <a:pt x="1923" y="2282"/>
                </a:lnTo>
                <a:lnTo>
                  <a:pt x="1914" y="2283"/>
                </a:lnTo>
                <a:lnTo>
                  <a:pt x="1905" y="2270"/>
                </a:lnTo>
                <a:lnTo>
                  <a:pt x="1871" y="2267"/>
                </a:lnTo>
                <a:lnTo>
                  <a:pt x="1871" y="2259"/>
                </a:lnTo>
                <a:lnTo>
                  <a:pt x="1881" y="2253"/>
                </a:lnTo>
                <a:lnTo>
                  <a:pt x="1868" y="2228"/>
                </a:lnTo>
                <a:lnTo>
                  <a:pt x="1849" y="2240"/>
                </a:lnTo>
                <a:lnTo>
                  <a:pt x="1852" y="2261"/>
                </a:lnTo>
                <a:lnTo>
                  <a:pt x="1846" y="2261"/>
                </a:lnTo>
                <a:lnTo>
                  <a:pt x="1835" y="2259"/>
                </a:lnTo>
                <a:lnTo>
                  <a:pt x="1840" y="2250"/>
                </a:lnTo>
                <a:lnTo>
                  <a:pt x="1838" y="2237"/>
                </a:lnTo>
                <a:lnTo>
                  <a:pt x="1800" y="2228"/>
                </a:lnTo>
                <a:lnTo>
                  <a:pt x="1796" y="2270"/>
                </a:lnTo>
                <a:lnTo>
                  <a:pt x="1809" y="2284"/>
                </a:lnTo>
                <a:lnTo>
                  <a:pt x="1783" y="2308"/>
                </a:lnTo>
                <a:lnTo>
                  <a:pt x="1761" y="2300"/>
                </a:lnTo>
                <a:lnTo>
                  <a:pt x="1748" y="2332"/>
                </a:lnTo>
                <a:lnTo>
                  <a:pt x="1774" y="2375"/>
                </a:lnTo>
                <a:lnTo>
                  <a:pt x="1809" y="2370"/>
                </a:lnTo>
                <a:lnTo>
                  <a:pt x="1822" y="2378"/>
                </a:lnTo>
                <a:lnTo>
                  <a:pt x="1825" y="2385"/>
                </a:lnTo>
                <a:lnTo>
                  <a:pt x="1813" y="2388"/>
                </a:lnTo>
                <a:lnTo>
                  <a:pt x="1813" y="2403"/>
                </a:lnTo>
                <a:lnTo>
                  <a:pt x="1804" y="2388"/>
                </a:lnTo>
                <a:lnTo>
                  <a:pt x="1779" y="2380"/>
                </a:lnTo>
                <a:lnTo>
                  <a:pt x="1771" y="2391"/>
                </a:lnTo>
                <a:lnTo>
                  <a:pt x="1751" y="2387"/>
                </a:lnTo>
                <a:lnTo>
                  <a:pt x="1734" y="2397"/>
                </a:lnTo>
                <a:lnTo>
                  <a:pt x="1731" y="2385"/>
                </a:lnTo>
                <a:lnTo>
                  <a:pt x="1722" y="2398"/>
                </a:lnTo>
                <a:lnTo>
                  <a:pt x="1737" y="2420"/>
                </a:lnTo>
                <a:lnTo>
                  <a:pt x="1753" y="2424"/>
                </a:lnTo>
                <a:lnTo>
                  <a:pt x="1757" y="2434"/>
                </a:lnTo>
                <a:lnTo>
                  <a:pt x="1750" y="2442"/>
                </a:lnTo>
                <a:lnTo>
                  <a:pt x="1738" y="2442"/>
                </a:lnTo>
                <a:lnTo>
                  <a:pt x="1728" y="2433"/>
                </a:lnTo>
                <a:lnTo>
                  <a:pt x="1701" y="2459"/>
                </a:lnTo>
                <a:lnTo>
                  <a:pt x="1668" y="2442"/>
                </a:lnTo>
                <a:lnTo>
                  <a:pt x="1644" y="2456"/>
                </a:lnTo>
                <a:lnTo>
                  <a:pt x="1642" y="2446"/>
                </a:lnTo>
                <a:lnTo>
                  <a:pt x="1650" y="2429"/>
                </a:lnTo>
                <a:lnTo>
                  <a:pt x="1665" y="2427"/>
                </a:lnTo>
                <a:lnTo>
                  <a:pt x="1659" y="2414"/>
                </a:lnTo>
                <a:lnTo>
                  <a:pt x="1691" y="2406"/>
                </a:lnTo>
                <a:lnTo>
                  <a:pt x="1696" y="2397"/>
                </a:lnTo>
                <a:lnTo>
                  <a:pt x="1686" y="2384"/>
                </a:lnTo>
                <a:lnTo>
                  <a:pt x="1662" y="2385"/>
                </a:lnTo>
                <a:lnTo>
                  <a:pt x="1646" y="2377"/>
                </a:lnTo>
                <a:lnTo>
                  <a:pt x="1646" y="2354"/>
                </a:lnTo>
                <a:lnTo>
                  <a:pt x="1653" y="2345"/>
                </a:lnTo>
                <a:lnTo>
                  <a:pt x="1649" y="2333"/>
                </a:lnTo>
                <a:lnTo>
                  <a:pt x="1686" y="2331"/>
                </a:lnTo>
                <a:lnTo>
                  <a:pt x="1685" y="2322"/>
                </a:lnTo>
                <a:lnTo>
                  <a:pt x="1670" y="2316"/>
                </a:lnTo>
                <a:lnTo>
                  <a:pt x="1679" y="2300"/>
                </a:lnTo>
                <a:lnTo>
                  <a:pt x="1653" y="2306"/>
                </a:lnTo>
                <a:lnTo>
                  <a:pt x="1642" y="2300"/>
                </a:lnTo>
                <a:lnTo>
                  <a:pt x="1619" y="2325"/>
                </a:lnTo>
                <a:lnTo>
                  <a:pt x="1606" y="2322"/>
                </a:lnTo>
                <a:lnTo>
                  <a:pt x="1604" y="2306"/>
                </a:lnTo>
                <a:lnTo>
                  <a:pt x="1629" y="2280"/>
                </a:lnTo>
                <a:lnTo>
                  <a:pt x="1611" y="2277"/>
                </a:lnTo>
                <a:lnTo>
                  <a:pt x="1587" y="2306"/>
                </a:lnTo>
                <a:lnTo>
                  <a:pt x="1591" y="2286"/>
                </a:lnTo>
                <a:lnTo>
                  <a:pt x="1578" y="2280"/>
                </a:lnTo>
                <a:lnTo>
                  <a:pt x="1596" y="2277"/>
                </a:lnTo>
                <a:lnTo>
                  <a:pt x="1600" y="2267"/>
                </a:lnTo>
                <a:lnTo>
                  <a:pt x="1636" y="2267"/>
                </a:lnTo>
                <a:lnTo>
                  <a:pt x="1657" y="2259"/>
                </a:lnTo>
                <a:lnTo>
                  <a:pt x="1657" y="2217"/>
                </a:lnTo>
                <a:lnTo>
                  <a:pt x="1676" y="2202"/>
                </a:lnTo>
                <a:lnTo>
                  <a:pt x="1675" y="2188"/>
                </a:lnTo>
                <a:lnTo>
                  <a:pt x="1663" y="2192"/>
                </a:lnTo>
                <a:lnTo>
                  <a:pt x="1659" y="2176"/>
                </a:lnTo>
                <a:lnTo>
                  <a:pt x="1647" y="2172"/>
                </a:lnTo>
                <a:lnTo>
                  <a:pt x="1644" y="2163"/>
                </a:lnTo>
                <a:lnTo>
                  <a:pt x="1663" y="2169"/>
                </a:lnTo>
                <a:lnTo>
                  <a:pt x="1665" y="2158"/>
                </a:lnTo>
                <a:lnTo>
                  <a:pt x="1639" y="2142"/>
                </a:lnTo>
                <a:lnTo>
                  <a:pt x="1620" y="2166"/>
                </a:lnTo>
                <a:lnTo>
                  <a:pt x="1623" y="2186"/>
                </a:lnTo>
                <a:lnTo>
                  <a:pt x="1581" y="2182"/>
                </a:lnTo>
                <a:lnTo>
                  <a:pt x="1578" y="2195"/>
                </a:lnTo>
                <a:lnTo>
                  <a:pt x="1564" y="2186"/>
                </a:lnTo>
                <a:lnTo>
                  <a:pt x="1555" y="2198"/>
                </a:lnTo>
                <a:lnTo>
                  <a:pt x="1562" y="2211"/>
                </a:lnTo>
                <a:lnTo>
                  <a:pt x="1548" y="2207"/>
                </a:lnTo>
                <a:lnTo>
                  <a:pt x="1555" y="2223"/>
                </a:lnTo>
                <a:lnTo>
                  <a:pt x="1544" y="2237"/>
                </a:lnTo>
                <a:lnTo>
                  <a:pt x="1532" y="2237"/>
                </a:lnTo>
                <a:lnTo>
                  <a:pt x="1531" y="2218"/>
                </a:lnTo>
                <a:lnTo>
                  <a:pt x="1515" y="2205"/>
                </a:lnTo>
                <a:lnTo>
                  <a:pt x="1528" y="2191"/>
                </a:lnTo>
                <a:lnTo>
                  <a:pt x="1506" y="2188"/>
                </a:lnTo>
                <a:lnTo>
                  <a:pt x="1483" y="2171"/>
                </a:lnTo>
                <a:lnTo>
                  <a:pt x="1477" y="2155"/>
                </a:lnTo>
                <a:lnTo>
                  <a:pt x="1482" y="2149"/>
                </a:lnTo>
                <a:lnTo>
                  <a:pt x="1470" y="2142"/>
                </a:lnTo>
                <a:lnTo>
                  <a:pt x="1477" y="2136"/>
                </a:lnTo>
                <a:lnTo>
                  <a:pt x="1467" y="2104"/>
                </a:lnTo>
                <a:lnTo>
                  <a:pt x="1474" y="2081"/>
                </a:lnTo>
                <a:lnTo>
                  <a:pt x="1489" y="2071"/>
                </a:lnTo>
                <a:lnTo>
                  <a:pt x="1502" y="2047"/>
                </a:lnTo>
                <a:lnTo>
                  <a:pt x="1516" y="2047"/>
                </a:lnTo>
                <a:lnTo>
                  <a:pt x="1509" y="2034"/>
                </a:lnTo>
                <a:lnTo>
                  <a:pt x="1523" y="2040"/>
                </a:lnTo>
                <a:lnTo>
                  <a:pt x="1515" y="2025"/>
                </a:lnTo>
                <a:lnTo>
                  <a:pt x="1526" y="2032"/>
                </a:lnTo>
                <a:lnTo>
                  <a:pt x="1541" y="2029"/>
                </a:lnTo>
                <a:lnTo>
                  <a:pt x="1541" y="2018"/>
                </a:lnTo>
                <a:lnTo>
                  <a:pt x="1558" y="2001"/>
                </a:lnTo>
                <a:lnTo>
                  <a:pt x="1574" y="2005"/>
                </a:lnTo>
                <a:lnTo>
                  <a:pt x="1591" y="2019"/>
                </a:lnTo>
                <a:lnTo>
                  <a:pt x="1591" y="2029"/>
                </a:lnTo>
                <a:lnTo>
                  <a:pt x="1627" y="2051"/>
                </a:lnTo>
                <a:lnTo>
                  <a:pt x="1643" y="2048"/>
                </a:lnTo>
                <a:lnTo>
                  <a:pt x="1644" y="2041"/>
                </a:lnTo>
                <a:lnTo>
                  <a:pt x="1633" y="2032"/>
                </a:lnTo>
                <a:lnTo>
                  <a:pt x="1659" y="2018"/>
                </a:lnTo>
                <a:lnTo>
                  <a:pt x="1669" y="2032"/>
                </a:lnTo>
                <a:lnTo>
                  <a:pt x="1679" y="2028"/>
                </a:lnTo>
                <a:lnTo>
                  <a:pt x="1682" y="2041"/>
                </a:lnTo>
                <a:lnTo>
                  <a:pt x="1696" y="2034"/>
                </a:lnTo>
                <a:lnTo>
                  <a:pt x="1708" y="2060"/>
                </a:lnTo>
                <a:lnTo>
                  <a:pt x="1727" y="2065"/>
                </a:lnTo>
                <a:lnTo>
                  <a:pt x="1728" y="2052"/>
                </a:lnTo>
                <a:lnTo>
                  <a:pt x="1711" y="2025"/>
                </a:lnTo>
                <a:lnTo>
                  <a:pt x="1717" y="2014"/>
                </a:lnTo>
                <a:lnTo>
                  <a:pt x="1698" y="2019"/>
                </a:lnTo>
                <a:lnTo>
                  <a:pt x="1704" y="2001"/>
                </a:lnTo>
                <a:lnTo>
                  <a:pt x="1691" y="1999"/>
                </a:lnTo>
                <a:lnTo>
                  <a:pt x="1676" y="1965"/>
                </a:lnTo>
                <a:lnTo>
                  <a:pt x="1659" y="1960"/>
                </a:lnTo>
                <a:lnTo>
                  <a:pt x="1666" y="1940"/>
                </a:lnTo>
                <a:lnTo>
                  <a:pt x="1673" y="1949"/>
                </a:lnTo>
                <a:lnTo>
                  <a:pt x="1682" y="1937"/>
                </a:lnTo>
                <a:lnTo>
                  <a:pt x="1681" y="1913"/>
                </a:lnTo>
                <a:lnTo>
                  <a:pt x="1693" y="1904"/>
                </a:lnTo>
                <a:lnTo>
                  <a:pt x="1702" y="1910"/>
                </a:lnTo>
                <a:lnTo>
                  <a:pt x="1693" y="1929"/>
                </a:lnTo>
                <a:lnTo>
                  <a:pt x="1714" y="1917"/>
                </a:lnTo>
                <a:lnTo>
                  <a:pt x="1740" y="1923"/>
                </a:lnTo>
                <a:lnTo>
                  <a:pt x="1740" y="1911"/>
                </a:lnTo>
                <a:lnTo>
                  <a:pt x="1755" y="1927"/>
                </a:lnTo>
                <a:lnTo>
                  <a:pt x="1768" y="1930"/>
                </a:lnTo>
                <a:lnTo>
                  <a:pt x="1774" y="1924"/>
                </a:lnTo>
                <a:lnTo>
                  <a:pt x="1764" y="1920"/>
                </a:lnTo>
                <a:lnTo>
                  <a:pt x="1766" y="1900"/>
                </a:lnTo>
                <a:lnTo>
                  <a:pt x="1774" y="1884"/>
                </a:lnTo>
                <a:lnTo>
                  <a:pt x="1784" y="1880"/>
                </a:lnTo>
                <a:lnTo>
                  <a:pt x="1776" y="1878"/>
                </a:lnTo>
                <a:lnTo>
                  <a:pt x="1776" y="1867"/>
                </a:lnTo>
                <a:lnTo>
                  <a:pt x="1794" y="1862"/>
                </a:lnTo>
                <a:lnTo>
                  <a:pt x="1784" y="1848"/>
                </a:lnTo>
                <a:lnTo>
                  <a:pt x="1799" y="1854"/>
                </a:lnTo>
                <a:lnTo>
                  <a:pt x="1804" y="1845"/>
                </a:lnTo>
                <a:lnTo>
                  <a:pt x="1812" y="1864"/>
                </a:lnTo>
                <a:lnTo>
                  <a:pt x="1822" y="1864"/>
                </a:lnTo>
                <a:lnTo>
                  <a:pt x="1809" y="1841"/>
                </a:lnTo>
                <a:lnTo>
                  <a:pt x="1825" y="1838"/>
                </a:lnTo>
                <a:lnTo>
                  <a:pt x="1822" y="1828"/>
                </a:lnTo>
                <a:lnTo>
                  <a:pt x="1815" y="1835"/>
                </a:lnTo>
                <a:lnTo>
                  <a:pt x="1799" y="1829"/>
                </a:lnTo>
                <a:lnTo>
                  <a:pt x="1806" y="1799"/>
                </a:lnTo>
                <a:lnTo>
                  <a:pt x="1813" y="1799"/>
                </a:lnTo>
                <a:lnTo>
                  <a:pt x="1813" y="1776"/>
                </a:lnTo>
                <a:lnTo>
                  <a:pt x="1829" y="1773"/>
                </a:lnTo>
                <a:lnTo>
                  <a:pt x="1813" y="1763"/>
                </a:lnTo>
                <a:lnTo>
                  <a:pt x="1819" y="1757"/>
                </a:lnTo>
                <a:close/>
                <a:moveTo>
                  <a:pt x="1768" y="1797"/>
                </a:moveTo>
                <a:lnTo>
                  <a:pt x="1777" y="1819"/>
                </a:lnTo>
                <a:lnTo>
                  <a:pt x="1764" y="1842"/>
                </a:lnTo>
                <a:lnTo>
                  <a:pt x="1764" y="1849"/>
                </a:lnTo>
                <a:lnTo>
                  <a:pt x="1774" y="1852"/>
                </a:lnTo>
                <a:lnTo>
                  <a:pt x="1763" y="1854"/>
                </a:lnTo>
                <a:lnTo>
                  <a:pt x="1761" y="1884"/>
                </a:lnTo>
                <a:lnTo>
                  <a:pt x="1731" y="1891"/>
                </a:lnTo>
                <a:lnTo>
                  <a:pt x="1735" y="1884"/>
                </a:lnTo>
                <a:lnTo>
                  <a:pt x="1722" y="1878"/>
                </a:lnTo>
                <a:lnTo>
                  <a:pt x="1715" y="1894"/>
                </a:lnTo>
                <a:lnTo>
                  <a:pt x="1701" y="1898"/>
                </a:lnTo>
                <a:lnTo>
                  <a:pt x="1705" y="1872"/>
                </a:lnTo>
                <a:lnTo>
                  <a:pt x="1712" y="1868"/>
                </a:lnTo>
                <a:lnTo>
                  <a:pt x="1717" y="1874"/>
                </a:lnTo>
                <a:lnTo>
                  <a:pt x="1730" y="1858"/>
                </a:lnTo>
                <a:lnTo>
                  <a:pt x="1728" y="1852"/>
                </a:lnTo>
                <a:lnTo>
                  <a:pt x="1711" y="1854"/>
                </a:lnTo>
                <a:lnTo>
                  <a:pt x="1714" y="1844"/>
                </a:lnTo>
                <a:lnTo>
                  <a:pt x="1741" y="1844"/>
                </a:lnTo>
                <a:lnTo>
                  <a:pt x="1737" y="1823"/>
                </a:lnTo>
                <a:lnTo>
                  <a:pt x="1748" y="1809"/>
                </a:lnTo>
                <a:lnTo>
                  <a:pt x="1758" y="1816"/>
                </a:lnTo>
                <a:lnTo>
                  <a:pt x="1768" y="1797"/>
                </a:lnTo>
                <a:close/>
                <a:moveTo>
                  <a:pt x="484" y="1952"/>
                </a:moveTo>
                <a:lnTo>
                  <a:pt x="493" y="1962"/>
                </a:lnTo>
                <a:lnTo>
                  <a:pt x="510" y="1962"/>
                </a:lnTo>
                <a:lnTo>
                  <a:pt x="512" y="1969"/>
                </a:lnTo>
                <a:lnTo>
                  <a:pt x="519" y="1963"/>
                </a:lnTo>
                <a:lnTo>
                  <a:pt x="523" y="1975"/>
                </a:lnTo>
                <a:lnTo>
                  <a:pt x="526" y="1960"/>
                </a:lnTo>
                <a:lnTo>
                  <a:pt x="538" y="1966"/>
                </a:lnTo>
                <a:lnTo>
                  <a:pt x="530" y="1978"/>
                </a:lnTo>
                <a:lnTo>
                  <a:pt x="543" y="2016"/>
                </a:lnTo>
                <a:lnTo>
                  <a:pt x="535" y="2044"/>
                </a:lnTo>
                <a:lnTo>
                  <a:pt x="538" y="2067"/>
                </a:lnTo>
                <a:lnTo>
                  <a:pt x="528" y="2065"/>
                </a:lnTo>
                <a:lnTo>
                  <a:pt x="510" y="2083"/>
                </a:lnTo>
                <a:lnTo>
                  <a:pt x="497" y="2081"/>
                </a:lnTo>
                <a:lnTo>
                  <a:pt x="492" y="2109"/>
                </a:lnTo>
                <a:lnTo>
                  <a:pt x="510" y="2148"/>
                </a:lnTo>
                <a:lnTo>
                  <a:pt x="520" y="2156"/>
                </a:lnTo>
                <a:lnTo>
                  <a:pt x="510" y="2172"/>
                </a:lnTo>
                <a:lnTo>
                  <a:pt x="538" y="2192"/>
                </a:lnTo>
                <a:lnTo>
                  <a:pt x="549" y="2186"/>
                </a:lnTo>
                <a:lnTo>
                  <a:pt x="568" y="2198"/>
                </a:lnTo>
                <a:lnTo>
                  <a:pt x="571" y="2237"/>
                </a:lnTo>
                <a:lnTo>
                  <a:pt x="587" y="2244"/>
                </a:lnTo>
                <a:lnTo>
                  <a:pt x="601" y="2241"/>
                </a:lnTo>
                <a:lnTo>
                  <a:pt x="607" y="2235"/>
                </a:lnTo>
                <a:lnTo>
                  <a:pt x="595" y="2225"/>
                </a:lnTo>
                <a:lnTo>
                  <a:pt x="627" y="2214"/>
                </a:lnTo>
                <a:lnTo>
                  <a:pt x="626" y="2201"/>
                </a:lnTo>
                <a:lnTo>
                  <a:pt x="649" y="2189"/>
                </a:lnTo>
                <a:lnTo>
                  <a:pt x="696" y="2192"/>
                </a:lnTo>
                <a:lnTo>
                  <a:pt x="698" y="2186"/>
                </a:lnTo>
                <a:lnTo>
                  <a:pt x="715" y="2184"/>
                </a:lnTo>
                <a:lnTo>
                  <a:pt x="722" y="2198"/>
                </a:lnTo>
                <a:lnTo>
                  <a:pt x="741" y="2208"/>
                </a:lnTo>
                <a:lnTo>
                  <a:pt x="745" y="2202"/>
                </a:lnTo>
                <a:lnTo>
                  <a:pt x="767" y="2211"/>
                </a:lnTo>
                <a:lnTo>
                  <a:pt x="777" y="2228"/>
                </a:lnTo>
                <a:lnTo>
                  <a:pt x="768" y="2244"/>
                </a:lnTo>
                <a:lnTo>
                  <a:pt x="775" y="2253"/>
                </a:lnTo>
                <a:lnTo>
                  <a:pt x="767" y="2259"/>
                </a:lnTo>
                <a:lnTo>
                  <a:pt x="754" y="2253"/>
                </a:lnTo>
                <a:lnTo>
                  <a:pt x="752" y="2264"/>
                </a:lnTo>
                <a:lnTo>
                  <a:pt x="763" y="2270"/>
                </a:lnTo>
                <a:lnTo>
                  <a:pt x="750" y="2292"/>
                </a:lnTo>
                <a:lnTo>
                  <a:pt x="764" y="2355"/>
                </a:lnTo>
                <a:lnTo>
                  <a:pt x="760" y="2368"/>
                </a:lnTo>
                <a:lnTo>
                  <a:pt x="748" y="2372"/>
                </a:lnTo>
                <a:lnTo>
                  <a:pt x="726" y="2395"/>
                </a:lnTo>
                <a:lnTo>
                  <a:pt x="722" y="2410"/>
                </a:lnTo>
                <a:lnTo>
                  <a:pt x="767" y="2442"/>
                </a:lnTo>
                <a:lnTo>
                  <a:pt x="755" y="2436"/>
                </a:lnTo>
                <a:lnTo>
                  <a:pt x="755" y="2444"/>
                </a:lnTo>
                <a:lnTo>
                  <a:pt x="744" y="2446"/>
                </a:lnTo>
                <a:lnTo>
                  <a:pt x="737" y="2457"/>
                </a:lnTo>
                <a:lnTo>
                  <a:pt x="724" y="2455"/>
                </a:lnTo>
                <a:lnTo>
                  <a:pt x="726" y="2446"/>
                </a:lnTo>
                <a:lnTo>
                  <a:pt x="711" y="2446"/>
                </a:lnTo>
                <a:lnTo>
                  <a:pt x="706" y="2460"/>
                </a:lnTo>
                <a:lnTo>
                  <a:pt x="698" y="2457"/>
                </a:lnTo>
                <a:lnTo>
                  <a:pt x="709" y="2421"/>
                </a:lnTo>
                <a:lnTo>
                  <a:pt x="692" y="2411"/>
                </a:lnTo>
                <a:lnTo>
                  <a:pt x="677" y="2416"/>
                </a:lnTo>
                <a:lnTo>
                  <a:pt x="683" y="2429"/>
                </a:lnTo>
                <a:lnTo>
                  <a:pt x="679" y="2436"/>
                </a:lnTo>
                <a:lnTo>
                  <a:pt x="672" y="2436"/>
                </a:lnTo>
                <a:lnTo>
                  <a:pt x="666" y="2427"/>
                </a:lnTo>
                <a:lnTo>
                  <a:pt x="652" y="2433"/>
                </a:lnTo>
                <a:lnTo>
                  <a:pt x="646" y="2417"/>
                </a:lnTo>
                <a:lnTo>
                  <a:pt x="637" y="2423"/>
                </a:lnTo>
                <a:lnTo>
                  <a:pt x="644" y="2436"/>
                </a:lnTo>
                <a:lnTo>
                  <a:pt x="637" y="2443"/>
                </a:lnTo>
                <a:lnTo>
                  <a:pt x="618" y="2437"/>
                </a:lnTo>
                <a:lnTo>
                  <a:pt x="591" y="2442"/>
                </a:lnTo>
                <a:lnTo>
                  <a:pt x="584" y="2427"/>
                </a:lnTo>
                <a:lnTo>
                  <a:pt x="592" y="2423"/>
                </a:lnTo>
                <a:lnTo>
                  <a:pt x="592" y="2414"/>
                </a:lnTo>
                <a:lnTo>
                  <a:pt x="579" y="2411"/>
                </a:lnTo>
                <a:lnTo>
                  <a:pt x="569" y="2365"/>
                </a:lnTo>
                <a:lnTo>
                  <a:pt x="577" y="2328"/>
                </a:lnTo>
                <a:lnTo>
                  <a:pt x="588" y="2310"/>
                </a:lnTo>
                <a:lnTo>
                  <a:pt x="581" y="2302"/>
                </a:lnTo>
                <a:lnTo>
                  <a:pt x="542" y="2305"/>
                </a:lnTo>
                <a:lnTo>
                  <a:pt x="502" y="2325"/>
                </a:lnTo>
                <a:lnTo>
                  <a:pt x="515" y="2391"/>
                </a:lnTo>
                <a:lnTo>
                  <a:pt x="506" y="2406"/>
                </a:lnTo>
                <a:lnTo>
                  <a:pt x="477" y="2416"/>
                </a:lnTo>
                <a:lnTo>
                  <a:pt x="422" y="2404"/>
                </a:lnTo>
                <a:lnTo>
                  <a:pt x="430" y="2391"/>
                </a:lnTo>
                <a:lnTo>
                  <a:pt x="411" y="2384"/>
                </a:lnTo>
                <a:lnTo>
                  <a:pt x="421" y="2374"/>
                </a:lnTo>
                <a:lnTo>
                  <a:pt x="414" y="2362"/>
                </a:lnTo>
                <a:lnTo>
                  <a:pt x="388" y="2361"/>
                </a:lnTo>
                <a:lnTo>
                  <a:pt x="385" y="2345"/>
                </a:lnTo>
                <a:lnTo>
                  <a:pt x="395" y="2342"/>
                </a:lnTo>
                <a:lnTo>
                  <a:pt x="399" y="2332"/>
                </a:lnTo>
                <a:lnTo>
                  <a:pt x="394" y="2322"/>
                </a:lnTo>
                <a:lnTo>
                  <a:pt x="414" y="2318"/>
                </a:lnTo>
                <a:lnTo>
                  <a:pt x="402" y="2282"/>
                </a:lnTo>
                <a:lnTo>
                  <a:pt x="389" y="2277"/>
                </a:lnTo>
                <a:lnTo>
                  <a:pt x="382" y="2264"/>
                </a:lnTo>
                <a:lnTo>
                  <a:pt x="386" y="2238"/>
                </a:lnTo>
                <a:lnTo>
                  <a:pt x="372" y="2233"/>
                </a:lnTo>
                <a:lnTo>
                  <a:pt x="373" y="2220"/>
                </a:lnTo>
                <a:lnTo>
                  <a:pt x="347" y="2186"/>
                </a:lnTo>
                <a:lnTo>
                  <a:pt x="337" y="2136"/>
                </a:lnTo>
                <a:lnTo>
                  <a:pt x="355" y="2119"/>
                </a:lnTo>
                <a:lnTo>
                  <a:pt x="350" y="2106"/>
                </a:lnTo>
                <a:lnTo>
                  <a:pt x="356" y="2100"/>
                </a:lnTo>
                <a:lnTo>
                  <a:pt x="373" y="2099"/>
                </a:lnTo>
                <a:lnTo>
                  <a:pt x="371" y="2083"/>
                </a:lnTo>
                <a:lnTo>
                  <a:pt x="381" y="2065"/>
                </a:lnTo>
                <a:lnTo>
                  <a:pt x="375" y="2061"/>
                </a:lnTo>
                <a:lnTo>
                  <a:pt x="394" y="2051"/>
                </a:lnTo>
                <a:lnTo>
                  <a:pt x="396" y="2035"/>
                </a:lnTo>
                <a:lnTo>
                  <a:pt x="404" y="2047"/>
                </a:lnTo>
                <a:lnTo>
                  <a:pt x="432" y="2042"/>
                </a:lnTo>
                <a:lnTo>
                  <a:pt x="415" y="2019"/>
                </a:lnTo>
                <a:lnTo>
                  <a:pt x="415" y="2003"/>
                </a:lnTo>
                <a:lnTo>
                  <a:pt x="425" y="2003"/>
                </a:lnTo>
                <a:lnTo>
                  <a:pt x="418" y="1991"/>
                </a:lnTo>
                <a:lnTo>
                  <a:pt x="437" y="1985"/>
                </a:lnTo>
                <a:lnTo>
                  <a:pt x="435" y="1973"/>
                </a:lnTo>
                <a:lnTo>
                  <a:pt x="444" y="1962"/>
                </a:lnTo>
                <a:lnTo>
                  <a:pt x="484" y="1952"/>
                </a:lnTo>
                <a:close/>
                <a:moveTo>
                  <a:pt x="716" y="2002"/>
                </a:moveTo>
                <a:lnTo>
                  <a:pt x="721" y="2015"/>
                </a:lnTo>
                <a:lnTo>
                  <a:pt x="708" y="2045"/>
                </a:lnTo>
                <a:lnTo>
                  <a:pt x="692" y="2060"/>
                </a:lnTo>
                <a:lnTo>
                  <a:pt x="682" y="2116"/>
                </a:lnTo>
                <a:lnTo>
                  <a:pt x="705" y="2122"/>
                </a:lnTo>
                <a:lnTo>
                  <a:pt x="703" y="2084"/>
                </a:lnTo>
                <a:lnTo>
                  <a:pt x="726" y="2052"/>
                </a:lnTo>
                <a:lnTo>
                  <a:pt x="744" y="2055"/>
                </a:lnTo>
                <a:lnTo>
                  <a:pt x="748" y="2084"/>
                </a:lnTo>
                <a:lnTo>
                  <a:pt x="760" y="2080"/>
                </a:lnTo>
                <a:lnTo>
                  <a:pt x="778" y="2103"/>
                </a:lnTo>
                <a:lnTo>
                  <a:pt x="775" y="2127"/>
                </a:lnTo>
                <a:lnTo>
                  <a:pt x="763" y="2133"/>
                </a:lnTo>
                <a:lnTo>
                  <a:pt x="757" y="2148"/>
                </a:lnTo>
                <a:lnTo>
                  <a:pt x="770" y="2142"/>
                </a:lnTo>
                <a:lnTo>
                  <a:pt x="774" y="2155"/>
                </a:lnTo>
                <a:lnTo>
                  <a:pt x="767" y="2162"/>
                </a:lnTo>
                <a:lnTo>
                  <a:pt x="793" y="2162"/>
                </a:lnTo>
                <a:lnTo>
                  <a:pt x="794" y="2175"/>
                </a:lnTo>
                <a:lnTo>
                  <a:pt x="810" y="2179"/>
                </a:lnTo>
                <a:lnTo>
                  <a:pt x="813" y="2197"/>
                </a:lnTo>
                <a:lnTo>
                  <a:pt x="797" y="2197"/>
                </a:lnTo>
                <a:lnTo>
                  <a:pt x="788" y="2182"/>
                </a:lnTo>
                <a:lnTo>
                  <a:pt x="775" y="2192"/>
                </a:lnTo>
                <a:lnTo>
                  <a:pt x="758" y="2175"/>
                </a:lnTo>
                <a:lnTo>
                  <a:pt x="744" y="2181"/>
                </a:lnTo>
                <a:lnTo>
                  <a:pt x="702" y="2153"/>
                </a:lnTo>
                <a:lnTo>
                  <a:pt x="696" y="2175"/>
                </a:lnTo>
                <a:lnTo>
                  <a:pt x="672" y="2181"/>
                </a:lnTo>
                <a:lnTo>
                  <a:pt x="643" y="2181"/>
                </a:lnTo>
                <a:lnTo>
                  <a:pt x="613" y="2165"/>
                </a:lnTo>
                <a:lnTo>
                  <a:pt x="617" y="2159"/>
                </a:lnTo>
                <a:lnTo>
                  <a:pt x="604" y="2146"/>
                </a:lnTo>
                <a:lnTo>
                  <a:pt x="600" y="2125"/>
                </a:lnTo>
                <a:lnTo>
                  <a:pt x="603" y="2107"/>
                </a:lnTo>
                <a:lnTo>
                  <a:pt x="626" y="2093"/>
                </a:lnTo>
                <a:lnTo>
                  <a:pt x="628" y="2077"/>
                </a:lnTo>
                <a:lnTo>
                  <a:pt x="649" y="2061"/>
                </a:lnTo>
                <a:lnTo>
                  <a:pt x="650" y="2042"/>
                </a:lnTo>
                <a:lnTo>
                  <a:pt x="662" y="2025"/>
                </a:lnTo>
                <a:lnTo>
                  <a:pt x="693" y="2006"/>
                </a:lnTo>
                <a:lnTo>
                  <a:pt x="705" y="2009"/>
                </a:lnTo>
                <a:lnTo>
                  <a:pt x="716" y="2002"/>
                </a:lnTo>
                <a:close/>
                <a:moveTo>
                  <a:pt x="1005" y="2130"/>
                </a:moveTo>
                <a:lnTo>
                  <a:pt x="1046" y="2148"/>
                </a:lnTo>
                <a:lnTo>
                  <a:pt x="1061" y="2162"/>
                </a:lnTo>
                <a:lnTo>
                  <a:pt x="1057" y="2168"/>
                </a:lnTo>
                <a:lnTo>
                  <a:pt x="1016" y="2166"/>
                </a:lnTo>
                <a:lnTo>
                  <a:pt x="1005" y="2174"/>
                </a:lnTo>
                <a:lnTo>
                  <a:pt x="997" y="2197"/>
                </a:lnTo>
                <a:lnTo>
                  <a:pt x="979" y="2202"/>
                </a:lnTo>
                <a:lnTo>
                  <a:pt x="970" y="2189"/>
                </a:lnTo>
                <a:lnTo>
                  <a:pt x="977" y="2179"/>
                </a:lnTo>
                <a:lnTo>
                  <a:pt x="954" y="2174"/>
                </a:lnTo>
                <a:lnTo>
                  <a:pt x="948" y="2150"/>
                </a:lnTo>
                <a:lnTo>
                  <a:pt x="1005" y="2130"/>
                </a:lnTo>
                <a:close/>
                <a:moveTo>
                  <a:pt x="1068" y="2169"/>
                </a:moveTo>
                <a:lnTo>
                  <a:pt x="1090" y="2205"/>
                </a:lnTo>
                <a:lnTo>
                  <a:pt x="1117" y="2221"/>
                </a:lnTo>
                <a:lnTo>
                  <a:pt x="1107" y="2235"/>
                </a:lnTo>
                <a:lnTo>
                  <a:pt x="1071" y="2233"/>
                </a:lnTo>
                <a:lnTo>
                  <a:pt x="1081" y="2253"/>
                </a:lnTo>
                <a:lnTo>
                  <a:pt x="1075" y="2266"/>
                </a:lnTo>
                <a:lnTo>
                  <a:pt x="1067" y="2253"/>
                </a:lnTo>
                <a:lnTo>
                  <a:pt x="1045" y="2253"/>
                </a:lnTo>
                <a:lnTo>
                  <a:pt x="1044" y="2238"/>
                </a:lnTo>
                <a:lnTo>
                  <a:pt x="1022" y="2240"/>
                </a:lnTo>
                <a:lnTo>
                  <a:pt x="1019" y="2233"/>
                </a:lnTo>
                <a:lnTo>
                  <a:pt x="1032" y="2230"/>
                </a:lnTo>
                <a:lnTo>
                  <a:pt x="1028" y="2224"/>
                </a:lnTo>
                <a:lnTo>
                  <a:pt x="1003" y="2217"/>
                </a:lnTo>
                <a:lnTo>
                  <a:pt x="1006" y="2202"/>
                </a:lnTo>
                <a:lnTo>
                  <a:pt x="1013" y="2211"/>
                </a:lnTo>
                <a:lnTo>
                  <a:pt x="1028" y="2210"/>
                </a:lnTo>
                <a:lnTo>
                  <a:pt x="1016" y="2199"/>
                </a:lnTo>
                <a:lnTo>
                  <a:pt x="1032" y="2176"/>
                </a:lnTo>
                <a:lnTo>
                  <a:pt x="1068" y="2169"/>
                </a:lnTo>
                <a:close/>
                <a:moveTo>
                  <a:pt x="1489" y="2218"/>
                </a:moveTo>
                <a:lnTo>
                  <a:pt x="1490" y="2224"/>
                </a:lnTo>
                <a:lnTo>
                  <a:pt x="1477" y="2231"/>
                </a:lnTo>
                <a:lnTo>
                  <a:pt x="1485" y="2238"/>
                </a:lnTo>
                <a:lnTo>
                  <a:pt x="1486" y="2230"/>
                </a:lnTo>
                <a:lnTo>
                  <a:pt x="1493" y="2231"/>
                </a:lnTo>
                <a:lnTo>
                  <a:pt x="1489" y="2240"/>
                </a:lnTo>
                <a:lnTo>
                  <a:pt x="1502" y="2254"/>
                </a:lnTo>
                <a:lnTo>
                  <a:pt x="1503" y="2292"/>
                </a:lnTo>
                <a:lnTo>
                  <a:pt x="1525" y="2287"/>
                </a:lnTo>
                <a:lnTo>
                  <a:pt x="1535" y="2303"/>
                </a:lnTo>
                <a:lnTo>
                  <a:pt x="1529" y="2323"/>
                </a:lnTo>
                <a:lnTo>
                  <a:pt x="1495" y="2344"/>
                </a:lnTo>
                <a:lnTo>
                  <a:pt x="1483" y="2335"/>
                </a:lnTo>
                <a:lnTo>
                  <a:pt x="1460" y="2336"/>
                </a:lnTo>
                <a:lnTo>
                  <a:pt x="1466" y="2331"/>
                </a:lnTo>
                <a:lnTo>
                  <a:pt x="1460" y="2319"/>
                </a:lnTo>
                <a:lnTo>
                  <a:pt x="1470" y="2315"/>
                </a:lnTo>
                <a:lnTo>
                  <a:pt x="1446" y="2283"/>
                </a:lnTo>
                <a:lnTo>
                  <a:pt x="1451" y="2273"/>
                </a:lnTo>
                <a:lnTo>
                  <a:pt x="1450" y="2241"/>
                </a:lnTo>
                <a:lnTo>
                  <a:pt x="1460" y="2253"/>
                </a:lnTo>
                <a:lnTo>
                  <a:pt x="1459" y="2274"/>
                </a:lnTo>
                <a:lnTo>
                  <a:pt x="1472" y="2267"/>
                </a:lnTo>
                <a:lnTo>
                  <a:pt x="1469" y="2248"/>
                </a:lnTo>
                <a:lnTo>
                  <a:pt x="1489" y="2260"/>
                </a:lnTo>
                <a:lnTo>
                  <a:pt x="1477" y="2241"/>
                </a:lnTo>
                <a:lnTo>
                  <a:pt x="1461" y="2246"/>
                </a:lnTo>
                <a:lnTo>
                  <a:pt x="1457" y="2233"/>
                </a:lnTo>
                <a:lnTo>
                  <a:pt x="1461" y="2218"/>
                </a:lnTo>
                <a:lnTo>
                  <a:pt x="1489" y="2218"/>
                </a:lnTo>
                <a:close/>
                <a:moveTo>
                  <a:pt x="1082" y="2557"/>
                </a:moveTo>
                <a:lnTo>
                  <a:pt x="1104" y="2574"/>
                </a:lnTo>
                <a:lnTo>
                  <a:pt x="1116" y="2571"/>
                </a:lnTo>
                <a:lnTo>
                  <a:pt x="1133" y="2586"/>
                </a:lnTo>
                <a:lnTo>
                  <a:pt x="1129" y="2596"/>
                </a:lnTo>
                <a:lnTo>
                  <a:pt x="1116" y="2599"/>
                </a:lnTo>
                <a:lnTo>
                  <a:pt x="1127" y="2604"/>
                </a:lnTo>
                <a:lnTo>
                  <a:pt x="1133" y="2615"/>
                </a:lnTo>
                <a:lnTo>
                  <a:pt x="1149" y="2586"/>
                </a:lnTo>
                <a:lnTo>
                  <a:pt x="1173" y="2584"/>
                </a:lnTo>
                <a:lnTo>
                  <a:pt x="1163" y="2594"/>
                </a:lnTo>
                <a:lnTo>
                  <a:pt x="1169" y="2602"/>
                </a:lnTo>
                <a:lnTo>
                  <a:pt x="1155" y="2610"/>
                </a:lnTo>
                <a:lnTo>
                  <a:pt x="1157" y="2626"/>
                </a:lnTo>
                <a:lnTo>
                  <a:pt x="1127" y="2625"/>
                </a:lnTo>
                <a:lnTo>
                  <a:pt x="1126" y="2616"/>
                </a:lnTo>
                <a:lnTo>
                  <a:pt x="1111" y="2610"/>
                </a:lnTo>
                <a:lnTo>
                  <a:pt x="1100" y="2626"/>
                </a:lnTo>
                <a:lnTo>
                  <a:pt x="1081" y="2627"/>
                </a:lnTo>
                <a:lnTo>
                  <a:pt x="1078" y="2643"/>
                </a:lnTo>
                <a:lnTo>
                  <a:pt x="1061" y="2640"/>
                </a:lnTo>
                <a:lnTo>
                  <a:pt x="1057" y="2630"/>
                </a:lnTo>
                <a:lnTo>
                  <a:pt x="1077" y="2627"/>
                </a:lnTo>
                <a:lnTo>
                  <a:pt x="1077" y="2617"/>
                </a:lnTo>
                <a:lnTo>
                  <a:pt x="1062" y="2607"/>
                </a:lnTo>
                <a:lnTo>
                  <a:pt x="1068" y="2594"/>
                </a:lnTo>
                <a:lnTo>
                  <a:pt x="1052" y="2603"/>
                </a:lnTo>
                <a:lnTo>
                  <a:pt x="1044" y="2590"/>
                </a:lnTo>
                <a:lnTo>
                  <a:pt x="1064" y="2583"/>
                </a:lnTo>
                <a:lnTo>
                  <a:pt x="1052" y="2566"/>
                </a:lnTo>
                <a:lnTo>
                  <a:pt x="1061" y="2558"/>
                </a:lnTo>
                <a:lnTo>
                  <a:pt x="1082" y="2557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6" name="Freeform 20">
            <a:extLst>
              <a:ext uri="{FF2B5EF4-FFF2-40B4-BE49-F238E27FC236}">
                <a16:creationId xmlns:a16="http://schemas.microsoft.com/office/drawing/2014/main" id="{A7B9E414-38D6-F848-8110-9515F4C0EBAF}"/>
              </a:ext>
            </a:extLst>
          </p:cNvPr>
          <p:cNvSpPr>
            <a:spLocks noEditPoints="1"/>
          </p:cNvSpPr>
          <p:nvPr/>
        </p:nvSpPr>
        <p:spPr bwMode="auto">
          <a:xfrm>
            <a:off x="3323661" y="5642615"/>
            <a:ext cx="713464" cy="387752"/>
          </a:xfrm>
          <a:custGeom>
            <a:avLst/>
            <a:gdLst>
              <a:gd name="T0" fmla="*/ 1355 w 1381"/>
              <a:gd name="T1" fmla="*/ 105 h 751"/>
              <a:gd name="T2" fmla="*/ 1371 w 1381"/>
              <a:gd name="T3" fmla="*/ 113 h 751"/>
              <a:gd name="T4" fmla="*/ 1330 w 1381"/>
              <a:gd name="T5" fmla="*/ 147 h 751"/>
              <a:gd name="T6" fmla="*/ 1350 w 1381"/>
              <a:gd name="T7" fmla="*/ 81 h 751"/>
              <a:gd name="T8" fmla="*/ 1211 w 1381"/>
              <a:gd name="T9" fmla="*/ 394 h 751"/>
              <a:gd name="T10" fmla="*/ 1160 w 1381"/>
              <a:gd name="T11" fmla="*/ 500 h 751"/>
              <a:gd name="T12" fmla="*/ 1046 w 1381"/>
              <a:gd name="T13" fmla="*/ 525 h 751"/>
              <a:gd name="T14" fmla="*/ 878 w 1381"/>
              <a:gd name="T15" fmla="*/ 605 h 751"/>
              <a:gd name="T16" fmla="*/ 780 w 1381"/>
              <a:gd name="T17" fmla="*/ 643 h 751"/>
              <a:gd name="T18" fmla="*/ 729 w 1381"/>
              <a:gd name="T19" fmla="*/ 662 h 751"/>
              <a:gd name="T20" fmla="*/ 688 w 1381"/>
              <a:gd name="T21" fmla="*/ 675 h 751"/>
              <a:gd name="T22" fmla="*/ 594 w 1381"/>
              <a:gd name="T23" fmla="*/ 676 h 751"/>
              <a:gd name="T24" fmla="*/ 494 w 1381"/>
              <a:gd name="T25" fmla="*/ 659 h 751"/>
              <a:gd name="T26" fmla="*/ 418 w 1381"/>
              <a:gd name="T27" fmla="*/ 652 h 751"/>
              <a:gd name="T28" fmla="*/ 228 w 1381"/>
              <a:gd name="T29" fmla="*/ 695 h 751"/>
              <a:gd name="T30" fmla="*/ 212 w 1381"/>
              <a:gd name="T31" fmla="*/ 739 h 751"/>
              <a:gd name="T32" fmla="*/ 170 w 1381"/>
              <a:gd name="T33" fmla="*/ 739 h 751"/>
              <a:gd name="T34" fmla="*/ 121 w 1381"/>
              <a:gd name="T35" fmla="*/ 667 h 751"/>
              <a:gd name="T36" fmla="*/ 0 w 1381"/>
              <a:gd name="T37" fmla="*/ 562 h 751"/>
              <a:gd name="T38" fmla="*/ 7 w 1381"/>
              <a:gd name="T39" fmla="*/ 457 h 751"/>
              <a:gd name="T40" fmla="*/ 82 w 1381"/>
              <a:gd name="T41" fmla="*/ 386 h 751"/>
              <a:gd name="T42" fmla="*/ 164 w 1381"/>
              <a:gd name="T43" fmla="*/ 313 h 751"/>
              <a:gd name="T44" fmla="*/ 249 w 1381"/>
              <a:gd name="T45" fmla="*/ 200 h 751"/>
              <a:gd name="T46" fmla="*/ 324 w 1381"/>
              <a:gd name="T47" fmla="*/ 186 h 751"/>
              <a:gd name="T48" fmla="*/ 382 w 1381"/>
              <a:gd name="T49" fmla="*/ 153 h 751"/>
              <a:gd name="T50" fmla="*/ 424 w 1381"/>
              <a:gd name="T51" fmla="*/ 150 h 751"/>
              <a:gd name="T52" fmla="*/ 545 w 1381"/>
              <a:gd name="T53" fmla="*/ 111 h 751"/>
              <a:gd name="T54" fmla="*/ 601 w 1381"/>
              <a:gd name="T55" fmla="*/ 100 h 751"/>
              <a:gd name="T56" fmla="*/ 662 w 1381"/>
              <a:gd name="T57" fmla="*/ 91 h 751"/>
              <a:gd name="T58" fmla="*/ 737 w 1381"/>
              <a:gd name="T59" fmla="*/ 61 h 751"/>
              <a:gd name="T60" fmla="*/ 823 w 1381"/>
              <a:gd name="T61" fmla="*/ 19 h 751"/>
              <a:gd name="T62" fmla="*/ 876 w 1381"/>
              <a:gd name="T63" fmla="*/ 26 h 751"/>
              <a:gd name="T64" fmla="*/ 1018 w 1381"/>
              <a:gd name="T65" fmla="*/ 16 h 751"/>
              <a:gd name="T66" fmla="*/ 1081 w 1381"/>
              <a:gd name="T67" fmla="*/ 20 h 751"/>
              <a:gd name="T68" fmla="*/ 1133 w 1381"/>
              <a:gd name="T69" fmla="*/ 36 h 751"/>
              <a:gd name="T70" fmla="*/ 1186 w 1381"/>
              <a:gd name="T71" fmla="*/ 82 h 751"/>
              <a:gd name="T72" fmla="*/ 1263 w 1381"/>
              <a:gd name="T73" fmla="*/ 89 h 751"/>
              <a:gd name="T74" fmla="*/ 1280 w 1381"/>
              <a:gd name="T75" fmla="*/ 130 h 751"/>
              <a:gd name="T76" fmla="*/ 1258 w 1381"/>
              <a:gd name="T77" fmla="*/ 169 h 751"/>
              <a:gd name="T78" fmla="*/ 1317 w 1381"/>
              <a:gd name="T79" fmla="*/ 202 h 751"/>
              <a:gd name="T80" fmla="*/ 1309 w 1381"/>
              <a:gd name="T81" fmla="*/ 215 h 751"/>
              <a:gd name="T82" fmla="*/ 1319 w 1381"/>
              <a:gd name="T83" fmla="*/ 274 h 751"/>
              <a:gd name="T84" fmla="*/ 1299 w 1381"/>
              <a:gd name="T85" fmla="*/ 273 h 7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</a:cxnLst>
            <a:rect l="0" t="0" r="r" b="b"/>
            <a:pathLst>
              <a:path w="1381" h="751">
                <a:moveTo>
                  <a:pt x="1350" y="81"/>
                </a:moveTo>
                <a:lnTo>
                  <a:pt x="1362" y="94"/>
                </a:lnTo>
                <a:lnTo>
                  <a:pt x="1355" y="105"/>
                </a:lnTo>
                <a:lnTo>
                  <a:pt x="1369" y="100"/>
                </a:lnTo>
                <a:lnTo>
                  <a:pt x="1381" y="104"/>
                </a:lnTo>
                <a:lnTo>
                  <a:pt x="1371" y="113"/>
                </a:lnTo>
                <a:lnTo>
                  <a:pt x="1378" y="134"/>
                </a:lnTo>
                <a:lnTo>
                  <a:pt x="1368" y="156"/>
                </a:lnTo>
                <a:lnTo>
                  <a:pt x="1330" y="147"/>
                </a:lnTo>
                <a:lnTo>
                  <a:pt x="1323" y="121"/>
                </a:lnTo>
                <a:lnTo>
                  <a:pt x="1337" y="85"/>
                </a:lnTo>
                <a:lnTo>
                  <a:pt x="1350" y="81"/>
                </a:lnTo>
                <a:close/>
                <a:moveTo>
                  <a:pt x="1267" y="352"/>
                </a:moveTo>
                <a:lnTo>
                  <a:pt x="1241" y="362"/>
                </a:lnTo>
                <a:lnTo>
                  <a:pt x="1211" y="394"/>
                </a:lnTo>
                <a:lnTo>
                  <a:pt x="1202" y="430"/>
                </a:lnTo>
                <a:lnTo>
                  <a:pt x="1157" y="474"/>
                </a:lnTo>
                <a:lnTo>
                  <a:pt x="1160" y="500"/>
                </a:lnTo>
                <a:lnTo>
                  <a:pt x="1137" y="526"/>
                </a:lnTo>
                <a:lnTo>
                  <a:pt x="1098" y="535"/>
                </a:lnTo>
                <a:lnTo>
                  <a:pt x="1046" y="525"/>
                </a:lnTo>
                <a:lnTo>
                  <a:pt x="990" y="584"/>
                </a:lnTo>
                <a:lnTo>
                  <a:pt x="945" y="587"/>
                </a:lnTo>
                <a:lnTo>
                  <a:pt x="878" y="605"/>
                </a:lnTo>
                <a:lnTo>
                  <a:pt x="863" y="598"/>
                </a:lnTo>
                <a:lnTo>
                  <a:pt x="827" y="604"/>
                </a:lnTo>
                <a:lnTo>
                  <a:pt x="780" y="643"/>
                </a:lnTo>
                <a:lnTo>
                  <a:pt x="778" y="656"/>
                </a:lnTo>
                <a:lnTo>
                  <a:pt x="745" y="669"/>
                </a:lnTo>
                <a:lnTo>
                  <a:pt x="729" y="662"/>
                </a:lnTo>
                <a:lnTo>
                  <a:pt x="728" y="653"/>
                </a:lnTo>
                <a:lnTo>
                  <a:pt x="696" y="652"/>
                </a:lnTo>
                <a:lnTo>
                  <a:pt x="688" y="675"/>
                </a:lnTo>
                <a:lnTo>
                  <a:pt x="662" y="659"/>
                </a:lnTo>
                <a:lnTo>
                  <a:pt x="623" y="662"/>
                </a:lnTo>
                <a:lnTo>
                  <a:pt x="594" y="676"/>
                </a:lnTo>
                <a:lnTo>
                  <a:pt x="528" y="692"/>
                </a:lnTo>
                <a:lnTo>
                  <a:pt x="507" y="662"/>
                </a:lnTo>
                <a:lnTo>
                  <a:pt x="494" y="659"/>
                </a:lnTo>
                <a:lnTo>
                  <a:pt x="453" y="670"/>
                </a:lnTo>
                <a:lnTo>
                  <a:pt x="428" y="650"/>
                </a:lnTo>
                <a:lnTo>
                  <a:pt x="418" y="652"/>
                </a:lnTo>
                <a:lnTo>
                  <a:pt x="359" y="679"/>
                </a:lnTo>
                <a:lnTo>
                  <a:pt x="283" y="659"/>
                </a:lnTo>
                <a:lnTo>
                  <a:pt x="228" y="695"/>
                </a:lnTo>
                <a:lnTo>
                  <a:pt x="228" y="748"/>
                </a:lnTo>
                <a:lnTo>
                  <a:pt x="218" y="751"/>
                </a:lnTo>
                <a:lnTo>
                  <a:pt x="212" y="739"/>
                </a:lnTo>
                <a:lnTo>
                  <a:pt x="203" y="739"/>
                </a:lnTo>
                <a:lnTo>
                  <a:pt x="186" y="751"/>
                </a:lnTo>
                <a:lnTo>
                  <a:pt x="170" y="739"/>
                </a:lnTo>
                <a:lnTo>
                  <a:pt x="174" y="719"/>
                </a:lnTo>
                <a:lnTo>
                  <a:pt x="159" y="719"/>
                </a:lnTo>
                <a:lnTo>
                  <a:pt x="121" y="667"/>
                </a:lnTo>
                <a:lnTo>
                  <a:pt x="66" y="644"/>
                </a:lnTo>
                <a:lnTo>
                  <a:pt x="33" y="617"/>
                </a:lnTo>
                <a:lnTo>
                  <a:pt x="0" y="562"/>
                </a:lnTo>
                <a:lnTo>
                  <a:pt x="10" y="503"/>
                </a:lnTo>
                <a:lnTo>
                  <a:pt x="0" y="470"/>
                </a:lnTo>
                <a:lnTo>
                  <a:pt x="7" y="457"/>
                </a:lnTo>
                <a:lnTo>
                  <a:pt x="32" y="444"/>
                </a:lnTo>
                <a:lnTo>
                  <a:pt x="32" y="418"/>
                </a:lnTo>
                <a:lnTo>
                  <a:pt x="82" y="386"/>
                </a:lnTo>
                <a:lnTo>
                  <a:pt x="104" y="353"/>
                </a:lnTo>
                <a:lnTo>
                  <a:pt x="125" y="358"/>
                </a:lnTo>
                <a:lnTo>
                  <a:pt x="164" y="313"/>
                </a:lnTo>
                <a:lnTo>
                  <a:pt x="172" y="261"/>
                </a:lnTo>
                <a:lnTo>
                  <a:pt x="248" y="231"/>
                </a:lnTo>
                <a:lnTo>
                  <a:pt x="249" y="200"/>
                </a:lnTo>
                <a:lnTo>
                  <a:pt x="255" y="196"/>
                </a:lnTo>
                <a:lnTo>
                  <a:pt x="291" y="195"/>
                </a:lnTo>
                <a:lnTo>
                  <a:pt x="324" y="186"/>
                </a:lnTo>
                <a:lnTo>
                  <a:pt x="329" y="176"/>
                </a:lnTo>
                <a:lnTo>
                  <a:pt x="352" y="177"/>
                </a:lnTo>
                <a:lnTo>
                  <a:pt x="382" y="153"/>
                </a:lnTo>
                <a:lnTo>
                  <a:pt x="391" y="153"/>
                </a:lnTo>
                <a:lnTo>
                  <a:pt x="404" y="166"/>
                </a:lnTo>
                <a:lnTo>
                  <a:pt x="424" y="150"/>
                </a:lnTo>
                <a:lnTo>
                  <a:pt x="499" y="131"/>
                </a:lnTo>
                <a:lnTo>
                  <a:pt x="522" y="113"/>
                </a:lnTo>
                <a:lnTo>
                  <a:pt x="545" y="111"/>
                </a:lnTo>
                <a:lnTo>
                  <a:pt x="552" y="97"/>
                </a:lnTo>
                <a:lnTo>
                  <a:pt x="565" y="89"/>
                </a:lnTo>
                <a:lnTo>
                  <a:pt x="601" y="100"/>
                </a:lnTo>
                <a:lnTo>
                  <a:pt x="624" y="97"/>
                </a:lnTo>
                <a:lnTo>
                  <a:pt x="644" y="82"/>
                </a:lnTo>
                <a:lnTo>
                  <a:pt x="662" y="91"/>
                </a:lnTo>
                <a:lnTo>
                  <a:pt x="685" y="78"/>
                </a:lnTo>
                <a:lnTo>
                  <a:pt x="722" y="81"/>
                </a:lnTo>
                <a:lnTo>
                  <a:pt x="737" y="61"/>
                </a:lnTo>
                <a:lnTo>
                  <a:pt x="803" y="55"/>
                </a:lnTo>
                <a:lnTo>
                  <a:pt x="804" y="40"/>
                </a:lnTo>
                <a:lnTo>
                  <a:pt x="823" y="19"/>
                </a:lnTo>
                <a:lnTo>
                  <a:pt x="856" y="46"/>
                </a:lnTo>
                <a:lnTo>
                  <a:pt x="872" y="42"/>
                </a:lnTo>
                <a:lnTo>
                  <a:pt x="876" y="26"/>
                </a:lnTo>
                <a:lnTo>
                  <a:pt x="892" y="32"/>
                </a:lnTo>
                <a:lnTo>
                  <a:pt x="960" y="10"/>
                </a:lnTo>
                <a:lnTo>
                  <a:pt x="1018" y="16"/>
                </a:lnTo>
                <a:lnTo>
                  <a:pt x="1022" y="0"/>
                </a:lnTo>
                <a:lnTo>
                  <a:pt x="1075" y="10"/>
                </a:lnTo>
                <a:lnTo>
                  <a:pt x="1081" y="20"/>
                </a:lnTo>
                <a:lnTo>
                  <a:pt x="1114" y="9"/>
                </a:lnTo>
                <a:lnTo>
                  <a:pt x="1131" y="10"/>
                </a:lnTo>
                <a:lnTo>
                  <a:pt x="1133" y="36"/>
                </a:lnTo>
                <a:lnTo>
                  <a:pt x="1154" y="65"/>
                </a:lnTo>
                <a:lnTo>
                  <a:pt x="1173" y="66"/>
                </a:lnTo>
                <a:lnTo>
                  <a:pt x="1186" y="82"/>
                </a:lnTo>
                <a:lnTo>
                  <a:pt x="1203" y="71"/>
                </a:lnTo>
                <a:lnTo>
                  <a:pt x="1244" y="75"/>
                </a:lnTo>
                <a:lnTo>
                  <a:pt x="1263" y="89"/>
                </a:lnTo>
                <a:lnTo>
                  <a:pt x="1255" y="113"/>
                </a:lnTo>
                <a:lnTo>
                  <a:pt x="1273" y="113"/>
                </a:lnTo>
                <a:lnTo>
                  <a:pt x="1280" y="130"/>
                </a:lnTo>
                <a:lnTo>
                  <a:pt x="1277" y="153"/>
                </a:lnTo>
                <a:lnTo>
                  <a:pt x="1263" y="156"/>
                </a:lnTo>
                <a:lnTo>
                  <a:pt x="1258" y="169"/>
                </a:lnTo>
                <a:lnTo>
                  <a:pt x="1291" y="195"/>
                </a:lnTo>
                <a:lnTo>
                  <a:pt x="1316" y="186"/>
                </a:lnTo>
                <a:lnTo>
                  <a:pt x="1317" y="202"/>
                </a:lnTo>
                <a:lnTo>
                  <a:pt x="1335" y="216"/>
                </a:lnTo>
                <a:lnTo>
                  <a:pt x="1326" y="226"/>
                </a:lnTo>
                <a:lnTo>
                  <a:pt x="1309" y="215"/>
                </a:lnTo>
                <a:lnTo>
                  <a:pt x="1294" y="236"/>
                </a:lnTo>
                <a:lnTo>
                  <a:pt x="1291" y="255"/>
                </a:lnTo>
                <a:lnTo>
                  <a:pt x="1319" y="274"/>
                </a:lnTo>
                <a:lnTo>
                  <a:pt x="1306" y="290"/>
                </a:lnTo>
                <a:lnTo>
                  <a:pt x="1294" y="281"/>
                </a:lnTo>
                <a:lnTo>
                  <a:pt x="1299" y="273"/>
                </a:lnTo>
                <a:lnTo>
                  <a:pt x="1283" y="267"/>
                </a:lnTo>
                <a:lnTo>
                  <a:pt x="1267" y="352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37" name="Freeform 21">
            <a:extLst>
              <a:ext uri="{FF2B5EF4-FFF2-40B4-BE49-F238E27FC236}">
                <a16:creationId xmlns:a16="http://schemas.microsoft.com/office/drawing/2014/main" id="{3A01D60B-8DF1-6E40-9586-081C0AE09FCD}"/>
              </a:ext>
            </a:extLst>
          </p:cNvPr>
          <p:cNvSpPr>
            <a:spLocks/>
          </p:cNvSpPr>
          <p:nvPr/>
        </p:nvSpPr>
        <p:spPr bwMode="auto">
          <a:xfrm>
            <a:off x="2023141" y="3333164"/>
            <a:ext cx="198529" cy="448242"/>
          </a:xfrm>
          <a:custGeom>
            <a:avLst/>
            <a:gdLst>
              <a:gd name="T0" fmla="*/ 268 w 385"/>
              <a:gd name="T1" fmla="*/ 85 h 865"/>
              <a:gd name="T2" fmla="*/ 296 w 385"/>
              <a:gd name="T3" fmla="*/ 125 h 865"/>
              <a:gd name="T4" fmla="*/ 290 w 385"/>
              <a:gd name="T5" fmla="*/ 176 h 865"/>
              <a:gd name="T6" fmla="*/ 251 w 385"/>
              <a:gd name="T7" fmla="*/ 186 h 865"/>
              <a:gd name="T8" fmla="*/ 302 w 385"/>
              <a:gd name="T9" fmla="*/ 248 h 865"/>
              <a:gd name="T10" fmla="*/ 302 w 385"/>
              <a:gd name="T11" fmla="*/ 298 h 865"/>
              <a:gd name="T12" fmla="*/ 309 w 385"/>
              <a:gd name="T13" fmla="*/ 323 h 865"/>
              <a:gd name="T14" fmla="*/ 369 w 385"/>
              <a:gd name="T15" fmla="*/ 327 h 865"/>
              <a:gd name="T16" fmla="*/ 368 w 385"/>
              <a:gd name="T17" fmla="*/ 353 h 865"/>
              <a:gd name="T18" fmla="*/ 353 w 385"/>
              <a:gd name="T19" fmla="*/ 385 h 865"/>
              <a:gd name="T20" fmla="*/ 372 w 385"/>
              <a:gd name="T21" fmla="*/ 406 h 865"/>
              <a:gd name="T22" fmla="*/ 339 w 385"/>
              <a:gd name="T23" fmla="*/ 516 h 865"/>
              <a:gd name="T24" fmla="*/ 349 w 385"/>
              <a:gd name="T25" fmla="*/ 501 h 865"/>
              <a:gd name="T26" fmla="*/ 356 w 385"/>
              <a:gd name="T27" fmla="*/ 496 h 865"/>
              <a:gd name="T28" fmla="*/ 369 w 385"/>
              <a:gd name="T29" fmla="*/ 498 h 865"/>
              <a:gd name="T30" fmla="*/ 381 w 385"/>
              <a:gd name="T31" fmla="*/ 514 h 865"/>
              <a:gd name="T32" fmla="*/ 385 w 385"/>
              <a:gd name="T33" fmla="*/ 514 h 865"/>
              <a:gd name="T34" fmla="*/ 379 w 385"/>
              <a:gd name="T35" fmla="*/ 573 h 865"/>
              <a:gd name="T36" fmla="*/ 364 w 385"/>
              <a:gd name="T37" fmla="*/ 624 h 865"/>
              <a:gd name="T38" fmla="*/ 302 w 385"/>
              <a:gd name="T39" fmla="*/ 651 h 865"/>
              <a:gd name="T40" fmla="*/ 284 w 385"/>
              <a:gd name="T41" fmla="*/ 653 h 865"/>
              <a:gd name="T42" fmla="*/ 240 w 385"/>
              <a:gd name="T43" fmla="*/ 663 h 865"/>
              <a:gd name="T44" fmla="*/ 245 w 385"/>
              <a:gd name="T45" fmla="*/ 820 h 865"/>
              <a:gd name="T46" fmla="*/ 206 w 385"/>
              <a:gd name="T47" fmla="*/ 865 h 865"/>
              <a:gd name="T48" fmla="*/ 175 w 385"/>
              <a:gd name="T49" fmla="*/ 828 h 865"/>
              <a:gd name="T50" fmla="*/ 145 w 385"/>
              <a:gd name="T51" fmla="*/ 804 h 865"/>
              <a:gd name="T52" fmla="*/ 121 w 385"/>
              <a:gd name="T53" fmla="*/ 748 h 865"/>
              <a:gd name="T54" fmla="*/ 124 w 385"/>
              <a:gd name="T55" fmla="*/ 676 h 865"/>
              <a:gd name="T56" fmla="*/ 120 w 385"/>
              <a:gd name="T57" fmla="*/ 624 h 865"/>
              <a:gd name="T58" fmla="*/ 96 w 385"/>
              <a:gd name="T59" fmla="*/ 555 h 865"/>
              <a:gd name="T60" fmla="*/ 47 w 385"/>
              <a:gd name="T61" fmla="*/ 527 h 865"/>
              <a:gd name="T62" fmla="*/ 13 w 385"/>
              <a:gd name="T63" fmla="*/ 481 h 865"/>
              <a:gd name="T64" fmla="*/ 10 w 385"/>
              <a:gd name="T65" fmla="*/ 445 h 865"/>
              <a:gd name="T66" fmla="*/ 31 w 385"/>
              <a:gd name="T67" fmla="*/ 402 h 865"/>
              <a:gd name="T68" fmla="*/ 31 w 385"/>
              <a:gd name="T69" fmla="*/ 346 h 865"/>
              <a:gd name="T70" fmla="*/ 28 w 385"/>
              <a:gd name="T71" fmla="*/ 282 h 865"/>
              <a:gd name="T72" fmla="*/ 22 w 385"/>
              <a:gd name="T73" fmla="*/ 222 h 865"/>
              <a:gd name="T74" fmla="*/ 35 w 385"/>
              <a:gd name="T75" fmla="*/ 179 h 865"/>
              <a:gd name="T76" fmla="*/ 31 w 385"/>
              <a:gd name="T77" fmla="*/ 122 h 865"/>
              <a:gd name="T78" fmla="*/ 21 w 385"/>
              <a:gd name="T79" fmla="*/ 86 h 865"/>
              <a:gd name="T80" fmla="*/ 0 w 385"/>
              <a:gd name="T81" fmla="*/ 50 h 865"/>
              <a:gd name="T82" fmla="*/ 8 w 385"/>
              <a:gd name="T83" fmla="*/ 19 h 865"/>
              <a:gd name="T84" fmla="*/ 57 w 385"/>
              <a:gd name="T85" fmla="*/ 0 h 865"/>
              <a:gd name="T86" fmla="*/ 103 w 385"/>
              <a:gd name="T87" fmla="*/ 14 h 865"/>
              <a:gd name="T88" fmla="*/ 129 w 385"/>
              <a:gd name="T89" fmla="*/ 43 h 865"/>
              <a:gd name="T90" fmla="*/ 178 w 385"/>
              <a:gd name="T91" fmla="*/ 72 h 865"/>
              <a:gd name="T92" fmla="*/ 224 w 385"/>
              <a:gd name="T93" fmla="*/ 89 h 865"/>
              <a:gd name="T94" fmla="*/ 268 w 385"/>
              <a:gd name="T95" fmla="*/ 85 h 86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</a:cxnLst>
            <a:rect l="0" t="0" r="r" b="b"/>
            <a:pathLst>
              <a:path w="385" h="865">
                <a:moveTo>
                  <a:pt x="268" y="85"/>
                </a:moveTo>
                <a:lnTo>
                  <a:pt x="296" y="125"/>
                </a:lnTo>
                <a:lnTo>
                  <a:pt x="290" y="176"/>
                </a:lnTo>
                <a:lnTo>
                  <a:pt x="251" y="186"/>
                </a:lnTo>
                <a:lnTo>
                  <a:pt x="302" y="248"/>
                </a:lnTo>
                <a:lnTo>
                  <a:pt x="302" y="298"/>
                </a:lnTo>
                <a:lnTo>
                  <a:pt x="309" y="323"/>
                </a:lnTo>
                <a:lnTo>
                  <a:pt x="369" y="327"/>
                </a:lnTo>
                <a:lnTo>
                  <a:pt x="368" y="353"/>
                </a:lnTo>
                <a:lnTo>
                  <a:pt x="353" y="385"/>
                </a:lnTo>
                <a:lnTo>
                  <a:pt x="372" y="406"/>
                </a:lnTo>
                <a:lnTo>
                  <a:pt x="339" y="516"/>
                </a:lnTo>
                <a:lnTo>
                  <a:pt x="349" y="501"/>
                </a:lnTo>
                <a:lnTo>
                  <a:pt x="356" y="496"/>
                </a:lnTo>
                <a:lnTo>
                  <a:pt x="369" y="498"/>
                </a:lnTo>
                <a:lnTo>
                  <a:pt x="381" y="514"/>
                </a:lnTo>
                <a:lnTo>
                  <a:pt x="385" y="514"/>
                </a:lnTo>
                <a:lnTo>
                  <a:pt x="379" y="573"/>
                </a:lnTo>
                <a:lnTo>
                  <a:pt x="364" y="624"/>
                </a:lnTo>
                <a:lnTo>
                  <a:pt x="302" y="651"/>
                </a:lnTo>
                <a:lnTo>
                  <a:pt x="284" y="653"/>
                </a:lnTo>
                <a:lnTo>
                  <a:pt x="240" y="663"/>
                </a:lnTo>
                <a:lnTo>
                  <a:pt x="245" y="820"/>
                </a:lnTo>
                <a:lnTo>
                  <a:pt x="206" y="865"/>
                </a:lnTo>
                <a:lnTo>
                  <a:pt x="175" y="828"/>
                </a:lnTo>
                <a:lnTo>
                  <a:pt x="145" y="804"/>
                </a:lnTo>
                <a:lnTo>
                  <a:pt x="121" y="748"/>
                </a:lnTo>
                <a:lnTo>
                  <a:pt x="124" y="676"/>
                </a:lnTo>
                <a:lnTo>
                  <a:pt x="120" y="624"/>
                </a:lnTo>
                <a:lnTo>
                  <a:pt x="96" y="555"/>
                </a:lnTo>
                <a:lnTo>
                  <a:pt x="47" y="527"/>
                </a:lnTo>
                <a:lnTo>
                  <a:pt x="13" y="481"/>
                </a:lnTo>
                <a:lnTo>
                  <a:pt x="10" y="445"/>
                </a:lnTo>
                <a:lnTo>
                  <a:pt x="31" y="402"/>
                </a:lnTo>
                <a:lnTo>
                  <a:pt x="31" y="346"/>
                </a:lnTo>
                <a:lnTo>
                  <a:pt x="28" y="282"/>
                </a:lnTo>
                <a:lnTo>
                  <a:pt x="22" y="222"/>
                </a:lnTo>
                <a:lnTo>
                  <a:pt x="35" y="179"/>
                </a:lnTo>
                <a:lnTo>
                  <a:pt x="31" y="122"/>
                </a:lnTo>
                <a:lnTo>
                  <a:pt x="21" y="86"/>
                </a:lnTo>
                <a:lnTo>
                  <a:pt x="0" y="50"/>
                </a:lnTo>
                <a:lnTo>
                  <a:pt x="8" y="19"/>
                </a:lnTo>
                <a:lnTo>
                  <a:pt x="57" y="0"/>
                </a:lnTo>
                <a:lnTo>
                  <a:pt x="103" y="14"/>
                </a:lnTo>
                <a:lnTo>
                  <a:pt x="129" y="43"/>
                </a:lnTo>
                <a:lnTo>
                  <a:pt x="178" y="72"/>
                </a:lnTo>
                <a:lnTo>
                  <a:pt x="224" y="89"/>
                </a:lnTo>
                <a:lnTo>
                  <a:pt x="268" y="85"/>
                </a:lnTo>
                <a:close/>
              </a:path>
            </a:pathLst>
          </a:custGeom>
          <a:solidFill>
            <a:schemeClr val="accent5">
              <a:lumMod val="20000"/>
              <a:lumOff val="80000"/>
            </a:schemeClr>
          </a:solidFill>
          <a:ln w="19050">
            <a:solidFill>
              <a:srgbClr val="4C474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ko-KR" altLang="en-US">
              <a:solidFill>
                <a:prstClr val="black"/>
              </a:solidFill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9AB9CC17-1C74-EE49-8213-51B83F5ED9CB}"/>
              </a:ext>
            </a:extLst>
          </p:cNvPr>
          <p:cNvSpPr/>
          <p:nvPr/>
        </p:nvSpPr>
        <p:spPr>
          <a:xfrm>
            <a:off x="6266686" y="767458"/>
            <a:ext cx="496636" cy="503107"/>
          </a:xfrm>
          <a:prstGeom prst="ellipse">
            <a:avLst/>
          </a:prstGeom>
          <a:solidFill>
            <a:srgbClr val="140034"/>
          </a:solidFill>
          <a:ln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B61582B4-5CFB-0B40-9B0F-7149CBF4FF9B}"/>
              </a:ext>
            </a:extLst>
          </p:cNvPr>
          <p:cNvSpPr/>
          <p:nvPr/>
        </p:nvSpPr>
        <p:spPr>
          <a:xfrm>
            <a:off x="6266686" y="767458"/>
            <a:ext cx="496636" cy="503107"/>
          </a:xfrm>
          <a:prstGeom prst="ellipse">
            <a:avLst/>
          </a:prstGeom>
          <a:solidFill>
            <a:srgbClr val="140034"/>
          </a:solidFill>
          <a:ln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1</a:t>
            </a:r>
            <a:endParaRPr kumimoji="1" lang="ko-Kore-KR" altLang="en-US" dirty="0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BBAEDD1-0FBF-AF4A-883B-4C6FFF5FCAE5}"/>
              </a:ext>
            </a:extLst>
          </p:cNvPr>
          <p:cNvSpPr/>
          <p:nvPr/>
        </p:nvSpPr>
        <p:spPr>
          <a:xfrm>
            <a:off x="6515004" y="1127013"/>
            <a:ext cx="4125287" cy="1125099"/>
          </a:xfrm>
          <a:prstGeom prst="rect">
            <a:avLst/>
          </a:prstGeom>
          <a:noFill/>
          <a:ln w="28575"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지역화폐 활용 모범사례 참고</a:t>
            </a:r>
            <a:endParaRPr kumimoji="1" lang="ko-Kore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2A9A92B4-C63E-3541-9A89-4DE0977670AE}"/>
              </a:ext>
            </a:extLst>
          </p:cNvPr>
          <p:cNvSpPr/>
          <p:nvPr/>
        </p:nvSpPr>
        <p:spPr>
          <a:xfrm>
            <a:off x="6266686" y="2663476"/>
            <a:ext cx="496636" cy="503107"/>
          </a:xfrm>
          <a:prstGeom prst="ellipse">
            <a:avLst/>
          </a:prstGeom>
          <a:solidFill>
            <a:srgbClr val="140034"/>
          </a:solidFill>
          <a:ln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210F4BF6-8338-EA45-B4B3-E10DB8B4EE3A}"/>
              </a:ext>
            </a:extLst>
          </p:cNvPr>
          <p:cNvSpPr/>
          <p:nvPr/>
        </p:nvSpPr>
        <p:spPr>
          <a:xfrm>
            <a:off x="6515003" y="3006117"/>
            <a:ext cx="4125287" cy="1125099"/>
          </a:xfrm>
          <a:prstGeom prst="rect">
            <a:avLst/>
          </a:prstGeom>
          <a:noFill/>
          <a:ln w="28575"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큰 위기를 겪은</a:t>
            </a:r>
            <a:endParaRPr kumimoji="1" lang="en-US" altLang="ko-KR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비활성화지역에 적용 추진</a:t>
            </a:r>
            <a:endParaRPr kumimoji="1" lang="ko-Kore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BA5662D-D0EC-C447-8AA6-5C5E31C08CAE}"/>
              </a:ext>
            </a:extLst>
          </p:cNvPr>
          <p:cNvSpPr/>
          <p:nvPr/>
        </p:nvSpPr>
        <p:spPr>
          <a:xfrm>
            <a:off x="6266686" y="2663476"/>
            <a:ext cx="496636" cy="503107"/>
          </a:xfrm>
          <a:prstGeom prst="ellipse">
            <a:avLst/>
          </a:prstGeom>
          <a:solidFill>
            <a:srgbClr val="140034"/>
          </a:solidFill>
          <a:ln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2</a:t>
            </a:r>
            <a:endParaRPr kumimoji="1" lang="ko-Kore-KR" altLang="en-US" dirty="0"/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301A3307-772A-4447-8FA3-83D5351F644F}"/>
              </a:ext>
            </a:extLst>
          </p:cNvPr>
          <p:cNvSpPr/>
          <p:nvPr/>
        </p:nvSpPr>
        <p:spPr>
          <a:xfrm>
            <a:off x="6515003" y="4816142"/>
            <a:ext cx="4125287" cy="1125099"/>
          </a:xfrm>
          <a:prstGeom prst="rect">
            <a:avLst/>
          </a:prstGeom>
          <a:noFill/>
          <a:ln w="28575"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ore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전국적</a:t>
            </a:r>
            <a:r>
              <a:rPr kumimoji="1" lang="ko-KR" altLang="en-US" sz="1600" dirty="0">
                <a:solidFill>
                  <a:schemeClr val="tx1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지역화폐 활용 지원</a:t>
            </a:r>
            <a:endParaRPr kumimoji="1" lang="ko-Kore-KR" altLang="en-US" sz="1600" dirty="0">
              <a:solidFill>
                <a:schemeClr val="tx1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F8C6C03F-0BDA-A947-8957-AF83EF37414B}"/>
              </a:ext>
            </a:extLst>
          </p:cNvPr>
          <p:cNvSpPr/>
          <p:nvPr/>
        </p:nvSpPr>
        <p:spPr>
          <a:xfrm>
            <a:off x="6266686" y="4546053"/>
            <a:ext cx="496636" cy="503107"/>
          </a:xfrm>
          <a:prstGeom prst="ellipse">
            <a:avLst/>
          </a:prstGeom>
          <a:solidFill>
            <a:srgbClr val="140034"/>
          </a:solidFill>
          <a:ln>
            <a:solidFill>
              <a:srgbClr val="14003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dirty="0"/>
              <a:t>3</a:t>
            </a:r>
            <a:endParaRPr kumimoji="1" lang="ko-Kore-KR" altLang="en-US" dirty="0"/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76DF3AB3-610F-4A86-B3EC-4E181E306992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전국적 활용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CE1CFB91-8606-40A4-9EDE-972590A3D93E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기대 효과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959363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0481FAC-7248-594C-AB71-89ADA4CE272A}"/>
              </a:ext>
            </a:extLst>
          </p:cNvPr>
          <p:cNvSpPr/>
          <p:nvPr/>
        </p:nvSpPr>
        <p:spPr>
          <a:xfrm>
            <a:off x="711200" y="822680"/>
            <a:ext cx="10807700" cy="5803900"/>
          </a:xfrm>
          <a:prstGeom prst="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graphicFrame>
        <p:nvGraphicFramePr>
          <p:cNvPr id="3" name="표 3">
            <a:extLst>
              <a:ext uri="{FF2B5EF4-FFF2-40B4-BE49-F238E27FC236}">
                <a16:creationId xmlns:a16="http://schemas.microsoft.com/office/drawing/2014/main" id="{1D7248CC-562C-FD40-9DBE-93E42492E024}"/>
              </a:ext>
            </a:extLst>
          </p:cNvPr>
          <p:cNvGraphicFramePr>
            <a:graphicFrameLocks noGrp="1"/>
          </p:cNvGraphicFramePr>
          <p:nvPr/>
        </p:nvGraphicFramePr>
        <p:xfrm>
          <a:off x="673100" y="684204"/>
          <a:ext cx="11026210" cy="594237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2621">
                  <a:extLst>
                    <a:ext uri="{9D8B030D-6E8A-4147-A177-3AD203B41FA5}">
                      <a16:colId xmlns:a16="http://schemas.microsoft.com/office/drawing/2014/main" val="315102986"/>
                    </a:ext>
                  </a:extLst>
                </a:gridCol>
                <a:gridCol w="1102621">
                  <a:extLst>
                    <a:ext uri="{9D8B030D-6E8A-4147-A177-3AD203B41FA5}">
                      <a16:colId xmlns:a16="http://schemas.microsoft.com/office/drawing/2014/main" val="3685513404"/>
                    </a:ext>
                  </a:extLst>
                </a:gridCol>
                <a:gridCol w="1102621">
                  <a:extLst>
                    <a:ext uri="{9D8B030D-6E8A-4147-A177-3AD203B41FA5}">
                      <a16:colId xmlns:a16="http://schemas.microsoft.com/office/drawing/2014/main" val="1540384579"/>
                    </a:ext>
                  </a:extLst>
                </a:gridCol>
                <a:gridCol w="1102621">
                  <a:extLst>
                    <a:ext uri="{9D8B030D-6E8A-4147-A177-3AD203B41FA5}">
                      <a16:colId xmlns:a16="http://schemas.microsoft.com/office/drawing/2014/main" val="1312010723"/>
                    </a:ext>
                  </a:extLst>
                </a:gridCol>
                <a:gridCol w="1102621">
                  <a:extLst>
                    <a:ext uri="{9D8B030D-6E8A-4147-A177-3AD203B41FA5}">
                      <a16:colId xmlns:a16="http://schemas.microsoft.com/office/drawing/2014/main" val="231666045"/>
                    </a:ext>
                  </a:extLst>
                </a:gridCol>
                <a:gridCol w="1102621">
                  <a:extLst>
                    <a:ext uri="{9D8B030D-6E8A-4147-A177-3AD203B41FA5}">
                      <a16:colId xmlns:a16="http://schemas.microsoft.com/office/drawing/2014/main" val="3948685823"/>
                    </a:ext>
                  </a:extLst>
                </a:gridCol>
                <a:gridCol w="1102621">
                  <a:extLst>
                    <a:ext uri="{9D8B030D-6E8A-4147-A177-3AD203B41FA5}">
                      <a16:colId xmlns:a16="http://schemas.microsoft.com/office/drawing/2014/main" val="379435254"/>
                    </a:ext>
                  </a:extLst>
                </a:gridCol>
                <a:gridCol w="1102621">
                  <a:extLst>
                    <a:ext uri="{9D8B030D-6E8A-4147-A177-3AD203B41FA5}">
                      <a16:colId xmlns:a16="http://schemas.microsoft.com/office/drawing/2014/main" val="1746762291"/>
                    </a:ext>
                  </a:extLst>
                </a:gridCol>
                <a:gridCol w="1102621">
                  <a:extLst>
                    <a:ext uri="{9D8B030D-6E8A-4147-A177-3AD203B41FA5}">
                      <a16:colId xmlns:a16="http://schemas.microsoft.com/office/drawing/2014/main" val="1141503182"/>
                    </a:ext>
                  </a:extLst>
                </a:gridCol>
                <a:gridCol w="1102621">
                  <a:extLst>
                    <a:ext uri="{9D8B030D-6E8A-4147-A177-3AD203B41FA5}">
                      <a16:colId xmlns:a16="http://schemas.microsoft.com/office/drawing/2014/main" val="1714134956"/>
                    </a:ext>
                  </a:extLst>
                </a:gridCol>
              </a:tblGrid>
              <a:tr h="742797"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68621262"/>
                  </a:ext>
                </a:extLst>
              </a:tr>
              <a:tr h="742797"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11845246"/>
                  </a:ext>
                </a:extLst>
              </a:tr>
              <a:tr h="742797"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65788038"/>
                  </a:ext>
                </a:extLst>
              </a:tr>
              <a:tr h="742797"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6496155"/>
                  </a:ext>
                </a:extLst>
              </a:tr>
              <a:tr h="742797"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74094049"/>
                  </a:ext>
                </a:extLst>
              </a:tr>
              <a:tr h="742797"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94521557"/>
                  </a:ext>
                </a:extLst>
              </a:tr>
              <a:tr h="742797"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17512320"/>
                  </a:ext>
                </a:extLst>
              </a:tr>
              <a:tr h="742797"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ko-Kore-KR" altLang="en-US" dirty="0">
                        <a:ln>
                          <a:solidFill>
                            <a:schemeClr val="bg1"/>
                          </a:solidFill>
                        </a:ln>
                        <a:solidFill>
                          <a:schemeClr val="bg1"/>
                        </a:solidFill>
                      </a:endParaRPr>
                    </a:p>
                  </a:txBody>
                  <a:tcPr>
                    <a:lnL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57455618"/>
                  </a:ext>
                </a:extLst>
              </a:tr>
            </a:tbl>
          </a:graphicData>
        </a:graphic>
      </p:graphicFrame>
      <p:cxnSp>
        <p:nvCxnSpPr>
          <p:cNvPr id="22" name="직선 연결선[R] 21">
            <a:extLst>
              <a:ext uri="{FF2B5EF4-FFF2-40B4-BE49-F238E27FC236}">
                <a16:creationId xmlns:a16="http://schemas.microsoft.com/office/drawing/2014/main" id="{E4C18D41-5C90-4D4F-9C99-0C533C06A206}"/>
              </a:ext>
            </a:extLst>
          </p:cNvPr>
          <p:cNvCxnSpPr>
            <a:cxnSpLocks/>
          </p:cNvCxnSpPr>
          <p:nvPr/>
        </p:nvCxnSpPr>
        <p:spPr>
          <a:xfrm flipH="1">
            <a:off x="2879551" y="5543939"/>
            <a:ext cx="3064049" cy="831986"/>
          </a:xfrm>
          <a:prstGeom prst="line">
            <a:avLst/>
          </a:prstGeom>
          <a:ln w="104775">
            <a:solidFill>
              <a:srgbClr val="EC5D6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직선 연결선[R] 23">
            <a:extLst>
              <a:ext uri="{FF2B5EF4-FFF2-40B4-BE49-F238E27FC236}">
                <a16:creationId xmlns:a16="http://schemas.microsoft.com/office/drawing/2014/main" id="{A6062EEF-A50B-AD4D-8863-473706CA1457}"/>
              </a:ext>
            </a:extLst>
          </p:cNvPr>
          <p:cNvCxnSpPr>
            <a:cxnSpLocks/>
          </p:cNvCxnSpPr>
          <p:nvPr/>
        </p:nvCxnSpPr>
        <p:spPr>
          <a:xfrm flipH="1">
            <a:off x="5943600" y="3215802"/>
            <a:ext cx="2328574" cy="2328137"/>
          </a:xfrm>
          <a:prstGeom prst="line">
            <a:avLst/>
          </a:prstGeom>
          <a:ln w="104775">
            <a:solidFill>
              <a:srgbClr val="EC5D6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7" name="직선 연결선[R] 26">
            <a:extLst>
              <a:ext uri="{FF2B5EF4-FFF2-40B4-BE49-F238E27FC236}">
                <a16:creationId xmlns:a16="http://schemas.microsoft.com/office/drawing/2014/main" id="{52B0C866-7E55-D140-B32C-5DA328BC75AE}"/>
              </a:ext>
            </a:extLst>
          </p:cNvPr>
          <p:cNvCxnSpPr>
            <a:cxnSpLocks/>
          </p:cNvCxnSpPr>
          <p:nvPr/>
        </p:nvCxnSpPr>
        <p:spPr>
          <a:xfrm flipH="1">
            <a:off x="8272174" y="2390612"/>
            <a:ext cx="2770602" cy="825190"/>
          </a:xfrm>
          <a:prstGeom prst="line">
            <a:avLst/>
          </a:prstGeom>
          <a:ln w="104775">
            <a:solidFill>
              <a:srgbClr val="EC5D6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1" name="직선 연결선[R] 20">
            <a:extLst>
              <a:ext uri="{FF2B5EF4-FFF2-40B4-BE49-F238E27FC236}">
                <a16:creationId xmlns:a16="http://schemas.microsoft.com/office/drawing/2014/main" id="{1739CC5F-7C07-C745-9A4A-00A01ED8A4EF}"/>
              </a:ext>
            </a:extLst>
          </p:cNvPr>
          <p:cNvCxnSpPr/>
          <p:nvPr/>
        </p:nvCxnSpPr>
        <p:spPr>
          <a:xfrm>
            <a:off x="1172671" y="3833022"/>
            <a:ext cx="1706880" cy="2542903"/>
          </a:xfrm>
          <a:prstGeom prst="line">
            <a:avLst/>
          </a:prstGeom>
          <a:ln w="104775">
            <a:solidFill>
              <a:srgbClr val="EC5D62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pic>
        <p:nvPicPr>
          <p:cNvPr id="13" name="그림 12">
            <a:extLst>
              <a:ext uri="{FF2B5EF4-FFF2-40B4-BE49-F238E27FC236}">
                <a16:creationId xmlns:a16="http://schemas.microsoft.com/office/drawing/2014/main" id="{F1A4CD51-7410-7F49-B69E-4A8512A169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1221" y="3661572"/>
            <a:ext cx="342900" cy="34290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39BA8975-BE59-C04B-B17E-2458808545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08101" y="6204475"/>
            <a:ext cx="342900" cy="34290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034E9331-1327-3A4B-AB79-153CB54185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150" y="5372489"/>
            <a:ext cx="342900" cy="3429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B7EA52AA-4DFC-FD49-ADE3-B739BFA6F19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4999" t="33662" r="-1"/>
          <a:stretch/>
        </p:blipFill>
        <p:spPr>
          <a:xfrm>
            <a:off x="2834836" y="4346682"/>
            <a:ext cx="66675" cy="1870330"/>
          </a:xfrm>
          <a:prstGeom prst="rect">
            <a:avLst/>
          </a:prstGeom>
        </p:spPr>
      </p:pic>
      <p:sp>
        <p:nvSpPr>
          <p:cNvPr id="32" name="직사각형 31">
            <a:extLst>
              <a:ext uri="{FF2B5EF4-FFF2-40B4-BE49-F238E27FC236}">
                <a16:creationId xmlns:a16="http://schemas.microsoft.com/office/drawing/2014/main" id="{D1CAE306-430A-9142-88DD-B7A9A1E145C3}"/>
              </a:ext>
            </a:extLst>
          </p:cNvPr>
          <p:cNvSpPr/>
          <p:nvPr/>
        </p:nvSpPr>
        <p:spPr>
          <a:xfrm>
            <a:off x="1745950" y="3549600"/>
            <a:ext cx="2328574" cy="724367"/>
          </a:xfrm>
          <a:prstGeom prst="rect">
            <a:avLst/>
          </a:prstGeom>
          <a:ln w="57150">
            <a:solidFill>
              <a:srgbClr val="EC5D6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1</a:t>
            </a:r>
            <a:r>
              <a:rPr kumimoji="1" lang="en-US" altLang="ko-KR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kumimoji="1" lang="ko-Kore-KR" altLang="en-US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신속한</a:t>
            </a:r>
            <a:r>
              <a:rPr kumimoji="1" lang="ko-KR" altLang="en-US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ore-KR" altLang="en-US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</a:t>
            </a:r>
            <a:endParaRPr kumimoji="1" lang="en-US" altLang="ko-Kore-KR" sz="1600" b="1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3" name="그림 32">
            <a:extLst>
              <a:ext uri="{FF2B5EF4-FFF2-40B4-BE49-F238E27FC236}">
                <a16:creationId xmlns:a16="http://schemas.microsoft.com/office/drawing/2014/main" id="{624D824E-D8C3-2542-BED1-D95F28C000E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74999" t="33662" r="-1"/>
          <a:stretch/>
        </p:blipFill>
        <p:spPr>
          <a:xfrm>
            <a:off x="5886331" y="3513690"/>
            <a:ext cx="66675" cy="1870330"/>
          </a:xfrm>
          <a:prstGeom prst="rect">
            <a:avLst/>
          </a:prstGeom>
        </p:spPr>
      </p:pic>
      <p:sp>
        <p:nvSpPr>
          <p:cNvPr id="34" name="직사각형 33">
            <a:extLst>
              <a:ext uri="{FF2B5EF4-FFF2-40B4-BE49-F238E27FC236}">
                <a16:creationId xmlns:a16="http://schemas.microsoft.com/office/drawing/2014/main" id="{ED5A6601-9694-4F41-86D2-F239D9752EF2}"/>
              </a:ext>
            </a:extLst>
          </p:cNvPr>
          <p:cNvSpPr/>
          <p:nvPr/>
        </p:nvSpPr>
        <p:spPr>
          <a:xfrm>
            <a:off x="4711783" y="2916542"/>
            <a:ext cx="2328574" cy="745030"/>
          </a:xfrm>
          <a:prstGeom prst="rect">
            <a:avLst/>
          </a:prstGeom>
          <a:solidFill>
            <a:schemeClr val="bg1"/>
          </a:solidFill>
          <a:ln w="57150">
            <a:solidFill>
              <a:srgbClr val="EC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kumimoji="1" lang="ko-KR" altLang="en-US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ore-KR" altLang="en-US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효율적</a:t>
            </a:r>
            <a:r>
              <a:rPr kumimoji="1" lang="ko-KR" altLang="en-US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ore-KR" altLang="en-US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지원</a:t>
            </a:r>
            <a:endParaRPr kumimoji="1" lang="en-US" altLang="ko-Kore-KR" sz="1600" b="1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0F443454-4398-B14A-ADFA-A54496BC6E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996" t="47514" r="-1" b="-1"/>
          <a:stretch/>
        </p:blipFill>
        <p:spPr>
          <a:xfrm>
            <a:off x="11019915" y="1048718"/>
            <a:ext cx="45719" cy="1479793"/>
          </a:xfrm>
          <a:prstGeom prst="rect">
            <a:avLst/>
          </a:prstGeom>
        </p:spPr>
      </p:pic>
      <p:sp>
        <p:nvSpPr>
          <p:cNvPr id="38" name="직사각형 37">
            <a:extLst>
              <a:ext uri="{FF2B5EF4-FFF2-40B4-BE49-F238E27FC236}">
                <a16:creationId xmlns:a16="http://schemas.microsoft.com/office/drawing/2014/main" id="{271B7B6C-BB20-C84D-BB58-52CCC56CAD0C}"/>
              </a:ext>
            </a:extLst>
          </p:cNvPr>
          <p:cNvSpPr/>
          <p:nvPr/>
        </p:nvSpPr>
        <p:spPr>
          <a:xfrm>
            <a:off x="9667030" y="684204"/>
            <a:ext cx="2408590" cy="729028"/>
          </a:xfrm>
          <a:prstGeom prst="rect">
            <a:avLst/>
          </a:prstGeom>
          <a:solidFill>
            <a:schemeClr val="bg1"/>
          </a:solidFill>
          <a:ln w="57150">
            <a:solidFill>
              <a:srgbClr val="EC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4.</a:t>
            </a:r>
            <a:r>
              <a:rPr kumimoji="1" lang="ko-KR" altLang="en-US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지속 가능한</a:t>
            </a:r>
            <a:r>
              <a:rPr kumimoji="1" lang="en-US" altLang="ko-KR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ko-KR" altLang="en-US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성장</a:t>
            </a:r>
            <a:endParaRPr kumimoji="1" lang="en-US" altLang="ko-KR" sz="1600" b="1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1361D13-DDEE-9841-9C0C-9957474E4D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71325" y="2219162"/>
            <a:ext cx="342900" cy="342900"/>
          </a:xfrm>
          <a:prstGeom prst="rect">
            <a:avLst/>
          </a:prstGeom>
        </p:spPr>
      </p:pic>
      <p:pic>
        <p:nvPicPr>
          <p:cNvPr id="28" name="그림 27">
            <a:extLst>
              <a:ext uri="{FF2B5EF4-FFF2-40B4-BE49-F238E27FC236}">
                <a16:creationId xmlns:a16="http://schemas.microsoft.com/office/drawing/2014/main" id="{3B03BB7E-984E-2343-AFCC-0BDE1B27CF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19996" t="47514" r="-1" b="-1"/>
          <a:stretch/>
        </p:blipFill>
        <p:spPr>
          <a:xfrm>
            <a:off x="8254834" y="1709967"/>
            <a:ext cx="45719" cy="1479793"/>
          </a:xfrm>
          <a:prstGeom prst="rect">
            <a:avLst/>
          </a:prstGeom>
        </p:spPr>
      </p:pic>
      <p:sp>
        <p:nvSpPr>
          <p:cNvPr id="36" name="직사각형 35">
            <a:extLst>
              <a:ext uri="{FF2B5EF4-FFF2-40B4-BE49-F238E27FC236}">
                <a16:creationId xmlns:a16="http://schemas.microsoft.com/office/drawing/2014/main" id="{2A913E7F-3528-4A48-9402-375D8955F180}"/>
              </a:ext>
            </a:extLst>
          </p:cNvPr>
          <p:cNvSpPr/>
          <p:nvPr/>
        </p:nvSpPr>
        <p:spPr>
          <a:xfrm>
            <a:off x="7107887" y="1402905"/>
            <a:ext cx="2328574" cy="816257"/>
          </a:xfrm>
          <a:prstGeom prst="rect">
            <a:avLst/>
          </a:prstGeom>
          <a:solidFill>
            <a:schemeClr val="bg1"/>
          </a:solidFill>
          <a:ln w="57150">
            <a:solidFill>
              <a:srgbClr val="EC5D6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3.</a:t>
            </a:r>
            <a:r>
              <a:rPr kumimoji="1" lang="ko-KR" altLang="en-US" sz="1600" b="1" dirty="0">
                <a:solidFill>
                  <a:sysClr val="windowText" lastClr="00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지역화폐 활성화</a:t>
            </a:r>
            <a:endParaRPr kumimoji="1" lang="en-US" altLang="ko-KR" sz="1600" b="1" dirty="0">
              <a:solidFill>
                <a:sysClr val="windowText" lastClr="00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0164A3E-C812-204A-94DD-66F1CF1B1F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00724" y="3044352"/>
            <a:ext cx="342900" cy="34290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AD67ABA0-5BC0-1D47-9385-A52DF00961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280" y="2420745"/>
            <a:ext cx="1125484" cy="1155102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9C9A9F6-C9E0-C448-BDB0-68A3CA1539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297940" y="2863525"/>
            <a:ext cx="602119" cy="57873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05FA6E-C27D-8C4D-8D32-271561C9A4E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97531" l="2454" r="98160">
                        <a14:foregroundMark x1="42331" y1="5556" x2="7975" y2="30864"/>
                        <a14:foregroundMark x1="7975" y1="30864" x2="6748" y2="76543"/>
                        <a14:foregroundMark x1="6748" y1="76543" x2="46626" y2="97531"/>
                        <a14:foregroundMark x1="46626" y1="97531" x2="87730" y2="83951"/>
                        <a14:foregroundMark x1="87730" y1="83951" x2="98773" y2="40123"/>
                        <a14:foregroundMark x1="98773" y1="40123" x2="66258" y2="8642"/>
                        <a14:foregroundMark x1="66258" y1="8642" x2="43558" y2="617"/>
                        <a14:foregroundMark x1="93252" y1="25926" x2="96933" y2="70370"/>
                        <a14:foregroundMark x1="96933" y1="70370" x2="64417" y2="98765"/>
                        <a14:foregroundMark x1="64417" y1="98765" x2="21472" y2="90123"/>
                        <a14:foregroundMark x1="21472" y1="90123" x2="0" y2="53086"/>
                        <a14:foregroundMark x1="0" y1="53086" x2="32515" y2="14198"/>
                        <a14:foregroundMark x1="32515" y1="14198" x2="76687" y2="12346"/>
                        <a14:foregroundMark x1="76687" y1="12346" x2="93865" y2="26543"/>
                        <a14:foregroundMark x1="42945" y1="4321" x2="7362" y2="30864"/>
                        <a14:foregroundMark x1="7362" y1="30864" x2="11656" y2="74074"/>
                        <a14:foregroundMark x1="11656" y1="74074" x2="52761" y2="94444"/>
                        <a14:foregroundMark x1="52761" y1="94444" x2="91411" y2="70988"/>
                        <a14:foregroundMark x1="91411" y1="70988" x2="60123" y2="38889"/>
                        <a14:foregroundMark x1="60123" y1="38889" x2="8589" y2="33951"/>
                        <a14:foregroundMark x1="52761" y1="11111" x2="11656" y2="19753"/>
                        <a14:foregroundMark x1="11656" y1="19753" x2="7975" y2="66049"/>
                        <a14:foregroundMark x1="7975" y1="66049" x2="49693" y2="79012"/>
                        <a14:foregroundMark x1="49693" y1="79012" x2="48466" y2="36420"/>
                        <a14:foregroundMark x1="48466" y1="36420" x2="26994" y2="35185"/>
                        <a14:foregroundMark x1="43558" y1="1852" x2="4908" y2="28395"/>
                        <a14:foregroundMark x1="4908" y1="28395" x2="7362" y2="72840"/>
                        <a14:foregroundMark x1="7362" y1="72840" x2="42945" y2="98765"/>
                        <a14:foregroundMark x1="42945" y1="98765" x2="87117" y2="88889"/>
                        <a14:foregroundMark x1="87117" y1="88889" x2="98160" y2="35802"/>
                        <a14:foregroundMark x1="98160" y1="35802" x2="61963" y2="3704"/>
                        <a14:foregroundMark x1="61963" y1="3704" x2="53988" y2="617"/>
                        <a14:foregroundMark x1="86503" y1="87037" x2="28834" y2="96296"/>
                        <a14:foregroundMark x1="28834" y1="96296" x2="73620" y2="89506"/>
                        <a14:foregroundMark x1="73620" y1="89506" x2="73620" y2="89506"/>
                        <a14:foregroundMark x1="69939" y1="91358" x2="75460" y2="93827"/>
                        <a14:foregroundMark x1="2454" y1="33333" x2="14110" y2="70370"/>
                        <a14:foregroundMark x1="2454" y1="27160" x2="44785" y2="4321"/>
                        <a14:foregroundMark x1="44785" y1="4321" x2="56442" y2="3086"/>
                        <a14:foregroundMark x1="93865" y1="67284" x2="64417" y2="97531"/>
                        <a14:foregroundMark x1="64417" y1="97531" x2="23313" y2="91358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10867107" y="2863525"/>
            <a:ext cx="1135389" cy="1128423"/>
          </a:xfrm>
          <a:prstGeom prst="rect">
            <a:avLst/>
          </a:prstGeom>
        </p:spPr>
      </p:pic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BA5658AC-DFF3-4BB5-AF80-F9F51D873038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ko-KR" altLang="en-US" sz="2000" b="1" spc="600" dirty="0" err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뉴노멀시대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지역화폐 서비스의 효과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6" name="사각형: 둥근 모서리 96">
            <a:extLst>
              <a:ext uri="{FF2B5EF4-FFF2-40B4-BE49-F238E27FC236}">
                <a16:creationId xmlns:a16="http://schemas.microsoft.com/office/drawing/2014/main" id="{737B3416-AF89-43A6-A2AD-D5C012DD5F05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기대 효과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1040684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fracture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3">
            <a:extLst>
              <a:ext uri="{FF2B5EF4-FFF2-40B4-BE49-F238E27FC236}">
                <a16:creationId xmlns:a16="http://schemas.microsoft.com/office/drawing/2014/main" id="{A971BF96-8B29-A546-B344-515ED91FC34B}"/>
              </a:ext>
            </a:extLst>
          </p:cNvPr>
          <p:cNvSpPr txBox="1"/>
          <p:nvPr/>
        </p:nvSpPr>
        <p:spPr>
          <a:xfrm>
            <a:off x="1465288" y="1653694"/>
            <a:ext cx="9215314" cy="1662890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E5BA407-50CE-C041-81F8-3E640C45C2B1}"/>
              </a:ext>
            </a:extLst>
          </p:cNvPr>
          <p:cNvSpPr/>
          <p:nvPr/>
        </p:nvSpPr>
        <p:spPr>
          <a:xfrm>
            <a:off x="1605563" y="1825292"/>
            <a:ext cx="7966496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lnSpc>
                <a:spcPct val="10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평상시에도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활용가능한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정책으로 위기상황에 새로 정책을 만들지 않아도 됨 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lnSpc>
                <a:spcPct val="100000"/>
              </a:lnSpc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실시간 데이터를 반영하여 피해규모 확산 전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신속히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대응 가능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위기 업종에 지역특성을 반영하여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맞춤형으로 지원 가능함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매출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타격량과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회복량을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고려해 위기 업종에 적절한 규모의 지원 가능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8E50392C-A1F5-4F40-B407-14EBAD1071B5}"/>
              </a:ext>
            </a:extLst>
          </p:cNvPr>
          <p:cNvGrpSpPr/>
          <p:nvPr/>
        </p:nvGrpSpPr>
        <p:grpSpPr>
          <a:xfrm>
            <a:off x="1465288" y="4004923"/>
            <a:ext cx="9215314" cy="2018811"/>
            <a:chOff x="633447" y="1359151"/>
            <a:chExt cx="10925106" cy="2018811"/>
          </a:xfrm>
        </p:grpSpPr>
        <p:sp>
          <p:nvSpPr>
            <p:cNvPr id="28" name="object 13">
              <a:extLst>
                <a:ext uri="{FF2B5EF4-FFF2-40B4-BE49-F238E27FC236}">
                  <a16:creationId xmlns:a16="http://schemas.microsoft.com/office/drawing/2014/main" id="{BE3072CE-0875-604E-A48E-9D1F74EB8E84}"/>
                </a:ext>
              </a:extLst>
            </p:cNvPr>
            <p:cNvSpPr txBox="1"/>
            <p:nvPr/>
          </p:nvSpPr>
          <p:spPr>
            <a:xfrm>
              <a:off x="633447" y="1359151"/>
              <a:ext cx="10925106" cy="1948419"/>
            </a:xfrm>
            <a:prstGeom prst="rect">
              <a:avLst/>
            </a:prstGeom>
            <a:solidFill>
              <a:srgbClr val="DAE2F3">
                <a:alpha val="34901"/>
              </a:srgbClr>
            </a:solidFill>
          </p:spPr>
          <p:txBody>
            <a:bodyPr vert="horz" wrap="square" lIns="0" tIns="128905" rIns="0" bIns="0" rtlCol="0">
              <a:noAutofit/>
            </a:bodyPr>
            <a:lstStyle/>
            <a:p>
              <a:pPr marL="33020">
                <a:lnSpc>
                  <a:spcPct val="100000"/>
                </a:lnSpc>
                <a:spcBef>
                  <a:spcPts val="1015"/>
                </a:spcBef>
              </a:pPr>
              <a:endParaRPr sz="16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endParaRPr>
            </a:p>
          </p:txBody>
        </p:sp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09635F82-8C15-9640-B0DE-1E4DE88DD5DC}"/>
                </a:ext>
              </a:extLst>
            </p:cNvPr>
            <p:cNvSpPr/>
            <p:nvPr/>
          </p:nvSpPr>
          <p:spPr>
            <a:xfrm>
              <a:off x="881035" y="1633895"/>
              <a:ext cx="9834194" cy="174406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18770" indent="-285750">
                <a:lnSpc>
                  <a:spcPct val="100000"/>
                </a:lnSpc>
                <a:spcBef>
                  <a:spcPts val="1015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</a:rPr>
                <a:t>지역화폐의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</a:rPr>
                <a:t> </a:t>
              </a:r>
              <a:r>
                <a:rPr lang="ko-KR" altLang="en-US" sz="1400" b="1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</a:rPr>
                <a:t>소득 역외 유출을 감소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</a:rPr>
                <a:t>시키는 기능을 활용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endParaRPr>
            </a:p>
            <a:p>
              <a:pPr marL="318770" indent="-285750">
                <a:lnSpc>
                  <a:spcPct val="100000"/>
                </a:lnSpc>
                <a:spcBef>
                  <a:spcPts val="1015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 err="1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</a:rPr>
                <a:t>재난지원금</a:t>
              </a:r>
              <a:r>
                <a:rPr lang="ko-KR" altLang="en-US" sz="1400" dirty="0">
                  <a:latin typeface="나눔스퀘어" panose="020B0600000101010101" pitchFamily="50" charset="-127"/>
                  <a:ea typeface="나눔스퀘어" panose="020B0600000101010101" pitchFamily="50" charset="-127"/>
                  <a:cs typeface="Malgun Gothic"/>
                </a:rPr>
                <a:t> 지급으로 늘어난 지역화폐 이용률을 유지하여 기능을 하도록 함</a:t>
              </a: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endParaRPr>
            </a:p>
            <a:p>
              <a:pPr marL="318770" indent="-285750">
                <a:lnSpc>
                  <a:spcPct val="100000"/>
                </a:lnSpc>
                <a:spcBef>
                  <a:spcPts val="1015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cs typeface="Malgun Gothic"/>
                </a:rPr>
                <a:t>위기 업종을 지원함과 동시에 유망 업종을 지원하여 </a:t>
              </a:r>
              <a:r>
                <a:rPr lang="ko-KR" altLang="en-US" sz="1400" b="1" dirty="0">
                  <a:cs typeface="Malgun Gothic"/>
                </a:rPr>
                <a:t>지역경제 활성화를 도모</a:t>
              </a:r>
              <a:endParaRPr lang="en-US" altLang="ko-KR" sz="1400" b="1" dirty="0">
                <a:cs typeface="Malgun Gothic"/>
              </a:endParaRPr>
            </a:p>
            <a:p>
              <a:pPr marL="318770" indent="-285750">
                <a:lnSpc>
                  <a:spcPct val="100000"/>
                </a:lnSpc>
                <a:spcBef>
                  <a:spcPts val="1015"/>
                </a:spcBef>
                <a:buFont typeface="Arial" panose="020B0604020202020204" pitchFamily="34" charset="0"/>
                <a:buChar char="•"/>
              </a:pPr>
              <a:r>
                <a:rPr lang="ko-KR" altLang="en-US" sz="1400" dirty="0">
                  <a:cs typeface="Malgun Gothic"/>
                </a:rPr>
                <a:t>지역경제 활성화로 인한 </a:t>
              </a:r>
              <a:r>
                <a:rPr lang="ko-KR" altLang="en-US" sz="1400" b="1" dirty="0">
                  <a:cs typeface="Malgun Gothic"/>
                </a:rPr>
                <a:t>세수 증가</a:t>
              </a:r>
              <a:r>
                <a:rPr lang="ko-KR" altLang="en-US" sz="1400" dirty="0">
                  <a:cs typeface="Malgun Gothic"/>
                </a:rPr>
                <a:t>로</a:t>
              </a:r>
              <a:r>
                <a:rPr lang="ko-KR" altLang="en-US" sz="1400" b="1" dirty="0">
                  <a:cs typeface="Malgun Gothic"/>
                </a:rPr>
                <a:t> </a:t>
              </a:r>
              <a:r>
                <a:rPr lang="ko-KR" altLang="en-US" sz="1400" dirty="0">
                  <a:cs typeface="Malgun Gothic"/>
                </a:rPr>
                <a:t>재원을 마련해 지원정책을 계속 시행해 나갈 수 있음</a:t>
              </a:r>
              <a:endParaRPr lang="en-US" altLang="ko-KR" sz="1400" dirty="0">
                <a:cs typeface="Malgun Gothic"/>
              </a:endParaRPr>
            </a:p>
            <a:p>
              <a:pPr marL="318770" indent="-285750">
                <a:lnSpc>
                  <a:spcPct val="100000"/>
                </a:lnSpc>
                <a:spcBef>
                  <a:spcPts val="1015"/>
                </a:spcBef>
                <a:buFont typeface="Arial" panose="020B0604020202020204" pitchFamily="34" charset="0"/>
                <a:buChar char="•"/>
              </a:pPr>
              <a:endPara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endParaRPr>
            </a:p>
          </p:txBody>
        </p:sp>
      </p:grpSp>
      <p:sp>
        <p:nvSpPr>
          <p:cNvPr id="4" name="사각형: 둥근 모서리 96">
            <a:extLst>
              <a:ext uri="{FF2B5EF4-FFF2-40B4-BE49-F238E27FC236}">
                <a16:creationId xmlns:a16="http://schemas.microsoft.com/office/drawing/2014/main" id="{9F45CB1D-899E-461F-BE68-0EF4CAE7562D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</a:t>
            </a:r>
            <a:r>
              <a:rPr lang="ko-KR" altLang="en-US" sz="2000" b="1" spc="600" dirty="0" err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뉴노멀시대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지역화폐 서비스의 효과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사각형: 둥근 모서리 96">
            <a:extLst>
              <a:ext uri="{FF2B5EF4-FFF2-40B4-BE49-F238E27FC236}">
                <a16:creationId xmlns:a16="http://schemas.microsoft.com/office/drawing/2014/main" id="{8E9309F7-B631-43BD-9BFD-D12163D474BB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7.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기대 효과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BCE7C2ED-44CE-4E9F-B6C7-E23E3DD079CA}"/>
              </a:ext>
            </a:extLst>
          </p:cNvPr>
          <p:cNvGrpSpPr/>
          <p:nvPr/>
        </p:nvGrpSpPr>
        <p:grpSpPr>
          <a:xfrm>
            <a:off x="1166371" y="1150816"/>
            <a:ext cx="9292079" cy="384401"/>
            <a:chOff x="1166371" y="1150816"/>
            <a:chExt cx="9292079" cy="384401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1063A675-4250-49A7-B959-54130E3A9F74}"/>
                </a:ext>
              </a:extLst>
            </p:cNvPr>
            <p:cNvSpPr/>
            <p:nvPr/>
          </p:nvSpPr>
          <p:spPr>
            <a:xfrm>
              <a:off x="1398372" y="1150816"/>
              <a:ext cx="9060078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효율적 지원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4301477C-031D-46D5-8538-EB9D8C0B1A17}"/>
                </a:ext>
              </a:extLst>
            </p:cNvPr>
            <p:cNvSpPr/>
            <p:nvPr/>
          </p:nvSpPr>
          <p:spPr>
            <a:xfrm>
              <a:off x="1166371" y="1291845"/>
              <a:ext cx="133237" cy="1714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DD8CEA6F-5FEF-44FF-AF11-B68399396663}"/>
              </a:ext>
            </a:extLst>
          </p:cNvPr>
          <p:cNvGrpSpPr/>
          <p:nvPr/>
        </p:nvGrpSpPr>
        <p:grpSpPr>
          <a:xfrm>
            <a:off x="1166371" y="3503491"/>
            <a:ext cx="9292079" cy="384401"/>
            <a:chOff x="1166371" y="1150816"/>
            <a:chExt cx="9292079" cy="384401"/>
          </a:xfrm>
        </p:grpSpPr>
        <p:sp>
          <p:nvSpPr>
            <p:cNvPr id="37" name="직사각형 36">
              <a:extLst>
                <a:ext uri="{FF2B5EF4-FFF2-40B4-BE49-F238E27FC236}">
                  <a16:creationId xmlns:a16="http://schemas.microsoft.com/office/drawing/2014/main" id="{CC5454F1-5348-4AF5-8C03-CEA0B4D9AF39}"/>
                </a:ext>
              </a:extLst>
            </p:cNvPr>
            <p:cNvSpPr/>
            <p:nvPr/>
          </p:nvSpPr>
          <p:spPr>
            <a:xfrm>
              <a:off x="1398372" y="1150816"/>
              <a:ext cx="9060078" cy="38440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400" spc="30" dirty="0">
                  <a:latin typeface="나눔스퀘어" panose="020B0600000101010101" pitchFamily="50" charset="-127"/>
                  <a:ea typeface="나눔스퀘어" panose="020B0600000101010101" pitchFamily="50" charset="-127"/>
                </a:rPr>
                <a:t>지역화폐 활성화를 통한 지속적인 성장</a:t>
              </a:r>
              <a:endPara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endParaRPr>
            </a:p>
          </p:txBody>
        </p: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B5A424E7-7ABA-4A27-B4DB-D00349AFDE2D}"/>
                </a:ext>
              </a:extLst>
            </p:cNvPr>
            <p:cNvSpPr/>
            <p:nvPr/>
          </p:nvSpPr>
          <p:spPr>
            <a:xfrm>
              <a:off x="1166371" y="1291845"/>
              <a:ext cx="133237" cy="171454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08162065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3"/>
          <p:cNvSpPr/>
          <p:nvPr/>
        </p:nvSpPr>
        <p:spPr>
          <a:xfrm>
            <a:off x="0" y="1373700"/>
            <a:ext cx="1461770" cy="5484299"/>
          </a:xfrm>
          <a:custGeom>
            <a:avLst/>
            <a:gdLst/>
            <a:ahLst/>
            <a:cxnLst/>
            <a:rect l="l" t="t" r="r" b="b"/>
            <a:pathLst>
              <a:path w="1461770" h="5143500">
                <a:moveTo>
                  <a:pt x="1461516" y="0"/>
                </a:moveTo>
                <a:lnTo>
                  <a:pt x="0" y="0"/>
                </a:lnTo>
                <a:lnTo>
                  <a:pt x="0" y="5143500"/>
                </a:lnTo>
                <a:lnTo>
                  <a:pt x="1461516" y="5143500"/>
                </a:lnTo>
                <a:lnTo>
                  <a:pt x="1461516" y="0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5" name="object 4"/>
          <p:cNvSpPr txBox="1">
            <a:spLocks noGrp="1"/>
          </p:cNvSpPr>
          <p:nvPr>
            <p:ph type="title"/>
          </p:nvPr>
        </p:nvSpPr>
        <p:spPr>
          <a:xfrm>
            <a:off x="0" y="854618"/>
            <a:ext cx="2398395" cy="320601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b="1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  <a:cs typeface="+mn-cs"/>
              </a:rPr>
              <a:t>CONTENTS</a:t>
            </a:r>
          </a:p>
        </p:txBody>
      </p:sp>
      <p:sp>
        <p:nvSpPr>
          <p:cNvPr id="3" name="object 2"/>
          <p:cNvSpPr/>
          <p:nvPr/>
        </p:nvSpPr>
        <p:spPr>
          <a:xfrm>
            <a:off x="0" y="0"/>
            <a:ext cx="3697604" cy="656137"/>
          </a:xfrm>
          <a:custGeom>
            <a:avLst/>
            <a:gdLst/>
            <a:ahLst/>
            <a:cxnLst/>
            <a:rect l="l" t="t" r="r" b="b"/>
            <a:pathLst>
              <a:path w="3697604" h="554990">
                <a:moveTo>
                  <a:pt x="3697224" y="184404"/>
                </a:moveTo>
                <a:lnTo>
                  <a:pt x="1469136" y="184404"/>
                </a:lnTo>
                <a:lnTo>
                  <a:pt x="1467612" y="184404"/>
                </a:lnTo>
                <a:lnTo>
                  <a:pt x="1461516" y="184404"/>
                </a:lnTo>
                <a:lnTo>
                  <a:pt x="1461516" y="0"/>
                </a:lnTo>
                <a:lnTo>
                  <a:pt x="0" y="0"/>
                </a:lnTo>
                <a:lnTo>
                  <a:pt x="0" y="554736"/>
                </a:lnTo>
                <a:lnTo>
                  <a:pt x="1461516" y="554736"/>
                </a:lnTo>
                <a:lnTo>
                  <a:pt x="1461516" y="376428"/>
                </a:lnTo>
                <a:lnTo>
                  <a:pt x="3125724" y="376428"/>
                </a:lnTo>
                <a:lnTo>
                  <a:pt x="3125724" y="309372"/>
                </a:lnTo>
                <a:lnTo>
                  <a:pt x="1461516" y="309372"/>
                </a:lnTo>
                <a:lnTo>
                  <a:pt x="1461516" y="230124"/>
                </a:lnTo>
                <a:lnTo>
                  <a:pt x="1467612" y="230124"/>
                </a:lnTo>
                <a:lnTo>
                  <a:pt x="1469136" y="230124"/>
                </a:lnTo>
                <a:lnTo>
                  <a:pt x="3697224" y="230124"/>
                </a:lnTo>
                <a:lnTo>
                  <a:pt x="3697224" y="184404"/>
                </a:lnTo>
                <a:close/>
              </a:path>
            </a:pathLst>
          </a:custGeom>
          <a:solidFill>
            <a:srgbClr val="2F5597"/>
          </a:solidFill>
          <a:ln>
            <a:solidFill>
              <a:srgbClr val="2F5597"/>
            </a:solidFill>
          </a:ln>
        </p:spPr>
        <p:txBody>
          <a:bodyPr wrap="square" lIns="0" tIns="0" rIns="0" bIns="0" rtlCol="0"/>
          <a:lstStyle/>
          <a:p>
            <a:endParaRPr>
              <a:solidFill>
                <a:srgbClr val="2F5597"/>
              </a:solidFill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61770" y="0"/>
            <a:ext cx="2536063" cy="69067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2F5597"/>
              </a:solidFill>
            </a:endParaRPr>
          </a:p>
        </p:txBody>
      </p:sp>
      <p:grpSp>
        <p:nvGrpSpPr>
          <p:cNvPr id="39" name="object 10"/>
          <p:cNvGrpSpPr/>
          <p:nvPr/>
        </p:nvGrpSpPr>
        <p:grpSpPr>
          <a:xfrm>
            <a:off x="1724270" y="2395714"/>
            <a:ext cx="9954260" cy="240157"/>
            <a:chOff x="1719833" y="2231898"/>
            <a:chExt cx="9954260" cy="240157"/>
          </a:xfrm>
          <a:solidFill>
            <a:srgbClr val="2F5597"/>
          </a:solidFill>
        </p:grpSpPr>
        <p:sp>
          <p:nvSpPr>
            <p:cNvPr id="40" name="object 11"/>
            <p:cNvSpPr/>
            <p:nvPr/>
          </p:nvSpPr>
          <p:spPr>
            <a:xfrm>
              <a:off x="1719833" y="2231898"/>
              <a:ext cx="9954260" cy="0"/>
            </a:xfrm>
            <a:custGeom>
              <a:avLst/>
              <a:gdLst/>
              <a:ahLst/>
              <a:cxnLst/>
              <a:rect l="l" t="t" r="r" b="b"/>
              <a:pathLst>
                <a:path w="9954260">
                  <a:moveTo>
                    <a:pt x="0" y="0"/>
                  </a:moveTo>
                  <a:lnTo>
                    <a:pt x="9954133" y="0"/>
                  </a:lnTo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1" name="object 13"/>
            <p:cNvSpPr/>
            <p:nvPr/>
          </p:nvSpPr>
          <p:spPr>
            <a:xfrm>
              <a:off x="2979322" y="2242129"/>
              <a:ext cx="260350" cy="226695"/>
            </a:xfrm>
            <a:custGeom>
              <a:avLst/>
              <a:gdLst/>
              <a:ahLst/>
              <a:cxnLst/>
              <a:rect l="l" t="t" r="r" b="b"/>
              <a:pathLst>
                <a:path w="260350" h="226694">
                  <a:moveTo>
                    <a:pt x="129667" y="226187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7" y="226187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2" name="object 17"/>
            <p:cNvSpPr/>
            <p:nvPr/>
          </p:nvSpPr>
          <p:spPr>
            <a:xfrm>
              <a:off x="6566788" y="2236833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7" y="226060"/>
                  </a:moveTo>
                  <a:lnTo>
                    <a:pt x="0" y="508"/>
                  </a:lnTo>
                  <a:lnTo>
                    <a:pt x="260223" y="0"/>
                  </a:lnTo>
                  <a:lnTo>
                    <a:pt x="129667" y="22606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3" name="object 18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260223" y="0"/>
                  </a:moveTo>
                  <a:lnTo>
                    <a:pt x="0" y="507"/>
                  </a:lnTo>
                  <a:lnTo>
                    <a:pt x="129666" y="226059"/>
                  </a:lnTo>
                  <a:lnTo>
                    <a:pt x="260223" y="0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  <p:sp>
          <p:nvSpPr>
            <p:cNvPr id="44" name="object 19"/>
            <p:cNvSpPr/>
            <p:nvPr/>
          </p:nvSpPr>
          <p:spPr>
            <a:xfrm>
              <a:off x="10119740" y="2245995"/>
              <a:ext cx="260350" cy="226060"/>
            </a:xfrm>
            <a:custGeom>
              <a:avLst/>
              <a:gdLst/>
              <a:ahLst/>
              <a:cxnLst/>
              <a:rect l="l" t="t" r="r" b="b"/>
              <a:pathLst>
                <a:path w="260350" h="226060">
                  <a:moveTo>
                    <a:pt x="129666" y="226059"/>
                  </a:moveTo>
                  <a:lnTo>
                    <a:pt x="0" y="507"/>
                  </a:lnTo>
                  <a:lnTo>
                    <a:pt x="260223" y="0"/>
                  </a:lnTo>
                  <a:lnTo>
                    <a:pt x="129666" y="226059"/>
                  </a:lnTo>
                  <a:close/>
                </a:path>
              </a:pathLst>
            </a:custGeom>
            <a:grpFill/>
            <a:ln w="28575">
              <a:solidFill>
                <a:srgbClr val="2F5597"/>
              </a:solidFill>
            </a:ln>
          </p:spPr>
          <p:txBody>
            <a:bodyPr wrap="square" lIns="0" tIns="0" rIns="0" bIns="0" rtlCol="0"/>
            <a:lstStyle/>
            <a:p>
              <a:endParaRPr>
                <a:solidFill>
                  <a:srgbClr val="2F5597"/>
                </a:solidFill>
              </a:endParaRPr>
            </a:p>
          </p:txBody>
        </p:sp>
      </p:grpSp>
      <p:grpSp>
        <p:nvGrpSpPr>
          <p:cNvPr id="75" name="그룹 74"/>
          <p:cNvGrpSpPr/>
          <p:nvPr/>
        </p:nvGrpSpPr>
        <p:grpSpPr>
          <a:xfrm>
            <a:off x="1724270" y="2676205"/>
            <a:ext cx="9926009" cy="578694"/>
            <a:chOff x="1798701" y="1136804"/>
            <a:chExt cx="9926009" cy="578694"/>
          </a:xfrm>
        </p:grpSpPr>
        <p:sp>
          <p:nvSpPr>
            <p:cNvPr id="82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1798701" y="1136805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서비스 모델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83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5365778" y="1136804"/>
              <a:ext cx="2791855" cy="565593"/>
            </a:xfrm>
            <a:prstGeom prst="roundRect">
              <a:avLst>
                <a:gd name="adj" fmla="val 0"/>
              </a:avLst>
            </a:prstGeom>
            <a:noFill/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rgbClr val="2F5597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기대효과</a:t>
              </a:r>
              <a:endParaRPr lang="en-US" altLang="ko-KR" sz="2000" b="1" spc="600" dirty="0">
                <a:solidFill>
                  <a:srgbClr val="2F5597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  <p:sp>
          <p:nvSpPr>
            <p:cNvPr id="84" name="사각형: 둥근 모서리 96">
              <a:extLst>
                <a:ext uri="{FF2B5EF4-FFF2-40B4-BE49-F238E27FC236}">
                  <a16:creationId xmlns:a16="http://schemas.microsoft.com/office/drawing/2014/main" id="{E4A8F019-A808-AF44-A4BB-87ECC59F1AE5}"/>
                </a:ext>
              </a:extLst>
            </p:cNvPr>
            <p:cNvSpPr/>
            <p:nvPr/>
          </p:nvSpPr>
          <p:spPr>
            <a:xfrm>
              <a:off x="8932855" y="1149905"/>
              <a:ext cx="2791855" cy="565593"/>
            </a:xfrm>
            <a:prstGeom prst="roundRect">
              <a:avLst>
                <a:gd name="adj" fmla="val 0"/>
              </a:avLst>
            </a:prstGeom>
            <a:solidFill>
              <a:srgbClr val="2F5597"/>
            </a:solidFill>
            <a:ln w="28575">
              <a:solidFill>
                <a:srgbClr val="2F559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defRPr/>
              </a:pPr>
              <a:r>
                <a:rPr lang="ko-KR" altLang="en-US" sz="2000" b="1" spc="600" dirty="0">
                  <a:solidFill>
                    <a:schemeClr val="bg1"/>
                  </a:solidFill>
                  <a:latin typeface="경기천년제목 Light" panose="02020403020101020101" pitchFamily="18" charset="-127"/>
                  <a:ea typeface="경기천년제목 Light" panose="02020403020101020101" pitchFamily="18" charset="-127"/>
                </a:rPr>
                <a:t>참고문헌</a:t>
              </a:r>
              <a:endPara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endParaRPr>
            </a:p>
          </p:txBody>
        </p:sp>
      </p:grpSp>
      <p:sp>
        <p:nvSpPr>
          <p:cNvPr id="86" name="직사각형 85">
            <a:extLst>
              <a:ext uri="{FF2B5EF4-FFF2-40B4-BE49-F238E27FC236}">
                <a16:creationId xmlns:a16="http://schemas.microsoft.com/office/drawing/2014/main" id="{B29C08AE-8AD2-48C7-AAB8-9669E6A9D489}"/>
              </a:ext>
            </a:extLst>
          </p:cNvPr>
          <p:cNvSpPr/>
          <p:nvPr/>
        </p:nvSpPr>
        <p:spPr>
          <a:xfrm>
            <a:off x="1621813" y="3241798"/>
            <a:ext cx="3530601" cy="10618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6.1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6.2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모델링 적용사례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6.3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결과 및 </a:t>
            </a: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POC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제안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17" name="object 21"/>
          <p:cNvSpPr/>
          <p:nvPr/>
        </p:nvSpPr>
        <p:spPr>
          <a:xfrm>
            <a:off x="1605394" y="2286773"/>
            <a:ext cx="7253029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21"/>
          <p:cNvSpPr/>
          <p:nvPr/>
        </p:nvSpPr>
        <p:spPr>
          <a:xfrm>
            <a:off x="1545956" y="3350740"/>
            <a:ext cx="3685952" cy="2465506"/>
          </a:xfrm>
          <a:custGeom>
            <a:avLst/>
            <a:gdLst/>
            <a:ahLst/>
            <a:cxnLst/>
            <a:rect l="l" t="t" r="r" b="b"/>
            <a:pathLst>
              <a:path w="7467600" h="3851275">
                <a:moveTo>
                  <a:pt x="7467600" y="0"/>
                </a:moveTo>
                <a:lnTo>
                  <a:pt x="0" y="0"/>
                </a:lnTo>
                <a:lnTo>
                  <a:pt x="0" y="3851148"/>
                </a:lnTo>
                <a:lnTo>
                  <a:pt x="7467600" y="3851148"/>
                </a:lnTo>
                <a:lnTo>
                  <a:pt x="7467600" y="0"/>
                </a:lnTo>
                <a:close/>
              </a:path>
            </a:pathLst>
          </a:custGeom>
          <a:solidFill>
            <a:srgbClr val="FFFFFF">
              <a:alpha val="81175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35763199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BF1372E1-1A73-074B-9C1A-CC7836D13C85}"/>
              </a:ext>
            </a:extLst>
          </p:cNvPr>
          <p:cNvSpPr/>
          <p:nvPr/>
        </p:nvSpPr>
        <p:spPr>
          <a:xfrm>
            <a:off x="-1" y="374417"/>
            <a:ext cx="3530601" cy="565593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2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참고문헌</a:t>
            </a:r>
            <a:endParaRPr lang="en-US" altLang="ko-KR" sz="22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FE70A-7685-5E47-8937-9913F9C29C0A}"/>
              </a:ext>
            </a:extLst>
          </p:cNvPr>
          <p:cNvSpPr txBox="1"/>
          <p:nvPr/>
        </p:nvSpPr>
        <p:spPr>
          <a:xfrm>
            <a:off x="817418" y="1202748"/>
            <a:ext cx="10324111" cy="32390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50000"/>
              </a:lnSpc>
            </a:pP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 </a:t>
            </a:r>
            <a:r>
              <a:rPr kumimoji="1"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서종현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외 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2.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2015.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시흥시 산업분석 및 전략산업 도출 연구</a:t>
            </a:r>
            <a:endParaRPr kumimoji="1"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[2] 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양준호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2019.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시흥 지역화폐 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‘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시루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’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의 경제효과 분석</a:t>
            </a:r>
            <a:endParaRPr kumimoji="1"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[3] 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이상훈 외 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5.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2019.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지역화폐 도입 확대에 따른 성과분석 및 발전방향</a:t>
            </a:r>
            <a:endParaRPr kumimoji="1"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[4] 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정민수 외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2020.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온라인쇼핑 성장이 지역 소매업에 미치는 영향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부산지역을 중심으로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-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한국은행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>
              <a:lnSpc>
                <a:spcPct val="250000"/>
              </a:lnSpc>
            </a:pP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[5] </a:t>
            </a:r>
            <a:r>
              <a:rPr kumimoji="1"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최한수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(2020). 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긴급재난지원금을 둘러싼 쟁점과 과제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. </a:t>
            </a:r>
            <a:r>
              <a:rPr kumimoji="1"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월간 복지동향</a:t>
            </a:r>
            <a: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(261), 18-23</a:t>
            </a:r>
            <a:br>
              <a:rPr kumimoji="1"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</a:br>
            <a:endParaRPr kumimoji="1"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71406415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사각형: 둥근 모서리 96">
            <a:extLst>
              <a:ext uri="{FF2B5EF4-FFF2-40B4-BE49-F238E27FC236}">
                <a16:creationId xmlns:a16="http://schemas.microsoft.com/office/drawing/2014/main" id="{BF1372E1-1A73-074B-9C1A-CC7836D13C85}"/>
              </a:ext>
            </a:extLst>
          </p:cNvPr>
          <p:cNvSpPr/>
          <p:nvPr/>
        </p:nvSpPr>
        <p:spPr>
          <a:xfrm>
            <a:off x="-1" y="374417"/>
            <a:ext cx="3530601" cy="565593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ko-KR" altLang="en-US" sz="22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추가 데이터</a:t>
            </a:r>
            <a:endParaRPr lang="en-US" altLang="ko-KR" sz="22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5FE70A-7685-5E47-8937-9913F9C29C0A}"/>
              </a:ext>
            </a:extLst>
          </p:cNvPr>
          <p:cNvSpPr txBox="1"/>
          <p:nvPr/>
        </p:nvSpPr>
        <p:spPr>
          <a:xfrm>
            <a:off x="817418" y="1086203"/>
            <a:ext cx="10899453" cy="55281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[1] </a:t>
            </a: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</a:t>
            </a:r>
            <a:r>
              <a:rPr lang="ko-KR" altLang="en-US" sz="1400" b="0" i="0" u="none" strike="noStrike" baseline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확진자수</a:t>
            </a: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질병관리본부 발표를 정리한 사이트 활용</a:t>
            </a:r>
          </a:p>
          <a:p>
            <a:pPr algn="l">
              <a:lnSpc>
                <a:spcPct val="200000"/>
              </a:lnSpc>
            </a:pP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위키백과  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https://en.wikipedia.org/wiki/Template:COVID-19_pandemic_data/South_Korea_medical_cases</a:t>
            </a:r>
          </a:p>
          <a:p>
            <a:pPr algn="l">
              <a:lnSpc>
                <a:spcPct val="200000"/>
              </a:lnSpc>
            </a:pP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코로나 상황판  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https://coronaboard.kr/</a:t>
            </a:r>
          </a:p>
          <a:p>
            <a:pPr algn="l">
              <a:lnSpc>
                <a:spcPct val="150000"/>
              </a:lnSpc>
            </a:pPr>
            <a:endParaRPr lang="en-US" altLang="ko-KR" sz="1400" b="0" i="0" u="none" strike="noStrike" baseline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[2] </a:t>
            </a: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경기지역화폐 발행 및 이용 현황</a:t>
            </a:r>
          </a:p>
          <a:p>
            <a:pPr algn="l">
              <a:lnSpc>
                <a:spcPct val="200000"/>
              </a:lnSpc>
            </a:pP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경기데이터드림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https://data.gg.go.kr/portal/data/service/selectServicePage.do?page=1&amp;sortColumn=&amp;sortDirection=&amp;infId=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6FEDD 6KGEJWYCY2G15OY29527318&amp;infSeq=1&amp;searchWord=%EC%A7%80%EC%97%AD%</a:t>
            </a:r>
            <a:r>
              <a:rPr lang="it-IT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ED%99%94%ED%8F%90</a:t>
            </a:r>
          </a:p>
          <a:p>
            <a:pPr algn="l">
              <a:lnSpc>
                <a:spcPct val="150000"/>
              </a:lnSpc>
            </a:pPr>
            <a:endParaRPr lang="en-US" altLang="ko-KR" sz="1400" b="0" i="0" u="none" strike="noStrike" baseline="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l">
              <a:lnSpc>
                <a:spcPct val="150000"/>
              </a:lnSpc>
            </a:pP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[3] </a:t>
            </a:r>
            <a:r>
              <a:rPr lang="ko-KR" altLang="en-US" sz="1400" b="0" i="0" u="none" strike="noStrike" baseline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서울∙경기∙대구</a:t>
            </a: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행정구역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(</a:t>
            </a:r>
            <a:r>
              <a:rPr lang="ko-KR" altLang="en-US" sz="1400" b="0" i="0" u="none" strike="noStrike" baseline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시군구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)</a:t>
            </a: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별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성별 인구수 특성</a:t>
            </a:r>
          </a:p>
          <a:p>
            <a:pPr algn="l">
              <a:lnSpc>
                <a:spcPct val="200000"/>
              </a:lnSpc>
            </a:pP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KOSIS </a:t>
            </a:r>
            <a:r>
              <a:rPr lang="ko-KR" altLang="en-US" sz="1400" b="0" i="0" u="none" strike="noStrike" baseline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국가통계포털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http://kosis.kr/statHtml/statHtml.do?orgId=101&amp;tblId=DT_1B040A3&amp;vw_cd=MT_ZTITLE&amp;list_id=A_7&amp;se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qNo=&amp;l </a:t>
            </a:r>
            <a:r>
              <a:rPr lang="en-US" altLang="ko-KR" sz="1400" b="0" i="0" u="none" strike="noStrike" baseline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ang_mode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en-US" altLang="ko-KR" sz="1400" b="0" i="0" u="none" strike="noStrike" baseline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ko&amp;language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</a:t>
            </a:r>
            <a:r>
              <a:rPr lang="en-US" altLang="ko-KR" sz="1400" b="0" i="0" u="none" strike="noStrike" baseline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kor&amp;obj_var_id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=&amp;</a:t>
            </a:r>
            <a:r>
              <a:rPr lang="en-US" altLang="ko-KR" sz="1400" b="0" i="0" u="none" strike="noStrike" baseline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itm_id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=&amp;</a:t>
            </a:r>
            <a:r>
              <a:rPr lang="en-US" altLang="ko-KR" sz="1400" b="0" i="0" u="none" strike="noStrike" baseline="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conn_path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=MT_ZTITLE</a:t>
            </a:r>
          </a:p>
          <a:p>
            <a:pPr algn="l">
              <a:lnSpc>
                <a:spcPct val="200000"/>
              </a:lnSpc>
            </a:pP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통계청 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e- </a:t>
            </a: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지방지표 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http://kosis.kr/statisticsList/statisticsListIndex.do?menuId=M_01_01&amp;vwcd=MT_ZTITLE&amp;parmTabId=M_0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1_01</a:t>
            </a:r>
          </a:p>
          <a:p>
            <a:pPr algn="l">
              <a:lnSpc>
                <a:spcPct val="200000"/>
              </a:lnSpc>
            </a:pP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통계청 국내통계</a:t>
            </a:r>
          </a:p>
          <a:p>
            <a:pPr algn="l">
              <a:lnSpc>
                <a:spcPct val="200000"/>
              </a:lnSpc>
            </a:pP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한국은행 경제통계시스템 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2018</a:t>
            </a:r>
            <a:r>
              <a:rPr lang="ko-KR" altLang="en-US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투입산출표  </a:t>
            </a:r>
            <a:r>
              <a:rPr lang="en-US" altLang="ko-KR" sz="1400" b="0" i="0" u="none" strike="noStrike" baseline="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http://ecos.bok.or.kr/flex/EasySearch.jsp?langGubun=K&amp;topCode=000Y030</a:t>
            </a:r>
            <a:endParaRPr kumimoji="1"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90960091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56A7AAB4-E9CB-DB4E-82CD-1A8B301FAE3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15582" t="15837" r="49976" b="53807"/>
          <a:stretch/>
        </p:blipFill>
        <p:spPr>
          <a:xfrm>
            <a:off x="3879125" y="1468582"/>
            <a:ext cx="8312875" cy="5483846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89E63397-8F28-A04C-9AD7-3F80C134495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1855" y="3502492"/>
            <a:ext cx="9454236" cy="3401808"/>
          </a:xfrm>
          <a:prstGeom prst="rect">
            <a:avLst/>
          </a:prstGeom>
        </p:spPr>
      </p:pic>
      <p:sp>
        <p:nvSpPr>
          <p:cNvPr id="19" name="사각형: 둥근 모서리 96">
            <a:extLst>
              <a:ext uri="{FF2B5EF4-FFF2-40B4-BE49-F238E27FC236}">
                <a16:creationId xmlns:a16="http://schemas.microsoft.com/office/drawing/2014/main" id="{E4119C22-11D7-8044-B78B-BB5EA2FC6F37}"/>
              </a:ext>
            </a:extLst>
          </p:cNvPr>
          <p:cNvSpPr/>
          <p:nvPr/>
        </p:nvSpPr>
        <p:spPr>
          <a:xfrm>
            <a:off x="4330699" y="2863407"/>
            <a:ext cx="3530601" cy="565593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ko-KR" sz="2200" b="1" spc="600" dirty="0" err="1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QnA</a:t>
            </a:r>
            <a:endParaRPr lang="en-US" altLang="ko-KR" sz="22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4D70C22F-8F28-B346-98A1-CDD3D23B71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481763" y="7059467"/>
            <a:ext cx="2982435" cy="2146300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CFE0804A-1F9A-9747-ADD3-864BBF2C229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93794" y="3355508"/>
            <a:ext cx="386383" cy="58499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85EC2F5-B43A-4741-8A22-B0867BC94F1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839896">
            <a:off x="11535211" y="3675714"/>
            <a:ext cx="382904" cy="584992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A0268C2-F869-1645-8C27-245737C1410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84000"/>
          </a:blip>
          <a:srcRect l="15582" t="15837" r="49976" b="53807"/>
          <a:stretch/>
        </p:blipFill>
        <p:spPr>
          <a:xfrm rot="11369414">
            <a:off x="-743381" y="-765009"/>
            <a:ext cx="5907057" cy="3896773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DA64C2DC-6181-2048-9830-E1A1E57ACA9D}"/>
              </a:ext>
            </a:extLst>
          </p:cNvPr>
          <p:cNvSpPr/>
          <p:nvPr/>
        </p:nvSpPr>
        <p:spPr>
          <a:xfrm>
            <a:off x="6142892" y="6642556"/>
            <a:ext cx="133562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kumimoji="1" lang="en-US" altLang="ko-KR" sz="800" dirty="0">
                <a:solidFill>
                  <a:schemeClr val="bg2">
                    <a:lumMod val="75000"/>
                  </a:schemeClr>
                </a:solidFill>
              </a:rPr>
              <a:t>http://</a:t>
            </a:r>
            <a:r>
              <a:rPr kumimoji="1" lang="en-US" altLang="ko-KR" sz="800" dirty="0" err="1">
                <a:solidFill>
                  <a:schemeClr val="bg2">
                    <a:lumMod val="75000"/>
                  </a:schemeClr>
                </a:solidFill>
              </a:rPr>
              <a:t>www.gmoney.or.kr</a:t>
            </a:r>
            <a:endParaRPr lang="ko-Kore-KR" altLang="en-US" sz="800" dirty="0">
              <a:solidFill>
                <a:schemeClr val="bg2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53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사각형: 둥근 모서리 96">
            <a:extLst>
              <a:ext uri="{FF2B5EF4-FFF2-40B4-BE49-F238E27FC236}">
                <a16:creationId xmlns:a16="http://schemas.microsoft.com/office/drawing/2014/main" id="{D7212EF8-0B5B-BA48-8EAD-ABFCB19B6BBE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EDA : 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온라인으로의 전환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5" name="object 13">
            <a:extLst>
              <a:ext uri="{FF2B5EF4-FFF2-40B4-BE49-F238E27FC236}">
                <a16:creationId xmlns:a16="http://schemas.microsoft.com/office/drawing/2014/main" id="{C4268E70-6934-A74E-9734-D32B4C434916}"/>
              </a:ext>
            </a:extLst>
          </p:cNvPr>
          <p:cNvSpPr txBox="1"/>
          <p:nvPr/>
        </p:nvSpPr>
        <p:spPr>
          <a:xfrm>
            <a:off x="1488343" y="1262052"/>
            <a:ext cx="9192259" cy="1103808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E6700B3-66EE-D24E-9852-6370FD78A965}"/>
              </a:ext>
            </a:extLst>
          </p:cNvPr>
          <p:cNvSpPr/>
          <p:nvPr/>
        </p:nvSpPr>
        <p:spPr>
          <a:xfrm>
            <a:off x="1614439" y="1416458"/>
            <a:ext cx="9486998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2020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년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모든 지역과 카테고리에서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물류량은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전년 대비 증가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식품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생활건강의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온라인 전환이 출산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/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육아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패션 카테고리보다 활발함을 알 수 있음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F171C8C-2343-4140-B8C0-4F9E7A459CD9}"/>
              </a:ext>
            </a:extLst>
          </p:cNvPr>
          <p:cNvSpPr/>
          <p:nvPr/>
        </p:nvSpPr>
        <p:spPr>
          <a:xfrm>
            <a:off x="8001397" y="2355622"/>
            <a:ext cx="2164080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ore-KR" altLang="en-US" sz="12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카테고리별 물류량 비교</a:t>
            </a:r>
            <a:endParaRPr lang="en-US" altLang="ko-KR" sz="12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1BC2A4D7-440F-3C45-855B-1F8C50ADDD6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499" b="23920"/>
          <a:stretch/>
        </p:blipFill>
        <p:spPr>
          <a:xfrm>
            <a:off x="647792" y="2707754"/>
            <a:ext cx="5392426" cy="3451447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3869DA56-9C89-044B-A6C1-07A7E216744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82" b="3881"/>
          <a:stretch/>
        </p:blipFill>
        <p:spPr>
          <a:xfrm>
            <a:off x="662782" y="6137034"/>
            <a:ext cx="5377436" cy="680015"/>
          </a:xfrm>
          <a:prstGeom prst="rect">
            <a:avLst/>
          </a:prstGeom>
        </p:spPr>
      </p:pic>
      <p:sp>
        <p:nvSpPr>
          <p:cNvPr id="25" name="직사각형 24">
            <a:extLst>
              <a:ext uri="{FF2B5EF4-FFF2-40B4-BE49-F238E27FC236}">
                <a16:creationId xmlns:a16="http://schemas.microsoft.com/office/drawing/2014/main" id="{C300174B-F7DF-C64C-8D02-8D7AED81958A}"/>
              </a:ext>
            </a:extLst>
          </p:cNvPr>
          <p:cNvSpPr/>
          <p:nvPr/>
        </p:nvSpPr>
        <p:spPr>
          <a:xfrm>
            <a:off x="2436696" y="2355622"/>
            <a:ext cx="2008904" cy="3427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ore-KR" altLang="en-US" sz="1200" spc="3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지역별 물류량 비교</a:t>
            </a:r>
            <a:endParaRPr lang="en-US" altLang="ko-KR" sz="1200" spc="3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6A56B240-3A6C-3645-B421-F4F3C9061D2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3639" b="21350"/>
          <a:stretch/>
        </p:blipFill>
        <p:spPr>
          <a:xfrm>
            <a:off x="6136748" y="2726598"/>
            <a:ext cx="5372114" cy="3403554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F0683713-03ED-9B47-9158-5C97928E73F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5013" b="3700"/>
          <a:stretch/>
        </p:blipFill>
        <p:spPr>
          <a:xfrm>
            <a:off x="6136748" y="6139562"/>
            <a:ext cx="5372114" cy="512168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57D4123F-DC20-5C42-81DB-2DCF32631FD6}"/>
              </a:ext>
            </a:extLst>
          </p:cNvPr>
          <p:cNvSpPr/>
          <p:nvPr/>
        </p:nvSpPr>
        <p:spPr>
          <a:xfrm>
            <a:off x="640910" y="2368379"/>
            <a:ext cx="1272618" cy="35821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BAB34649-1181-4E40-8228-DEC6DFBC1D71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68424C93-CA75-4E07-9F6E-856862EC29F9}"/>
              </a:ext>
            </a:extLst>
          </p:cNvPr>
          <p:cNvSpPr/>
          <p:nvPr/>
        </p:nvSpPr>
        <p:spPr>
          <a:xfrm>
            <a:off x="1398372" y="779341"/>
            <a:ext cx="1044818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CJ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물류데이터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E0A1F8B-DE30-466A-89C5-E2F33D71689E}"/>
              </a:ext>
            </a:extLst>
          </p:cNvPr>
          <p:cNvSpPr/>
          <p:nvPr/>
        </p:nvSpPr>
        <p:spPr>
          <a:xfrm>
            <a:off x="1166371" y="939420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500819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사각형: 둥근 모서리 96">
            <a:extLst>
              <a:ext uri="{FF2B5EF4-FFF2-40B4-BE49-F238E27FC236}">
                <a16:creationId xmlns:a16="http://schemas.microsoft.com/office/drawing/2014/main" id="{00235249-8CB7-9240-BC8A-9BB3194A2000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EDA : 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온라인으로의 전환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4476E15A-9017-2D46-937E-1989F70F35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782" y="1522134"/>
            <a:ext cx="3709268" cy="2949657"/>
          </a:xfrm>
          <a:prstGeom prst="rect">
            <a:avLst/>
          </a:prstGeom>
        </p:spPr>
      </p:pic>
      <p:sp>
        <p:nvSpPr>
          <p:cNvPr id="26" name="object 13">
            <a:extLst>
              <a:ext uri="{FF2B5EF4-FFF2-40B4-BE49-F238E27FC236}">
                <a16:creationId xmlns:a16="http://schemas.microsoft.com/office/drawing/2014/main" id="{B367649C-56D8-DA4E-B198-0D06441AB9F9}"/>
              </a:ext>
            </a:extLst>
          </p:cNvPr>
          <p:cNvSpPr txBox="1"/>
          <p:nvPr/>
        </p:nvSpPr>
        <p:spPr>
          <a:xfrm>
            <a:off x="1488342" y="4772566"/>
            <a:ext cx="9192259" cy="1682511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A908C69-90AA-A84E-9B90-FA5AE47ED1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740"/>
          <a:stretch/>
        </p:blipFill>
        <p:spPr>
          <a:xfrm>
            <a:off x="4383399" y="1547534"/>
            <a:ext cx="3543553" cy="25257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61FED3C-0162-6145-BCC1-47CD379E1D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45301" y="1522134"/>
            <a:ext cx="3524706" cy="2525725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244BE9C4-3AA8-9646-80EF-283DEC095293}"/>
              </a:ext>
            </a:extLst>
          </p:cNvPr>
          <p:cNvSpPr/>
          <p:nvPr/>
        </p:nvSpPr>
        <p:spPr>
          <a:xfrm>
            <a:off x="1699113" y="4966501"/>
            <a:ext cx="8626368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전반적인 평균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매출지수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하락한 것을 보아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오프라인 소비가 감소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한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것을 볼 수 있음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도심지역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인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대구광역시 중구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,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서울특별시 중구의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매출지수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 감소폭이 </a:t>
            </a:r>
            <a:r>
              <a:rPr lang="ko-KR" altLang="en-US" sz="1400" b="1" dirty="0">
                <a:solidFill>
                  <a:srgbClr val="0014C2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주거지역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보다 큼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특히 신천지 집단감염 직후 도심지역에서 매출이 크게 감소함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  <a:p>
            <a:pPr marL="318770" indent="-285750">
              <a:spcBef>
                <a:spcPts val="1015"/>
              </a:spcBef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서울의 대표적인 주거지역인 노원구는 집단감염 직후에도 매출지수에서 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  <a:cs typeface="Malgun Gothic"/>
              </a:rPr>
              <a:t>큰 차이를 보이지 않음</a:t>
            </a:r>
            <a:endParaRPr lang="en-US" altLang="ko-KR" sz="1400" b="1" dirty="0">
              <a:latin typeface="나눔스퀘어" panose="020B0600000101010101" pitchFamily="50" charset="-127"/>
              <a:ea typeface="나눔스퀘어" panose="020B0600000101010101" pitchFamily="50" charset="-127"/>
              <a:cs typeface="Malgun Gothic"/>
            </a:endParaRPr>
          </a:p>
        </p:txBody>
      </p:sp>
      <p:sp>
        <p:nvSpPr>
          <p:cNvPr id="2" name="사각형: 둥근 모서리 96">
            <a:extLst>
              <a:ext uri="{FF2B5EF4-FFF2-40B4-BE49-F238E27FC236}">
                <a16:creationId xmlns:a16="http://schemas.microsoft.com/office/drawing/2014/main" id="{AF5E31DB-9139-4AAF-B196-D448FBD0BC88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78FD11C7-304A-41B5-920B-BC1AE94034E8}"/>
              </a:ext>
            </a:extLst>
          </p:cNvPr>
          <p:cNvSpPr/>
          <p:nvPr/>
        </p:nvSpPr>
        <p:spPr>
          <a:xfrm>
            <a:off x="1398372" y="779341"/>
            <a:ext cx="10448188" cy="3844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GS </a:t>
            </a:r>
            <a:r>
              <a:rPr lang="ko-KR" altLang="en-US" sz="1400" spc="3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유통데이터</a:t>
            </a:r>
            <a:endParaRPr lang="en-US" altLang="ko-KR" sz="1400" spc="3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86A38A7-DBC2-49FD-A5BA-460C2F8A36D0}"/>
              </a:ext>
            </a:extLst>
          </p:cNvPr>
          <p:cNvSpPr/>
          <p:nvPr/>
        </p:nvSpPr>
        <p:spPr>
          <a:xfrm>
            <a:off x="1166371" y="939420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774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50A0CC27-BB64-4D12-A121-C34BCB7897DA}"/>
              </a:ext>
            </a:extLst>
          </p:cNvPr>
          <p:cNvSpPr/>
          <p:nvPr/>
        </p:nvSpPr>
        <p:spPr>
          <a:xfrm>
            <a:off x="1398372" y="1044465"/>
            <a:ext cx="104481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유동인구 데이터 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: </a:t>
            </a:r>
            <a:r>
              <a:rPr lang="ko-KR" altLang="en-US" sz="1400" dirty="0" err="1">
                <a:latin typeface="나눔스퀘어" panose="020B0600000101010101" pitchFamily="50" charset="-127"/>
                <a:ea typeface="나눔스퀘어" panose="020B0600000101010101" pitchFamily="50" charset="-127"/>
              </a:rPr>
              <a:t>주차별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 전체 유동인구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E95596CD-3124-4267-A07C-8A826974D5D7}"/>
              </a:ext>
            </a:extLst>
          </p:cNvPr>
          <p:cNvSpPr/>
          <p:nvPr/>
        </p:nvSpPr>
        <p:spPr>
          <a:xfrm>
            <a:off x="1166371" y="1128015"/>
            <a:ext cx="133237" cy="17145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사각형: 둥근 모서리 96">
            <a:extLst>
              <a:ext uri="{FF2B5EF4-FFF2-40B4-BE49-F238E27FC236}">
                <a16:creationId xmlns:a16="http://schemas.microsoft.com/office/drawing/2014/main" id="{90D4AB01-A600-4B3B-86FB-CB5B2705CF65}"/>
              </a:ext>
            </a:extLst>
          </p:cNvPr>
          <p:cNvSpPr/>
          <p:nvPr/>
        </p:nvSpPr>
        <p:spPr>
          <a:xfrm>
            <a:off x="10027920" y="65450"/>
            <a:ext cx="2164080" cy="473808"/>
          </a:xfrm>
          <a:prstGeom prst="roundRect">
            <a:avLst>
              <a:gd name="adj" fmla="val 0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>
              <a:defRPr/>
            </a:pPr>
            <a:r>
              <a:rPr lang="en-US" altLang="ko-KR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1. </a:t>
            </a:r>
            <a:r>
              <a:rPr lang="ko-KR" altLang="en-US" sz="1400" b="1" spc="3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주제 선정</a:t>
            </a:r>
            <a:endParaRPr lang="en-US" altLang="ko-KR" sz="1400" b="1" spc="3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0" name="사각형: 둥근 모서리 96">
            <a:extLst>
              <a:ext uri="{FF2B5EF4-FFF2-40B4-BE49-F238E27FC236}">
                <a16:creationId xmlns:a16="http://schemas.microsoft.com/office/drawing/2014/main" id="{35F2C031-8BB2-4842-AD5B-8BAC1B91011E}"/>
              </a:ext>
            </a:extLst>
          </p:cNvPr>
          <p:cNvSpPr/>
          <p:nvPr/>
        </p:nvSpPr>
        <p:spPr>
          <a:xfrm>
            <a:off x="0" y="65450"/>
            <a:ext cx="10027920" cy="473808"/>
          </a:xfrm>
          <a:prstGeom prst="roundRect">
            <a:avLst>
              <a:gd name="adj" fmla="val 0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  EDA : </a:t>
            </a:r>
            <a:r>
              <a:rPr lang="ko-KR" altLang="en-US" sz="2000" b="1" spc="600" dirty="0">
                <a:solidFill>
                  <a:schemeClr val="bg1"/>
                </a:solidFill>
                <a:latin typeface="경기천년제목 Light" panose="02020403020101020101" pitchFamily="18" charset="-127"/>
                <a:ea typeface="경기천년제목 Light" panose="02020403020101020101" pitchFamily="18" charset="-127"/>
              </a:rPr>
              <a:t>온라인으로의 전환</a:t>
            </a:r>
            <a:endParaRPr lang="en-US" altLang="ko-KR" sz="2000" b="1" spc="600" dirty="0">
              <a:solidFill>
                <a:schemeClr val="bg1"/>
              </a:solidFill>
              <a:latin typeface="경기천년제목 Light" panose="02020403020101020101" pitchFamily="18" charset="-127"/>
              <a:ea typeface="경기천년제목 Light" panose="02020403020101020101" pitchFamily="18" charset="-127"/>
            </a:endParaRPr>
          </a:p>
        </p:txBody>
      </p:sp>
      <p:sp>
        <p:nvSpPr>
          <p:cNvPr id="12" name="object 13">
            <a:extLst>
              <a:ext uri="{FF2B5EF4-FFF2-40B4-BE49-F238E27FC236}">
                <a16:creationId xmlns:a16="http://schemas.microsoft.com/office/drawing/2014/main" id="{E2387A7E-18DE-4E5C-8FB0-9D0CEB0DF5F2}"/>
              </a:ext>
            </a:extLst>
          </p:cNvPr>
          <p:cNvSpPr txBox="1"/>
          <p:nvPr/>
        </p:nvSpPr>
        <p:spPr>
          <a:xfrm>
            <a:off x="1488342" y="5270326"/>
            <a:ext cx="9192259" cy="1139999"/>
          </a:xfrm>
          <a:prstGeom prst="rect">
            <a:avLst/>
          </a:prstGeom>
          <a:solidFill>
            <a:srgbClr val="DAE2F3">
              <a:alpha val="34901"/>
            </a:srgbClr>
          </a:solidFill>
        </p:spPr>
        <p:txBody>
          <a:bodyPr vert="horz" wrap="square" lIns="0" tIns="128905" rIns="0" bIns="0" rtlCol="0">
            <a:noAutofit/>
          </a:bodyPr>
          <a:lstStyle/>
          <a:p>
            <a:pPr marL="33020">
              <a:lnSpc>
                <a:spcPct val="100000"/>
              </a:lnSpc>
              <a:spcBef>
                <a:spcPts val="1015"/>
              </a:spcBef>
            </a:pPr>
            <a:endParaRPr sz="1600" dirty="0">
              <a:latin typeface="Malgun Gothic"/>
              <a:cs typeface="Malgun Gothic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2FBF017-F32E-4448-8E48-F61A5EE7451A}"/>
              </a:ext>
            </a:extLst>
          </p:cNvPr>
          <p:cNvSpPr/>
          <p:nvPr/>
        </p:nvSpPr>
        <p:spPr>
          <a:xfrm>
            <a:off x="1599533" y="5453307"/>
            <a:ext cx="8906542" cy="7075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서울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대구 두지역의 유동인구를 합산한 것으로</a:t>
            </a:r>
            <a:r>
              <a:rPr lang="en-US" altLang="ko-KR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sz="1400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두 지역에서 모두 유동인구가 크게 감소함</a:t>
            </a:r>
            <a:endParaRPr lang="en-US" altLang="ko-KR" sz="1400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이는 유동인구의 감소로</a:t>
            </a:r>
            <a:r>
              <a:rPr lang="en-US" altLang="ko-KR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 사람들의 행동반경이 </a:t>
            </a:r>
            <a:r>
              <a:rPr lang="ko-KR" altLang="en-US" sz="14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오프라인에서 온라인으로 전환됨</a:t>
            </a:r>
            <a:r>
              <a:rPr lang="ko-KR" altLang="en-US" sz="1400" b="1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을 알 수 있음</a:t>
            </a:r>
          </a:p>
        </p:txBody>
      </p:sp>
      <p:pic>
        <p:nvPicPr>
          <p:cNvPr id="6150" name="Picture 6">
            <a:extLst>
              <a:ext uri="{FF2B5EF4-FFF2-40B4-BE49-F238E27FC236}">
                <a16:creationId xmlns:a16="http://schemas.microsoft.com/office/drawing/2014/main" id="{D0CAD889-3C71-4A1D-9E36-D60CD88115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4225" y="1417320"/>
            <a:ext cx="5543550" cy="3559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D23E7530-3878-4727-9AA4-5D86E4B4F5B9}"/>
              </a:ext>
            </a:extLst>
          </p:cNvPr>
          <p:cNvSpPr/>
          <p:nvPr/>
        </p:nvSpPr>
        <p:spPr>
          <a:xfrm>
            <a:off x="4514348" y="1607820"/>
            <a:ext cx="582328" cy="3036761"/>
          </a:xfrm>
          <a:prstGeom prst="rect">
            <a:avLst/>
          </a:prstGeom>
          <a:solidFill>
            <a:srgbClr val="FF0000">
              <a:alpha val="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DEE1D4A-1C5D-445A-A00F-5AFC7B637DF9}"/>
              </a:ext>
            </a:extLst>
          </p:cNvPr>
          <p:cNvSpPr/>
          <p:nvPr/>
        </p:nvSpPr>
        <p:spPr>
          <a:xfrm>
            <a:off x="4185635" y="4663733"/>
            <a:ext cx="2082568" cy="3586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200000"/>
              </a:lnSpc>
            </a:pPr>
            <a:r>
              <a:rPr lang="ko-KR" altLang="en-US" sz="1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신규 </a:t>
            </a:r>
            <a:r>
              <a:rPr lang="ko-KR" altLang="en-US" sz="10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확진자수</a:t>
            </a:r>
            <a:r>
              <a:rPr lang="ko-KR" altLang="en-US" sz="1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r>
              <a:rPr lang="en-US" altLang="ko-KR" sz="1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600</a:t>
            </a:r>
            <a:r>
              <a:rPr lang="ko-KR" altLang="en-US" sz="1000" b="1" dirty="0" err="1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명대</a:t>
            </a:r>
            <a:r>
              <a:rPr lang="ko-KR" altLang="en-US" sz="1000" b="1" dirty="0">
                <a:solidFill>
                  <a:srgbClr val="FF0000"/>
                </a:solidFill>
                <a:latin typeface="나눔스퀘어" panose="020B0600000101010101" pitchFamily="50" charset="-127"/>
                <a:ea typeface="나눔스퀘어" panose="020B0600000101010101" pitchFamily="50" charset="-127"/>
              </a:rPr>
              <a:t> </a:t>
            </a:r>
            <a:endParaRPr lang="en-US" altLang="ko-KR" sz="1000" b="1" dirty="0">
              <a:solidFill>
                <a:srgbClr val="FF0000"/>
              </a:solidFill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60506298"/>
      </p:ext>
    </p:extLst>
  </p:cSld>
  <p:clrMapOvr>
    <a:masterClrMapping/>
  </p:clrMapOvr>
</p:sld>
</file>

<file path=ppt/theme/theme1.xml><?xml version="1.0" encoding="utf-8"?>
<a:theme xmlns:a="http://schemas.openxmlformats.org/drawingml/2006/main" name="13_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2441</TotalTime>
  <Words>6483</Words>
  <Application>Microsoft Office PowerPoint</Application>
  <PresentationFormat>와이드스크린</PresentationFormat>
  <Paragraphs>2298</Paragraphs>
  <Slides>67</Slides>
  <Notes>58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67</vt:i4>
      </vt:variant>
    </vt:vector>
  </HeadingPairs>
  <TitlesOfParts>
    <vt:vector size="79" baseType="lpstr">
      <vt:lpstr>GyeonggiTitleOTF Light</vt:lpstr>
      <vt:lpstr>경기천년제목 Light</vt:lpstr>
      <vt:lpstr>경기천년제목 Medium</vt:lpstr>
      <vt:lpstr>나눔스퀘어</vt:lpstr>
      <vt:lpstr>나눔스퀘어 ExtraBold</vt:lpstr>
      <vt:lpstr>나눔스퀘어라운드 Bold</vt:lpstr>
      <vt:lpstr>Malgun Gothic</vt:lpstr>
      <vt:lpstr>Malgun Gothic</vt:lpstr>
      <vt:lpstr>Arial</vt:lpstr>
      <vt:lpstr>Cambria Math</vt:lpstr>
      <vt:lpstr>Wingdings</vt:lpstr>
      <vt:lpstr>13_Office 테마</vt:lpstr>
      <vt:lpstr>PowerPoint 프레젠테이션</vt:lpstr>
      <vt:lpstr>CONTENTS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CONTENTS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이청파</cp:lastModifiedBy>
  <cp:revision>408</cp:revision>
  <dcterms:created xsi:type="dcterms:W3CDTF">2020-09-01T02:41:10Z</dcterms:created>
  <dcterms:modified xsi:type="dcterms:W3CDTF">2020-09-28T00:38:14Z</dcterms:modified>
</cp:coreProperties>
</file>